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emf" ContentType="image/x-emf"/>
  <Default Extension="vml" ContentType="application/vnd.openxmlformats-officedocument.vmlDrawing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embeddings/oleObject1.bin" ContentType="application/vnd.openxmlformats-officedocument.oleObject"/>
  <Override PartName="/ppt/notesSlides/notesSlide27.xml" ContentType="application/vnd.openxmlformats-officedocument.presentationml.notesSlide+xml"/>
  <Override PartName="/ppt/embeddings/oleObject2.bin" ContentType="application/vnd.openxmlformats-officedocument.oleObject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embeddings/oleObject3.bin" ContentType="application/vnd.openxmlformats-officedocument.oleObject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embeddings/oleObject4.bin" ContentType="application/vnd.openxmlformats-officedocument.oleObject"/>
  <Override PartName="/ppt/embeddings/oleObject5.bin" ContentType="application/vnd.openxmlformats-officedocument.oleObject"/>
  <Override PartName="/ppt/notesSlides/notesSlide35.xml" ContentType="application/vnd.openxmlformats-officedocument.presentationml.notesSlide+xml"/>
  <Override PartName="/ppt/embeddings/oleObject6.bin" ContentType="application/vnd.openxmlformats-officedocument.oleObject"/>
  <Override PartName="/ppt/embeddings/oleObject7.bin" ContentType="application/vnd.openxmlformats-officedocument.oleObject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4" r:id="rId1"/>
  </p:sldMasterIdLst>
  <p:notesMasterIdLst>
    <p:notesMasterId r:id="rId67"/>
  </p:notesMasterIdLst>
  <p:handoutMasterIdLst>
    <p:handoutMasterId r:id="rId68"/>
  </p:handoutMasterIdLst>
  <p:sldIdLst>
    <p:sldId id="257" r:id="rId2"/>
    <p:sldId id="610" r:id="rId3"/>
    <p:sldId id="420" r:id="rId4"/>
    <p:sldId id="422" r:id="rId5"/>
    <p:sldId id="489" r:id="rId6"/>
    <p:sldId id="630" r:id="rId7"/>
    <p:sldId id="425" r:id="rId8"/>
    <p:sldId id="426" r:id="rId9"/>
    <p:sldId id="427" r:id="rId10"/>
    <p:sldId id="428" r:id="rId11"/>
    <p:sldId id="530" r:id="rId12"/>
    <p:sldId id="430" r:id="rId13"/>
    <p:sldId id="529" r:id="rId14"/>
    <p:sldId id="432" r:id="rId15"/>
    <p:sldId id="611" r:id="rId16"/>
    <p:sldId id="494" r:id="rId17"/>
    <p:sldId id="497" r:id="rId18"/>
    <p:sldId id="467" r:id="rId19"/>
    <p:sldId id="493" r:id="rId20"/>
    <p:sldId id="528" r:id="rId21"/>
    <p:sldId id="607" r:id="rId22"/>
    <p:sldId id="438" r:id="rId23"/>
    <p:sldId id="439" r:id="rId24"/>
    <p:sldId id="440" r:id="rId25"/>
    <p:sldId id="608" r:id="rId26"/>
    <p:sldId id="443" r:id="rId27"/>
    <p:sldId id="626" r:id="rId28"/>
    <p:sldId id="627" r:id="rId29"/>
    <p:sldId id="633" r:id="rId30"/>
    <p:sldId id="634" r:id="rId31"/>
    <p:sldId id="635" r:id="rId32"/>
    <p:sldId id="636" r:id="rId33"/>
    <p:sldId id="452" r:id="rId34"/>
    <p:sldId id="631" r:id="rId35"/>
    <p:sldId id="583" r:id="rId36"/>
    <p:sldId id="531" r:id="rId37"/>
    <p:sldId id="586" r:id="rId38"/>
    <p:sldId id="587" r:id="rId39"/>
    <p:sldId id="588" r:id="rId40"/>
    <p:sldId id="589" r:id="rId41"/>
    <p:sldId id="590" r:id="rId42"/>
    <p:sldId id="651" r:id="rId43"/>
    <p:sldId id="591" r:id="rId44"/>
    <p:sldId id="650" r:id="rId45"/>
    <p:sldId id="648" r:id="rId46"/>
    <p:sldId id="593" r:id="rId47"/>
    <p:sldId id="632" r:id="rId48"/>
    <p:sldId id="562" r:id="rId49"/>
    <p:sldId id="563" r:id="rId50"/>
    <p:sldId id="638" r:id="rId51"/>
    <p:sldId id="641" r:id="rId52"/>
    <p:sldId id="639" r:id="rId53"/>
    <p:sldId id="640" r:id="rId54"/>
    <p:sldId id="646" r:id="rId55"/>
    <p:sldId id="545" r:id="rId56"/>
    <p:sldId id="596" r:id="rId57"/>
    <p:sldId id="645" r:id="rId58"/>
    <p:sldId id="598" r:id="rId59"/>
    <p:sldId id="615" r:id="rId60"/>
    <p:sldId id="599" r:id="rId61"/>
    <p:sldId id="617" r:id="rId62"/>
    <p:sldId id="600" r:id="rId63"/>
    <p:sldId id="606" r:id="rId64"/>
    <p:sldId id="601" r:id="rId65"/>
    <p:sldId id="602" r:id="rId6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Michael Walfish" initials="" lastIdx="52" clrIdx="0"/>
  <p:cmAuthor id="1" name="Mike Walfish" initials="" lastIdx="81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2" clrMode="gray" frameSlides="1"/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3333"/>
    <a:srgbClr val="2D2F2B"/>
    <a:srgbClr val="666666"/>
    <a:srgbClr val="26262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D03447BB-5D67-496B-8E87-E561075AD55C}" styleName="Dark Style 1 - Accent 3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wholeTbl>
    <a:band1H>
      <a:tcStyle>
        <a:tcBdr/>
        <a:fill>
          <a:solidFill>
            <a:schemeClr val="accent3">
              <a:shade val="60000"/>
            </a:schemeClr>
          </a:solidFill>
        </a:fill>
      </a:tcStyle>
    </a:band1H>
    <a:band1V>
      <a:tcStyle>
        <a:tcBdr/>
        <a:fill>
          <a:solidFill>
            <a:schemeClr val="accent3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3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3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3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18603FDC-E32A-4AB5-989C-0864C3EAD2B8}" styleName="Themed Style 2 - Accent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38B1855-1B75-4FBE-930C-398BA8C253C6}" styleName="Themed Style 2 - Accent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9860" autoAdjust="0"/>
    <p:restoredTop sz="99307" autoAdjust="0"/>
  </p:normalViewPr>
  <p:slideViewPr>
    <p:cSldViewPr snapToGrid="0">
      <p:cViewPr>
        <p:scale>
          <a:sx n="120" d="100"/>
          <a:sy n="120" d="100"/>
        </p:scale>
        <p:origin x="-1312" y="-168"/>
      </p:cViewPr>
      <p:guideLst>
        <p:guide orient="horz" pos="3081"/>
        <p:guide pos="424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95" d="100"/>
        <a:sy n="95" d="100"/>
      </p:scale>
      <p:origin x="0" y="9120"/>
    </p:cViewPr>
  </p:sorterViewPr>
  <p:notesViewPr>
    <p:cSldViewPr snapToGrid="0" snapToObjects="1">
      <p:cViewPr varScale="1">
        <p:scale>
          <a:sx n="94" d="100"/>
          <a:sy n="94" d="100"/>
        </p:scale>
        <p:origin x="-3152" y="-96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63" Type="http://schemas.openxmlformats.org/officeDocument/2006/relationships/slide" Target="slides/slide62.xml"/><Relationship Id="rId64" Type="http://schemas.openxmlformats.org/officeDocument/2006/relationships/slide" Target="slides/slide63.xml"/><Relationship Id="rId65" Type="http://schemas.openxmlformats.org/officeDocument/2006/relationships/slide" Target="slides/slide64.xml"/><Relationship Id="rId66" Type="http://schemas.openxmlformats.org/officeDocument/2006/relationships/slide" Target="slides/slide65.xml"/><Relationship Id="rId67" Type="http://schemas.openxmlformats.org/officeDocument/2006/relationships/notesMaster" Target="notesMasters/notesMaster1.xml"/><Relationship Id="rId68" Type="http://schemas.openxmlformats.org/officeDocument/2006/relationships/handoutMaster" Target="handoutMasters/handoutMaster1.xml"/><Relationship Id="rId69" Type="http://schemas.openxmlformats.org/officeDocument/2006/relationships/printerSettings" Target="printerSettings/printerSettings1.bin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slide" Target="slides/slide52.xml"/><Relationship Id="rId54" Type="http://schemas.openxmlformats.org/officeDocument/2006/relationships/slide" Target="slides/slide53.xml"/><Relationship Id="rId55" Type="http://schemas.openxmlformats.org/officeDocument/2006/relationships/slide" Target="slides/slide54.xml"/><Relationship Id="rId56" Type="http://schemas.openxmlformats.org/officeDocument/2006/relationships/slide" Target="slides/slide55.xml"/><Relationship Id="rId57" Type="http://schemas.openxmlformats.org/officeDocument/2006/relationships/slide" Target="slides/slide56.xml"/><Relationship Id="rId58" Type="http://schemas.openxmlformats.org/officeDocument/2006/relationships/slide" Target="slides/slide57.xml"/><Relationship Id="rId59" Type="http://schemas.openxmlformats.org/officeDocument/2006/relationships/slide" Target="slides/slide5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70" Type="http://schemas.openxmlformats.org/officeDocument/2006/relationships/commentAuthors" Target="commentAuthors.xml"/><Relationship Id="rId71" Type="http://schemas.openxmlformats.org/officeDocument/2006/relationships/presProps" Target="presProps.xml"/><Relationship Id="rId72" Type="http://schemas.openxmlformats.org/officeDocument/2006/relationships/viewProps" Target="viewProps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73" Type="http://schemas.openxmlformats.org/officeDocument/2006/relationships/theme" Target="theme/theme1.xml"/><Relationship Id="rId74" Type="http://schemas.openxmlformats.org/officeDocument/2006/relationships/tableStyles" Target="tableStyles.xml"/><Relationship Id="rId60" Type="http://schemas.openxmlformats.org/officeDocument/2006/relationships/slide" Target="slides/slide59.xml"/><Relationship Id="rId61" Type="http://schemas.openxmlformats.org/officeDocument/2006/relationships/slide" Target="slides/slide60.xml"/><Relationship Id="rId62" Type="http://schemas.openxmlformats.org/officeDocument/2006/relationships/slide" Target="slides/slide61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png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png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png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png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1C99718-7339-AA40-93BE-0794177C7462}" type="datetimeFigureOut">
              <a:rPr lang="en-US" smtClean="0"/>
              <a:t>12/2/13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88ED61A-4A93-FD49-81B3-C5B4CBC020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606400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2BFFDDB-1BE3-4A4F-806E-D01260539A77}" type="datetimeFigureOut">
              <a:rPr lang="en-US" smtClean="0"/>
              <a:t>12/2/13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4CCBD2-9221-6E44-9C48-37D0248050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41408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2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3.xml"/></Relationships>
</file>

<file path=ppt/notesSlides/_rels/notesSlide2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4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3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6.xml"/></Relationships>
</file>

<file path=ppt/notesSlides/_rels/notesSlide3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5.xml"/></Relationships>
</file>

<file path=ppt/notesSlides/_rels/notesSlide3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7.xml"/></Relationships>
</file>

<file path=ppt/notesSlides/_rels/notesSlide3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8.xml"/></Relationships>
</file>

<file path=ppt/notesSlides/_rels/notesSlide3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9.xml"/></Relationships>
</file>

<file path=ppt/notesSlides/_rels/notesSlide3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4CCBD2-9221-6E44-9C48-37D024805006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560787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4CCBD2-9221-6E44-9C48-37D024805006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600537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4CCBD2-9221-6E44-9C48-37D024805006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683791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4CCBD2-9221-6E44-9C48-37D024805006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600537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4CCBD2-9221-6E44-9C48-37D024805006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871322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4CCBD2-9221-6E44-9C48-37D024805006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168820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4CCBD2-9221-6E44-9C48-37D024805006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332974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4CCBD2-9221-6E44-9C48-37D024805006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332974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4CCBD2-9221-6E44-9C48-37D024805006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332974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4CCBD2-9221-6E44-9C48-37D024805006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330737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4CCBD2-9221-6E44-9C48-37D024805006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600537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4CCBD2-9221-6E44-9C48-37D024805006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897502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4CCBD2-9221-6E44-9C48-37D024805006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144357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4CCBD2-9221-6E44-9C48-37D024805006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600537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4CCBD2-9221-6E44-9C48-37D024805006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093445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4CCBD2-9221-6E44-9C48-37D024805006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600537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4CCBD2-9221-6E44-9C48-37D024805006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917256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4CCBD2-9221-6E44-9C48-37D024805006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3571169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4CCBD2-9221-6E44-9C48-37D024805006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1511275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4CCBD2-9221-6E44-9C48-37D024805006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3290520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4CCBD2-9221-6E44-9C48-37D024805006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6791516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4CCBD2-9221-6E44-9C48-37D024805006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219221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  <a:p>
            <a:endParaRPr lang="en-US" baseline="0" dirty="0" smtClean="0"/>
          </a:p>
          <a:p>
            <a:r>
              <a:rPr lang="en-US" baseline="0" dirty="0" smtClean="0"/>
              <a:t>1.6*10^22 seconds = 5 * 10^14 years = 500 trillion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4CCBD2-9221-6E44-9C48-37D024805006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5251429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4CCBD2-9221-6E44-9C48-37D024805006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6005374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baseline:</a:t>
            </a:r>
            <a:r>
              <a:rPr lang="en-US" baseline="0" dirty="0" smtClean="0"/>
              <a:t> 13ms. </a:t>
            </a:r>
            <a:r>
              <a:rPr lang="en-US" dirty="0" smtClean="0"/>
              <a:t>600k is the chunk size. 4 is the substring size.</a:t>
            </a:r>
            <a:r>
              <a:rPr lang="en-US" baseline="0" dirty="0" smtClean="0"/>
              <a:t> </a:t>
            </a:r>
            <a:r>
              <a:rPr lang="en-US" dirty="0" smtClean="0"/>
              <a:t>10 mappers</a:t>
            </a:r>
            <a:r>
              <a:rPr lang="en-US" baseline="0" dirty="0" smtClean="0"/>
              <a:t> per reducer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200 work units</a:t>
            </a:r>
            <a:r>
              <a:rPr lang="en-US" baseline="0" dirty="0" smtClean="0"/>
              <a:t> = 2000 mappers</a:t>
            </a:r>
          </a:p>
          <a:p>
            <a:endParaRPr lang="en-US" dirty="0" smtClean="0"/>
          </a:p>
          <a:p>
            <a:r>
              <a:rPr lang="en-US" dirty="0" smtClean="0"/>
              <a:t>run up to 1.2</a:t>
            </a:r>
            <a:r>
              <a:rPr lang="en-US" baseline="0" dirty="0" smtClean="0"/>
              <a:t> billion; extrapolate the rest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4CCBD2-9221-6E44-9C48-37D024805006}" type="slidenum">
              <a:rPr lang="en-US" smtClean="0"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5715979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4CCBD2-9221-6E44-9C48-37D024805006}" type="slidenum">
              <a:rPr lang="en-US" smtClean="0"/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2192212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4CCBD2-9221-6E44-9C48-37D024805006}" type="slidenum">
              <a:rPr lang="en-US" smtClean="0"/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5727583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4CCBD2-9221-6E44-9C48-37D024805006}" type="slidenum">
              <a:rPr lang="en-US" smtClean="0"/>
              <a:t>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5727583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4CCBD2-9221-6E44-9C48-37D024805006}" type="slidenum">
              <a:rPr lang="en-US" smtClean="0"/>
              <a:t>63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760798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  <a:p>
            <a:endParaRPr lang="en-US" baseline="0" dirty="0" smtClean="0"/>
          </a:p>
          <a:p>
            <a:r>
              <a:rPr lang="en-US" baseline="0" dirty="0" smtClean="0"/>
              <a:t>1.6*10^22 seconds = 5 * 10^14 years = 500 trillion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4CCBD2-9221-6E44-9C48-37D024805006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525142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4CCBD2-9221-6E44-9C48-37D024805006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219221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4CCBD2-9221-6E44-9C48-37D024805006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148118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4CCBD2-9221-6E44-9C48-37D024805006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41310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4CCBD2-9221-6E44-9C48-37D024805006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004115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4CCBD2-9221-6E44-9C48-37D024805006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64294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27094"/>
            <a:ext cx="7772400" cy="1470025"/>
          </a:xfrm>
        </p:spPr>
        <p:txBody>
          <a:bodyPr anchor="b" anchorCtr="0"/>
          <a:lstStyle>
            <a:lvl1pPr>
              <a:defRPr sz="5400">
                <a:gradFill>
                  <a:gsLst>
                    <a:gs pos="0">
                      <a:schemeClr val="tx2"/>
                    </a:gs>
                    <a:gs pos="100000">
                      <a:schemeClr val="tx2">
                        <a:lumMod val="75000"/>
                      </a:schemeClr>
                    </a:gs>
                  </a:gsLst>
                  <a:lin ang="5400000" scaled="0"/>
                </a:gradFill>
                <a:effectLst>
                  <a:outerShdw blurRad="50800" dist="25400" dir="5400000" algn="t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1" y="3810000"/>
            <a:ext cx="7770812" cy="1752600"/>
          </a:xfrm>
        </p:spPr>
        <p:txBody>
          <a:bodyPr>
            <a:normAutofit/>
          </a:bodyPr>
          <a:lstStyle>
            <a:lvl1pPr marL="0" indent="0" algn="ctr">
              <a:spcBef>
                <a:spcPts val="300"/>
              </a:spcBef>
              <a:buNone/>
              <a:defRPr sz="1600">
                <a:gradFill>
                  <a:gsLst>
                    <a:gs pos="0">
                      <a:schemeClr val="tx2"/>
                    </a:gs>
                    <a:gs pos="100000">
                      <a:schemeClr val="tx2">
                        <a:lumMod val="75000"/>
                      </a:schemeClr>
                    </a:gs>
                  </a:gsLst>
                  <a:lin ang="5400000" scaled="0"/>
                </a:gra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49D725-AF79-4FB6-8D02-83EAC61E3211}" type="datetimeFigureOut">
              <a:rPr lang="en-US" smtClean="0"/>
              <a:t>12/2/13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Picture 6" descr="CoverGlyph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10025" y="3048000"/>
            <a:ext cx="1123950" cy="771525"/>
          </a:xfrm>
          <a:prstGeom prst="rect">
            <a:avLst/>
          </a:prstGeom>
        </p:spPr>
      </p:pic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738282"/>
            <a:ext cx="7770813" cy="1048870"/>
          </a:xfrm>
          <a:effectLst/>
        </p:spPr>
        <p:txBody>
          <a:bodyPr vert="horz" lIns="91440" tIns="45720" rIns="91440" bIns="45720" rtlCol="0"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800" b="0" kern="1200">
                <a:solidFill>
                  <a:schemeClr val="tx2"/>
                </a:solidFill>
                <a:effectLst>
                  <a:outerShdw blurRad="38100" dist="12700" algn="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0" y="457200"/>
            <a:ext cx="4572000" cy="3173506"/>
          </a:xfrm>
          <a:ln w="101600">
            <a:solidFill>
              <a:schemeClr val="tx1"/>
            </a:solidFill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181600"/>
            <a:ext cx="7770813" cy="685800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>
              <a:spcBef>
                <a:spcPts val="300"/>
              </a:spcBef>
              <a:buNone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ctr" defTabSz="914400" rtl="0" eaLnBrk="1" latinLnBrk="0" hangingPunct="1">
              <a:lnSpc>
                <a:spcPct val="110000"/>
              </a:lnSpc>
              <a:spcBef>
                <a:spcPts val="2000"/>
              </a:spcBef>
              <a:buClr>
                <a:schemeClr val="accent3"/>
              </a:buClr>
              <a:buFont typeface="Wingdings" pitchFamily="2" charset="2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49D725-AF79-4FB6-8D02-83EAC61E3211}" type="datetimeFigureOut">
              <a:rPr lang="en-US" smtClean="0"/>
              <a:t>12/2/13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6629CB-7937-4506-A327-ACF88B95BB03}" type="slidenum">
              <a:rPr lang="en-US" smtClean="0"/>
              <a:t>‹#›</a:t>
            </a:fld>
            <a:endParaRPr lang="en-US"/>
          </a:p>
        </p:txBody>
      </p:sp>
      <p:pic>
        <p:nvPicPr>
          <p:cNvPr id="11" name="Picture 2" descr="HR-Glyph-R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49040" y="4890247"/>
            <a:ext cx="1645920" cy="170411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  <a:lvl6pPr marL="2286000" indent="-457200">
              <a:defRPr/>
            </a:lvl6pPr>
            <a:lvl7pPr marL="2286000" indent="-457200">
              <a:defRPr/>
            </a:lvl7pPr>
            <a:lvl8pPr marL="2286000" indent="-457200">
              <a:defRPr/>
            </a:lvl8pPr>
            <a:lvl9pPr marL="2286000" indent="-457200"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49D725-AF79-4FB6-8D02-83EAC61E3211}" type="datetimeFigureOut">
              <a:rPr lang="en-US" smtClean="0"/>
              <a:t>12/2/13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6629CB-7937-4506-A327-ACF88B95BB03}" type="slidenum">
              <a:rPr lang="en-US" smtClean="0"/>
              <a:t>‹#›</a:t>
            </a:fld>
            <a:endParaRPr lang="en-US"/>
          </a:p>
        </p:txBody>
      </p:sp>
      <p:pic>
        <p:nvPicPr>
          <p:cNvPr id="10" name="Picture 2" descr="HR-Glyph-R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49040" y="1658992"/>
            <a:ext cx="1645920" cy="170411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62800" y="537882"/>
            <a:ext cx="1524000" cy="5325036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537882"/>
            <a:ext cx="5889812" cy="5325036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49D725-AF79-4FB6-8D02-83EAC61E3211}" type="datetimeFigureOut">
              <a:rPr lang="en-US" smtClean="0"/>
              <a:t>12/2/13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6629CB-7937-4506-A327-ACF88B95BB03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2" descr="HR-Glyph-R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6052928" y="3115195"/>
            <a:ext cx="1645920" cy="170411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effectLst/>
              </a:defRPr>
            </a:lvl1pPr>
          </a:lstStyle>
          <a:p>
            <a:r>
              <a:rPr lang="en-US" dirty="0" smtClean="0"/>
              <a:t>Click to edit Master title style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49D725-AF79-4FB6-8D02-83EAC61E3211}" type="datetimeFigureOut">
              <a:rPr lang="en-US" smtClean="0"/>
              <a:t>12/2/13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6629CB-7937-4506-A327-ACF88B95BB0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626440"/>
            <a:ext cx="7770813" cy="1472184"/>
          </a:xfrm>
        </p:spPr>
        <p:txBody>
          <a:bodyPr anchor="b" anchorCtr="0"/>
          <a:lstStyle>
            <a:lvl1pPr algn="ctr">
              <a:defRPr sz="5400" b="0" i="0" cap="none" baseline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3813048"/>
            <a:ext cx="7770813" cy="1755648"/>
          </a:xfrm>
        </p:spPr>
        <p:txBody>
          <a:bodyPr anchor="t" anchorCtr="0">
            <a:normAutofit/>
          </a:bodyPr>
          <a:lstStyle>
            <a:lvl1pPr marL="0" indent="0" algn="ctr">
              <a:spcBef>
                <a:spcPts val="300"/>
              </a:spcBef>
              <a:buNone/>
              <a:defRPr sz="16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49D725-AF79-4FB6-8D02-83EAC61E3211}" type="datetimeFigureOut">
              <a:rPr lang="en-US" smtClean="0"/>
              <a:t>12/2/13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6629CB-7937-4506-A327-ACF88B95BB0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209801"/>
            <a:ext cx="3657600" cy="3657600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461963">
              <a:defRPr sz="1800"/>
            </a:lvl6pPr>
            <a:lvl7pPr marL="2290763" indent="-461963">
              <a:defRPr sz="1800"/>
            </a:lvl7pPr>
            <a:lvl8pPr marL="2290763" indent="-461963">
              <a:defRPr sz="1800"/>
            </a:lvl8pPr>
            <a:lvl9pPr marL="2290763" indent="-461963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00600" y="2209801"/>
            <a:ext cx="3657600" cy="3657600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461963">
              <a:defRPr sz="1800"/>
            </a:lvl6pPr>
            <a:lvl7pPr marL="2290763" indent="-461963">
              <a:defRPr sz="1800"/>
            </a:lvl7pPr>
            <a:lvl8pPr marL="2290763" indent="-461963">
              <a:defRPr sz="1800"/>
            </a:lvl8pPr>
            <a:lvl9pPr marL="2290763" indent="-461963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49D725-AF79-4FB6-8D02-83EAC61E3211}" type="datetimeFigureOut">
              <a:rPr lang="en-US" smtClean="0"/>
              <a:t>12/2/13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6629CB-7937-4506-A327-ACF88B95BB03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2" descr="HR-Glyph-R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49040" y="1658992"/>
            <a:ext cx="1645920" cy="170411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27238"/>
            <a:ext cx="3657600" cy="639762"/>
          </a:xfrm>
        </p:spPr>
        <p:txBody>
          <a:bodyPr anchor="ctr" anchorCtr="0"/>
          <a:lstStyle>
            <a:lvl1pPr marL="0" indent="0" algn="ctr">
              <a:spcBef>
                <a:spcPts val="300"/>
              </a:spcBef>
              <a:buNone/>
              <a:defRPr sz="24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2819400"/>
            <a:ext cx="3657600" cy="30480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461963">
              <a:defRPr sz="1600"/>
            </a:lvl6pPr>
            <a:lvl7pPr marL="2290763" indent="-461963">
              <a:defRPr sz="1600"/>
            </a:lvl7pPr>
            <a:lvl8pPr marL="2290763" indent="-461963">
              <a:defRPr sz="1600"/>
            </a:lvl8pPr>
            <a:lvl9pPr marL="2290763" indent="-461963"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00600" y="2027238"/>
            <a:ext cx="3657600" cy="639762"/>
          </a:xfrm>
        </p:spPr>
        <p:txBody>
          <a:bodyPr anchor="ctr" anchorCtr="0"/>
          <a:lstStyle>
            <a:lvl1pPr marL="0" indent="0" algn="ctr">
              <a:spcBef>
                <a:spcPts val="300"/>
              </a:spcBef>
              <a:buNone/>
              <a:defRPr sz="24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00600" y="2819400"/>
            <a:ext cx="3657600" cy="30480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461963">
              <a:defRPr sz="1600"/>
            </a:lvl6pPr>
            <a:lvl7pPr marL="2290763" indent="-461963">
              <a:defRPr sz="1600"/>
            </a:lvl7pPr>
            <a:lvl8pPr marL="2290763" indent="-461963">
              <a:defRPr sz="1600"/>
            </a:lvl8pPr>
            <a:lvl9pPr marL="2290763" indent="-461963"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49D725-AF79-4FB6-8D02-83EAC61E3211}" type="datetimeFigureOut">
              <a:rPr lang="en-US" smtClean="0"/>
              <a:t>12/2/13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6629CB-7937-4506-A327-ACF88B95BB03}" type="slidenum">
              <a:rPr lang="en-US" smtClean="0"/>
              <a:t>‹#›</a:t>
            </a:fld>
            <a:endParaRPr lang="en-US"/>
          </a:p>
        </p:txBody>
      </p:sp>
      <p:pic>
        <p:nvPicPr>
          <p:cNvPr id="11" name="Picture 2" descr="HR-Glyph-R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49040" y="1658992"/>
            <a:ext cx="1645920" cy="170411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49D725-AF79-4FB6-8D02-83EAC61E3211}" type="datetimeFigureOut">
              <a:rPr lang="en-US" smtClean="0"/>
              <a:t>12/2/13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6629CB-7937-4506-A327-ACF88B95BB03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2" descr="HR-Glyph-R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49040" y="1658992"/>
            <a:ext cx="1645920" cy="170411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49D725-AF79-4FB6-8D02-83EAC61E3211}" type="datetimeFigureOut">
              <a:rPr lang="en-US" smtClean="0"/>
              <a:t>12/2/13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6629CB-7937-4506-A327-ACF88B95BB0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8906" y="914400"/>
            <a:ext cx="3657600" cy="1162050"/>
          </a:xfrm>
        </p:spPr>
        <p:txBody>
          <a:bodyPr anchor="b"/>
          <a:lstStyle>
            <a:lvl1pPr algn="ctr">
              <a:defRPr sz="38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96118" y="457199"/>
            <a:ext cx="3657600" cy="5410201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 marL="2290763" indent="-461963">
              <a:tabLst/>
              <a:defRPr sz="2000"/>
            </a:lvl6pPr>
            <a:lvl7pPr marL="2290763" indent="-461963">
              <a:tabLst/>
              <a:defRPr sz="2000"/>
            </a:lvl7pPr>
            <a:lvl8pPr marL="2290763" indent="-461963">
              <a:tabLst/>
              <a:defRPr sz="2000"/>
            </a:lvl8pPr>
            <a:lvl9pPr marL="2290763" indent="-461963">
              <a:tabLst/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8906" y="2590799"/>
            <a:ext cx="3657600" cy="2895601"/>
          </a:xfrm>
        </p:spPr>
        <p:txBody>
          <a:bodyPr>
            <a:normAutofit/>
          </a:bodyPr>
          <a:lstStyle>
            <a:lvl1pPr marL="0" indent="0" algn="ctr">
              <a:lnSpc>
                <a:spcPct val="110000"/>
              </a:lnSpc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49D725-AF79-4FB6-8D02-83EAC61E3211}" type="datetimeFigureOut">
              <a:rPr lang="en-US" smtClean="0"/>
              <a:t>12/2/13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6629CB-7937-4506-A327-ACF88B95BB03}" type="slidenum">
              <a:rPr lang="en-US" smtClean="0"/>
              <a:t>‹#›</a:t>
            </a:fld>
            <a:endParaRPr lang="en-US"/>
          </a:p>
        </p:txBody>
      </p:sp>
      <p:pic>
        <p:nvPicPr>
          <p:cNvPr id="10" name="Picture 2" descr="HR-Glyph-R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64746" y="2286000"/>
            <a:ext cx="1645920" cy="170411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99013" y="914400"/>
            <a:ext cx="3657600" cy="1161288"/>
          </a:xfrm>
          <a:effectLst/>
        </p:spPr>
        <p:txBody>
          <a:bodyPr vert="horz" lIns="91440" tIns="45720" rIns="91440" bIns="45720" rtlCol="0"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800" b="0" kern="1200">
                <a:solidFill>
                  <a:schemeClr val="tx2"/>
                </a:solidFill>
                <a:effectLst>
                  <a:outerShdw blurRad="38100" dist="12700" algn="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58906" y="457200"/>
            <a:ext cx="3657600" cy="5413248"/>
          </a:xfrm>
          <a:ln w="101600">
            <a:solidFill>
              <a:schemeClr val="tx1"/>
            </a:solidFill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99013" y="2587752"/>
            <a:ext cx="3657600" cy="2898648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>
              <a:spcBef>
                <a:spcPts val="600"/>
              </a:spcBef>
              <a:buNone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ctr" defTabSz="914400" rtl="0" eaLnBrk="1" latinLnBrk="0" hangingPunct="1">
              <a:lnSpc>
                <a:spcPct val="110000"/>
              </a:lnSpc>
              <a:spcBef>
                <a:spcPts val="2000"/>
              </a:spcBef>
              <a:buClr>
                <a:schemeClr val="accent3"/>
              </a:buClr>
              <a:buFont typeface="Wingdings" pitchFamily="2" charset="2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49D725-AF79-4FB6-8D02-83EAC61E3211}" type="datetimeFigureOut">
              <a:rPr lang="en-US" smtClean="0"/>
              <a:t>12/2/13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6629CB-7937-4506-A327-ACF88B95BB03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2" descr="HR-Glyph-R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04853" y="2286000"/>
            <a:ext cx="1645920" cy="170411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05300" y="6289115"/>
            <a:ext cx="533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6629CB-7937-4506-A327-ACF88B95BB03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0" y="67236"/>
            <a:ext cx="7770813" cy="1371600"/>
          </a:xfrm>
          <a:prstGeom prst="rect">
            <a:avLst/>
          </a:prstGeom>
          <a:effectLst/>
        </p:spPr>
        <p:txBody>
          <a:bodyPr vert="horz" lIns="91440" tIns="45720" rIns="91440" bIns="45720" rtlCol="0" anchor="ctr" anchorCtr="0">
            <a:noAutofit/>
          </a:bodyPr>
          <a:lstStyle/>
          <a:p>
            <a:r>
              <a:rPr lang="en-US" dirty="0" smtClean="0"/>
              <a:t>Click to edit Master title style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9800"/>
            <a:ext cx="7770813" cy="3657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00800" y="6289115"/>
            <a:ext cx="237564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49D725-AF79-4FB6-8D02-83EAC61E3211}" type="datetimeFigureOut">
              <a:rPr lang="en-US" smtClean="0"/>
              <a:t>12/2/13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9624" y="6289115"/>
            <a:ext cx="315557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</p:sldLayoutIdLst>
  <p:timing>
    <p:tnLst>
      <p:par>
        <p:cTn xmlns:p14="http://schemas.microsoft.com/office/powerpoint/2010/main"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3600" kern="1200">
          <a:solidFill>
            <a:srgbClr val="2D2F2B"/>
          </a:solidFill>
          <a:effectLst>
            <a:outerShdw blurRad="38100" dist="12700" algn="l" rotWithShape="0">
              <a:prstClr val="black">
                <a:alpha val="40000"/>
              </a:prstClr>
            </a:outerShdw>
          </a:effectLst>
          <a:latin typeface="+mj-lt"/>
          <a:ea typeface="+mj-ea"/>
          <a:cs typeface="+mj-cs"/>
        </a:defRPr>
      </a:lvl1pPr>
    </p:titleStyle>
    <p:bodyStyle>
      <a:lvl1pPr marL="457200" indent="-457200" algn="l" defTabSz="914400" rtl="0" eaLnBrk="1" latinLnBrk="0" hangingPunct="1">
        <a:spcBef>
          <a:spcPts val="2000"/>
        </a:spcBef>
        <a:buClr>
          <a:srgbClr val="333333"/>
        </a:buClr>
        <a:buFont typeface="Wingdings" charset="2"/>
        <a:buChar char="§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914400" indent="-457200" algn="l" defTabSz="914400" rtl="0" eaLnBrk="1" latinLnBrk="0" hangingPunct="1">
        <a:spcBef>
          <a:spcPts val="600"/>
        </a:spcBef>
        <a:buClr>
          <a:schemeClr val="accent3">
            <a:lumMod val="50000"/>
          </a:schemeClr>
        </a:buClr>
        <a:buFont typeface="Wingdings" pitchFamily="2" charset="2"/>
        <a:buChar char="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1371600" indent="-457200" algn="l" defTabSz="914400" rtl="0" eaLnBrk="1" latinLnBrk="0" hangingPunct="1">
        <a:spcBef>
          <a:spcPts val="600"/>
        </a:spcBef>
        <a:buClr>
          <a:schemeClr val="accent3"/>
        </a:buClr>
        <a:buFont typeface="Wingdings" pitchFamily="2" charset="2"/>
        <a:buChar char="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828800" indent="-457200" algn="l" defTabSz="914400" rtl="0" eaLnBrk="1" latinLnBrk="0" hangingPunct="1">
        <a:spcBef>
          <a:spcPts val="600"/>
        </a:spcBef>
        <a:buClr>
          <a:schemeClr val="accent3">
            <a:lumMod val="50000"/>
          </a:schemeClr>
        </a:buClr>
        <a:buFont typeface="Wingdings" pitchFamily="2" charset="2"/>
        <a:buChar char="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2286000" indent="-457200" algn="l" defTabSz="914400" rtl="0" eaLnBrk="1" latinLnBrk="0" hangingPunct="1">
        <a:spcBef>
          <a:spcPts val="600"/>
        </a:spcBef>
        <a:buClr>
          <a:schemeClr val="accent3"/>
        </a:buClr>
        <a:buFont typeface="Wingdings" pitchFamily="2" charset="2"/>
        <a:buChar char=""/>
        <a:defRPr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743200" indent="-461963" algn="l" defTabSz="914400" rtl="0" eaLnBrk="1" latinLnBrk="0" hangingPunct="1">
        <a:spcBef>
          <a:spcPct val="20000"/>
        </a:spcBef>
        <a:buClr>
          <a:schemeClr val="accent3">
            <a:lumMod val="50000"/>
          </a:schemeClr>
        </a:buClr>
        <a:buFont typeface="Wingdings" pitchFamily="2" charset="2"/>
        <a:buChar char="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3205163" indent="-461963" algn="l" defTabSz="914400" rtl="0" eaLnBrk="1" latinLnBrk="0" hangingPunct="1">
        <a:spcBef>
          <a:spcPct val="20000"/>
        </a:spcBef>
        <a:buClr>
          <a:schemeClr val="accent3"/>
        </a:buClr>
        <a:buFont typeface="Wingdings" pitchFamily="2" charset="2"/>
        <a:buChar char="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657600" indent="-461963" algn="l" defTabSz="914400" rtl="0" eaLnBrk="1" latinLnBrk="0" hangingPunct="1">
        <a:spcBef>
          <a:spcPct val="20000"/>
        </a:spcBef>
        <a:buClr>
          <a:schemeClr val="accent3">
            <a:lumMod val="50000"/>
          </a:schemeClr>
        </a:buClr>
        <a:buFont typeface="Wingdings" pitchFamily="2" charset="2"/>
        <a:buChar char="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4119563" indent="-461963" algn="l" defTabSz="914400" rtl="0" eaLnBrk="1" latinLnBrk="0" hangingPunct="1">
        <a:spcBef>
          <a:spcPct val="20000"/>
        </a:spcBef>
        <a:buClr>
          <a:schemeClr val="accent3"/>
        </a:buClr>
        <a:buFont typeface="Wingdings" pitchFamily="2" charset="2"/>
        <a:buChar char="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5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6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4" Type="http://schemas.openxmlformats.org/officeDocument/2006/relationships/image" Target="../media/image8.png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emf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4" Type="http://schemas.openxmlformats.org/officeDocument/2006/relationships/image" Target="../media/image10.png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8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9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0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1.xml"/><Relationship Id="rId4" Type="http://schemas.openxmlformats.org/officeDocument/2006/relationships/oleObject" Target="../embeddings/oleObject3.bin"/><Relationship Id="rId5" Type="http://schemas.openxmlformats.org/officeDocument/2006/relationships/image" Target="../media/image11.png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3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emf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emf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4" Type="http://schemas.openxmlformats.org/officeDocument/2006/relationships/image" Target="../media/image14.png"/><Relationship Id="rId1" Type="http://schemas.openxmlformats.org/officeDocument/2006/relationships/vmlDrawing" Target="../drawings/vmlDrawing4.vml"/><Relationship Id="rId2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emf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4" Type="http://schemas.openxmlformats.org/officeDocument/2006/relationships/image" Target="../media/image16.png"/><Relationship Id="rId1" Type="http://schemas.openxmlformats.org/officeDocument/2006/relationships/vmlDrawing" Target="../drawings/vmlDrawing5.vml"/><Relationship Id="rId2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5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4" Type="http://schemas.openxmlformats.org/officeDocument/2006/relationships/image" Target="../media/image17.png"/><Relationship Id="rId5" Type="http://schemas.openxmlformats.org/officeDocument/2006/relationships/image" Target="../media/image18.png"/><Relationship Id="rId1" Type="http://schemas.openxmlformats.org/officeDocument/2006/relationships/vmlDrawing" Target="../drawings/vmlDrawing6.vml"/><Relationship Id="rId2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4" Type="http://schemas.openxmlformats.org/officeDocument/2006/relationships/image" Target="../media/image19.png"/><Relationship Id="rId1" Type="http://schemas.openxmlformats.org/officeDocument/2006/relationships/vmlDrawing" Target="../drawings/vmlDrawing7.vml"/><Relationship Id="rId2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8475" y="1560272"/>
            <a:ext cx="8147050" cy="1499956"/>
          </a:xfrm>
        </p:spPr>
        <p:txBody>
          <a:bodyPr/>
          <a:lstStyle/>
          <a:p>
            <a:r>
              <a:rPr lang="en-US" sz="4000" dirty="0" smtClean="0">
                <a:solidFill>
                  <a:schemeClr val="tx1"/>
                </a:solidFill>
              </a:rPr>
              <a:t>Verifying remote executions:</a:t>
            </a:r>
            <a:br>
              <a:rPr lang="en-US" sz="4000" dirty="0" smtClean="0">
                <a:solidFill>
                  <a:schemeClr val="tx1"/>
                </a:solidFill>
              </a:rPr>
            </a:br>
            <a:r>
              <a:rPr lang="en-US" sz="4000" dirty="0" smtClean="0">
                <a:solidFill>
                  <a:schemeClr val="tx1"/>
                </a:solidFill>
              </a:rPr>
              <a:t>from wild implausibility to near practicality</a:t>
            </a:r>
            <a:endParaRPr lang="en-US" sz="4000" dirty="0">
              <a:solidFill>
                <a:schemeClr val="tx1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8475" y="3946065"/>
            <a:ext cx="8147050" cy="622300"/>
          </a:xfrm>
        </p:spPr>
        <p:txBody>
          <a:bodyPr>
            <a:normAutofit/>
          </a:bodyPr>
          <a:lstStyle/>
          <a:p>
            <a:pPr>
              <a:spcAft>
                <a:spcPts val="400"/>
              </a:spcAft>
            </a:pPr>
            <a:r>
              <a:rPr lang="en-US" sz="3000" dirty="0" smtClean="0"/>
              <a:t>Michael Walfish</a:t>
            </a:r>
            <a:endParaRPr lang="en-US" sz="3000" dirty="0"/>
          </a:p>
        </p:txBody>
      </p:sp>
      <p:sp>
        <p:nvSpPr>
          <p:cNvPr id="4" name="Text Placeholder 2"/>
          <p:cNvSpPr txBox="1">
            <a:spLocks/>
          </p:cNvSpPr>
          <p:nvPr/>
        </p:nvSpPr>
        <p:spPr>
          <a:xfrm>
            <a:off x="498475" y="4720765"/>
            <a:ext cx="8147050" cy="66040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 marL="0" indent="0" algn="ctr" defTabSz="914400" rtl="0" eaLnBrk="1" latinLnBrk="0" hangingPunct="1">
              <a:spcBef>
                <a:spcPts val="300"/>
              </a:spcBef>
              <a:buClr>
                <a:srgbClr val="333333"/>
              </a:buClr>
              <a:buFont typeface="Wingdings" charset="2"/>
              <a:buNone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ts val="600"/>
              </a:spcBef>
              <a:buClr>
                <a:schemeClr val="accent3">
                  <a:lumMod val="50000"/>
                </a:schemeClr>
              </a:buClr>
              <a:buFont typeface="Wingdings" pitchFamily="2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ts val="600"/>
              </a:spcBef>
              <a:buClr>
                <a:schemeClr val="accent3"/>
              </a:buClr>
              <a:buFont typeface="Wingdings" pitchFamily="2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ts val="600"/>
              </a:spcBef>
              <a:buClr>
                <a:schemeClr val="accent3">
                  <a:lumMod val="50000"/>
                </a:schemeClr>
              </a:buClr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ts val="600"/>
              </a:spcBef>
              <a:buClr>
                <a:schemeClr val="accent3"/>
              </a:buClr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Clr>
                <a:schemeClr val="accent3">
                  <a:lumMod val="50000"/>
                </a:schemeClr>
              </a:buClr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Clr>
                <a:schemeClr val="accent3">
                  <a:lumMod val="50000"/>
                </a:schemeClr>
              </a:buClr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000" dirty="0" smtClean="0"/>
              <a:t>NYU and UT Austin</a:t>
            </a:r>
          </a:p>
        </p:txBody>
      </p:sp>
    </p:spTree>
    <p:extLst>
      <p:ext uri="{BB962C8B-B14F-4D97-AF65-F5344CB8AC3E}">
        <p14:creationId xmlns:p14="http://schemas.microsoft.com/office/powerpoint/2010/main" val="32543437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7" name="Straight Arrow Connector 76"/>
          <p:cNvCxnSpPr/>
          <p:nvPr/>
        </p:nvCxnSpPr>
        <p:spPr>
          <a:xfrm>
            <a:off x="2274083" y="1819354"/>
            <a:ext cx="2522814" cy="142113"/>
          </a:xfrm>
          <a:prstGeom prst="straightConnector1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1" name="Straight Arrow Connector 80"/>
          <p:cNvCxnSpPr/>
          <p:nvPr/>
        </p:nvCxnSpPr>
        <p:spPr>
          <a:xfrm flipH="1">
            <a:off x="2274083" y="2093325"/>
            <a:ext cx="2519527" cy="162301"/>
          </a:xfrm>
          <a:prstGeom prst="straightConnector1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2" name="Straight Arrow Connector 81"/>
          <p:cNvCxnSpPr/>
          <p:nvPr/>
        </p:nvCxnSpPr>
        <p:spPr>
          <a:xfrm>
            <a:off x="2274083" y="2498034"/>
            <a:ext cx="2522814" cy="251396"/>
          </a:xfrm>
          <a:prstGeom prst="straightConnector1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9" name="Rectangle 88"/>
          <p:cNvSpPr/>
          <p:nvPr/>
        </p:nvSpPr>
        <p:spPr>
          <a:xfrm>
            <a:off x="2768667" y="3916997"/>
            <a:ext cx="185861" cy="371750"/>
          </a:xfrm>
          <a:prstGeom prst="rect">
            <a:avLst/>
          </a:prstGeom>
          <a:noFill/>
          <a:ln w="38100">
            <a:solidFill>
              <a:srgbClr val="5A1705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1" name="Rectangle 90"/>
          <p:cNvSpPr/>
          <p:nvPr/>
        </p:nvSpPr>
        <p:spPr>
          <a:xfrm>
            <a:off x="3466460" y="3849325"/>
            <a:ext cx="185861" cy="371750"/>
          </a:xfrm>
          <a:prstGeom prst="rect">
            <a:avLst/>
          </a:prstGeom>
          <a:noFill/>
          <a:ln w="38100">
            <a:solidFill>
              <a:srgbClr val="5A1705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2" name="Rectangle 91"/>
          <p:cNvSpPr/>
          <p:nvPr/>
        </p:nvSpPr>
        <p:spPr>
          <a:xfrm>
            <a:off x="4240454" y="3781653"/>
            <a:ext cx="185861" cy="371750"/>
          </a:xfrm>
          <a:prstGeom prst="rect">
            <a:avLst/>
          </a:prstGeom>
          <a:noFill/>
          <a:ln w="38100">
            <a:solidFill>
              <a:srgbClr val="5A1705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9" name="Group 98"/>
          <p:cNvGrpSpPr/>
          <p:nvPr/>
        </p:nvGrpSpPr>
        <p:grpSpPr>
          <a:xfrm rot="5400000">
            <a:off x="4701134" y="2685907"/>
            <a:ext cx="1101300" cy="492509"/>
            <a:chOff x="4618795" y="3129238"/>
            <a:chExt cx="1240561" cy="521714"/>
          </a:xfrm>
        </p:grpSpPr>
        <p:cxnSp>
          <p:nvCxnSpPr>
            <p:cNvPr id="100" name="Straight Connector 99"/>
            <p:cNvCxnSpPr/>
            <p:nvPr/>
          </p:nvCxnSpPr>
          <p:spPr>
            <a:xfrm>
              <a:off x="4759041" y="3330463"/>
              <a:ext cx="0" cy="301587"/>
            </a:xfrm>
            <a:prstGeom prst="line">
              <a:avLst/>
            </a:prstGeom>
            <a:ln>
              <a:solidFill>
                <a:schemeClr val="accent5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" name="Straight Connector 100"/>
            <p:cNvCxnSpPr/>
            <p:nvPr/>
          </p:nvCxnSpPr>
          <p:spPr>
            <a:xfrm>
              <a:off x="4922802" y="3322274"/>
              <a:ext cx="0" cy="301587"/>
            </a:xfrm>
            <a:prstGeom prst="line">
              <a:avLst/>
            </a:prstGeom>
            <a:ln>
              <a:solidFill>
                <a:schemeClr val="accent5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Straight Connector 101"/>
            <p:cNvCxnSpPr/>
            <p:nvPr/>
          </p:nvCxnSpPr>
          <p:spPr>
            <a:xfrm>
              <a:off x="5086563" y="3322274"/>
              <a:ext cx="0" cy="301587"/>
            </a:xfrm>
            <a:prstGeom prst="line">
              <a:avLst/>
            </a:prstGeom>
            <a:ln>
              <a:solidFill>
                <a:schemeClr val="accent5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" name="Straight Connector 102"/>
            <p:cNvCxnSpPr/>
            <p:nvPr/>
          </p:nvCxnSpPr>
          <p:spPr>
            <a:xfrm>
              <a:off x="5250324" y="3330439"/>
              <a:ext cx="0" cy="301587"/>
            </a:xfrm>
            <a:prstGeom prst="line">
              <a:avLst/>
            </a:prstGeom>
            <a:ln>
              <a:solidFill>
                <a:schemeClr val="accent5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" name="Straight Connector 103"/>
            <p:cNvCxnSpPr/>
            <p:nvPr/>
          </p:nvCxnSpPr>
          <p:spPr>
            <a:xfrm>
              <a:off x="5414085" y="3322274"/>
              <a:ext cx="0" cy="301587"/>
            </a:xfrm>
            <a:prstGeom prst="line">
              <a:avLst/>
            </a:prstGeom>
            <a:ln>
              <a:solidFill>
                <a:schemeClr val="accent5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5" name="Content Placeholder 2"/>
            <p:cNvSpPr txBox="1">
              <a:spLocks/>
            </p:cNvSpPr>
            <p:nvPr/>
          </p:nvSpPr>
          <p:spPr>
            <a:xfrm>
              <a:off x="5349274" y="3129238"/>
              <a:ext cx="510082" cy="521714"/>
            </a:xfrm>
            <a:prstGeom prst="rect">
              <a:avLst/>
            </a:prstGeom>
            <a:ln>
              <a:noFill/>
            </a:ln>
          </p:spPr>
          <p:txBody>
            <a:bodyPr vert="horz" lIns="91440" tIns="45720" rIns="91440" bIns="45720" rtlCol="0">
              <a:normAutofit/>
            </a:bodyPr>
            <a:lstStyle>
              <a:lvl1pPr marL="457200" indent="-457200" algn="l" defTabSz="914400" rtl="0" eaLnBrk="1" latinLnBrk="0" hangingPunct="1">
                <a:spcBef>
                  <a:spcPts val="2000"/>
                </a:spcBef>
                <a:buClr>
                  <a:srgbClr val="333333"/>
                </a:buClr>
                <a:buFont typeface="Wingdings" charset="2"/>
                <a:buChar char="§"/>
                <a:defRPr sz="24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1pPr>
              <a:lvl2pPr marL="914400" indent="-457200" algn="l" defTabSz="914400" rtl="0" eaLnBrk="1" latinLnBrk="0" hangingPunct="1">
                <a:spcBef>
                  <a:spcPts val="600"/>
                </a:spcBef>
                <a:buClr>
                  <a:schemeClr val="accent3">
                    <a:lumMod val="50000"/>
                  </a:schemeClr>
                </a:buClr>
                <a:buFont typeface="Wingdings" pitchFamily="2" charset="2"/>
                <a:buChar char=""/>
                <a:defRPr sz="22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2pPr>
              <a:lvl3pPr marL="1371600" indent="-457200" algn="l" defTabSz="914400" rtl="0" eaLnBrk="1" latinLnBrk="0" hangingPunct="1">
                <a:spcBef>
                  <a:spcPts val="600"/>
                </a:spcBef>
                <a:buClr>
                  <a:schemeClr val="accent3"/>
                </a:buClr>
                <a:buFont typeface="Wingdings" pitchFamily="2" charset="2"/>
                <a:buChar char=""/>
                <a:defRPr sz="20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3pPr>
              <a:lvl4pPr marL="1828800" indent="-457200" algn="l" defTabSz="914400" rtl="0" eaLnBrk="1" latinLnBrk="0" hangingPunct="1">
                <a:spcBef>
                  <a:spcPts val="600"/>
                </a:spcBef>
                <a:buClr>
                  <a:schemeClr val="accent3">
                    <a:lumMod val="50000"/>
                  </a:schemeClr>
                </a:buClr>
                <a:buFont typeface="Wingdings" pitchFamily="2" charset="2"/>
                <a:buChar char=""/>
                <a:defRPr sz="18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4pPr>
              <a:lvl5pPr marL="2286000" indent="-457200" algn="l" defTabSz="914400" rtl="0" eaLnBrk="1" latinLnBrk="0" hangingPunct="1">
                <a:spcBef>
                  <a:spcPts val="600"/>
                </a:spcBef>
                <a:buClr>
                  <a:schemeClr val="accent3"/>
                </a:buClr>
                <a:buFont typeface="Wingdings" pitchFamily="2" charset="2"/>
                <a:buChar char=""/>
                <a:defRPr sz="18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5pPr>
              <a:lvl6pPr marL="2743200" indent="-461963" algn="l" defTabSz="914400" rtl="0" eaLnBrk="1" latinLnBrk="0" hangingPunct="1">
                <a:spcBef>
                  <a:spcPct val="20000"/>
                </a:spcBef>
                <a:buClr>
                  <a:schemeClr val="accent3">
                    <a:lumMod val="50000"/>
                  </a:schemeClr>
                </a:buClr>
                <a:buFont typeface="Wingdings" pitchFamily="2" charset="2"/>
                <a:buChar char="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205163" indent="-461963" algn="l" defTabSz="914400" rtl="0" eaLnBrk="1" latinLnBrk="0" hangingPunct="1">
                <a:spcBef>
                  <a:spcPct val="20000"/>
                </a:spcBef>
                <a:buClr>
                  <a:schemeClr val="accent3"/>
                </a:buClr>
                <a:buFont typeface="Wingdings" pitchFamily="2" charset="2"/>
                <a:buChar char="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657600" indent="-461963" algn="l" defTabSz="914400" rtl="0" eaLnBrk="1" latinLnBrk="0" hangingPunct="1">
                <a:spcBef>
                  <a:spcPct val="20000"/>
                </a:spcBef>
                <a:buClr>
                  <a:schemeClr val="accent3">
                    <a:lumMod val="50000"/>
                  </a:schemeClr>
                </a:buClr>
                <a:buFont typeface="Wingdings" pitchFamily="2" charset="2"/>
                <a:buChar char="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119563" indent="-461963" algn="l" defTabSz="914400" rtl="0" eaLnBrk="1" latinLnBrk="0" hangingPunct="1">
                <a:spcBef>
                  <a:spcPct val="20000"/>
                </a:spcBef>
                <a:buClr>
                  <a:schemeClr val="accent3"/>
                </a:buClr>
                <a:buFont typeface="Wingdings" pitchFamily="2" charset="2"/>
                <a:buChar char="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en-US" dirty="0" smtClean="0"/>
                <a:t>... </a:t>
              </a:r>
            </a:p>
          </p:txBody>
        </p:sp>
        <p:sp>
          <p:nvSpPr>
            <p:cNvPr id="106" name="Rectangle 105"/>
            <p:cNvSpPr/>
            <p:nvPr/>
          </p:nvSpPr>
          <p:spPr>
            <a:xfrm>
              <a:off x="4618795" y="3315864"/>
              <a:ext cx="1087881" cy="315912"/>
            </a:xfrm>
            <a:prstGeom prst="rect">
              <a:avLst/>
            </a:prstGeom>
            <a:noFill/>
            <a:ln w="28575">
              <a:solidFill>
                <a:schemeClr val="accent5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5" name="TextBox 114"/>
          <p:cNvSpPr txBox="1"/>
          <p:nvPr/>
        </p:nvSpPr>
        <p:spPr>
          <a:xfrm>
            <a:off x="4793610" y="1719458"/>
            <a:ext cx="25293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server</a:t>
            </a:r>
            <a:endParaRPr lang="en-US" sz="2400" dirty="0"/>
          </a:p>
        </p:txBody>
      </p:sp>
      <p:sp>
        <p:nvSpPr>
          <p:cNvPr id="117" name="Rectangle 116"/>
          <p:cNvSpPr/>
          <p:nvPr/>
        </p:nvSpPr>
        <p:spPr>
          <a:xfrm rot="5400000">
            <a:off x="4683834" y="1896019"/>
            <a:ext cx="2752225" cy="2526103"/>
          </a:xfrm>
          <a:prstGeom prst="rect">
            <a:avLst/>
          </a:prstGeom>
          <a:noFill/>
          <a:ln w="25400">
            <a:solidFill>
              <a:schemeClr val="tx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8" name="Rectangle 117"/>
          <p:cNvSpPr/>
          <p:nvPr/>
        </p:nvSpPr>
        <p:spPr>
          <a:xfrm rot="5400000">
            <a:off x="77578" y="2338678"/>
            <a:ext cx="2741228" cy="1651782"/>
          </a:xfrm>
          <a:prstGeom prst="rect">
            <a:avLst/>
          </a:prstGeom>
          <a:noFill/>
          <a:ln w="25400">
            <a:solidFill>
              <a:schemeClr val="tx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9" name="TextBox 118"/>
          <p:cNvSpPr txBox="1"/>
          <p:nvPr/>
        </p:nvSpPr>
        <p:spPr>
          <a:xfrm>
            <a:off x="968369" y="1806654"/>
            <a:ext cx="10228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client</a:t>
            </a:r>
            <a:endParaRPr lang="en-US" sz="2400" dirty="0"/>
          </a:p>
        </p:txBody>
      </p:sp>
      <p:sp>
        <p:nvSpPr>
          <p:cNvPr id="120" name="TextBox 119"/>
          <p:cNvSpPr txBox="1"/>
          <p:nvPr/>
        </p:nvSpPr>
        <p:spPr>
          <a:xfrm rot="245997">
            <a:off x="1966331" y="1526816"/>
            <a:ext cx="320036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rgbClr val="000000"/>
                </a:solidFill>
              </a:rPr>
              <a:t>c</a:t>
            </a:r>
            <a:r>
              <a:rPr lang="en-US" sz="2000" dirty="0" smtClean="0">
                <a:solidFill>
                  <a:srgbClr val="000000"/>
                </a:solidFill>
              </a:rPr>
              <a:t>ommit request</a:t>
            </a:r>
            <a:endParaRPr lang="en-US" sz="2000" dirty="0">
              <a:solidFill>
                <a:srgbClr val="000000"/>
              </a:solidFill>
            </a:endParaRPr>
          </a:p>
        </p:txBody>
      </p:sp>
      <p:sp>
        <p:nvSpPr>
          <p:cNvPr id="133" name="TextBox 132"/>
          <p:cNvSpPr txBox="1"/>
          <p:nvPr/>
        </p:nvSpPr>
        <p:spPr>
          <a:xfrm rot="21396967">
            <a:off x="2017132" y="2055571"/>
            <a:ext cx="320036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c</a:t>
            </a:r>
            <a:r>
              <a:rPr lang="en-US" sz="2000" dirty="0" smtClean="0"/>
              <a:t>ommit response</a:t>
            </a:r>
            <a:endParaRPr lang="en-US" sz="2000" dirty="0"/>
          </a:p>
        </p:txBody>
      </p:sp>
      <p:cxnSp>
        <p:nvCxnSpPr>
          <p:cNvPr id="135" name="Straight Arrow Connector 134"/>
          <p:cNvCxnSpPr/>
          <p:nvPr/>
        </p:nvCxnSpPr>
        <p:spPr>
          <a:xfrm>
            <a:off x="2274083" y="2634758"/>
            <a:ext cx="2522814" cy="251396"/>
          </a:xfrm>
          <a:prstGeom prst="straightConnector1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6" name="Straight Arrow Connector 135"/>
          <p:cNvCxnSpPr/>
          <p:nvPr/>
        </p:nvCxnSpPr>
        <p:spPr>
          <a:xfrm>
            <a:off x="2270796" y="2763389"/>
            <a:ext cx="2522814" cy="251396"/>
          </a:xfrm>
          <a:prstGeom prst="straightConnector1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0" name="Straight Arrow Connector 139"/>
          <p:cNvCxnSpPr/>
          <p:nvPr/>
        </p:nvCxnSpPr>
        <p:spPr>
          <a:xfrm flipH="1">
            <a:off x="2283496" y="3297455"/>
            <a:ext cx="2522814" cy="251396"/>
          </a:xfrm>
          <a:prstGeom prst="straightConnector1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1" name="Straight Arrow Connector 140"/>
          <p:cNvCxnSpPr/>
          <p:nvPr/>
        </p:nvCxnSpPr>
        <p:spPr>
          <a:xfrm flipH="1">
            <a:off x="2270796" y="3449855"/>
            <a:ext cx="2522814" cy="251396"/>
          </a:xfrm>
          <a:prstGeom prst="straightConnector1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2" name="Straight Arrow Connector 141"/>
          <p:cNvCxnSpPr/>
          <p:nvPr/>
        </p:nvCxnSpPr>
        <p:spPr>
          <a:xfrm flipH="1">
            <a:off x="2270796" y="3602101"/>
            <a:ext cx="2522814" cy="251396"/>
          </a:xfrm>
          <a:prstGeom prst="straightConnector1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8" name="Oval 157"/>
          <p:cNvSpPr/>
          <p:nvPr/>
        </p:nvSpPr>
        <p:spPr>
          <a:xfrm rot="5400000">
            <a:off x="4510439" y="2662545"/>
            <a:ext cx="1366182" cy="426802"/>
          </a:xfrm>
          <a:prstGeom prst="ellipse">
            <a:avLst/>
          </a:prstGeom>
          <a:noFill/>
          <a:ln w="25400">
            <a:solidFill>
              <a:schemeClr val="accent3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59" name="Group 158"/>
          <p:cNvGrpSpPr/>
          <p:nvPr/>
        </p:nvGrpSpPr>
        <p:grpSpPr>
          <a:xfrm rot="5400000">
            <a:off x="4515876" y="2706039"/>
            <a:ext cx="1330242" cy="253606"/>
            <a:chOff x="1103903" y="3354016"/>
            <a:chExt cx="2219785" cy="789058"/>
          </a:xfrm>
        </p:grpSpPr>
        <p:cxnSp>
          <p:nvCxnSpPr>
            <p:cNvPr id="160" name="Straight Connector 159"/>
            <p:cNvCxnSpPr/>
            <p:nvPr/>
          </p:nvCxnSpPr>
          <p:spPr>
            <a:xfrm>
              <a:off x="1103903" y="3358566"/>
              <a:ext cx="2210797" cy="784508"/>
            </a:xfrm>
            <a:prstGeom prst="line">
              <a:avLst/>
            </a:prstGeom>
            <a:ln>
              <a:solidFill>
                <a:schemeClr val="accent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1" name="Straight Connector 160"/>
            <p:cNvCxnSpPr/>
            <p:nvPr/>
          </p:nvCxnSpPr>
          <p:spPr>
            <a:xfrm flipH="1">
              <a:off x="1112891" y="3354016"/>
              <a:ext cx="2210797" cy="784508"/>
            </a:xfrm>
            <a:prstGeom prst="line">
              <a:avLst/>
            </a:prstGeom>
            <a:ln>
              <a:solidFill>
                <a:schemeClr val="accent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88" name="TextBox 187"/>
          <p:cNvSpPr txBox="1"/>
          <p:nvPr/>
        </p:nvSpPr>
        <p:spPr>
          <a:xfrm rot="21309920">
            <a:off x="1816720" y="4164405"/>
            <a:ext cx="35302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5A1705"/>
                </a:solidFill>
              </a:rPr>
              <a:t>q</a:t>
            </a:r>
            <a:r>
              <a:rPr lang="en-US" baseline="-25000" dirty="0" smtClean="0">
                <a:solidFill>
                  <a:srgbClr val="5A1705"/>
                </a:solidFill>
              </a:rPr>
              <a:t>1</a:t>
            </a:r>
            <a:r>
              <a:rPr lang="en-US" dirty="0" smtClean="0">
                <a:solidFill>
                  <a:srgbClr val="5A1705"/>
                </a:solidFill>
                <a:latin typeface="Wingdings"/>
                <a:ea typeface="Wingdings"/>
                <a:cs typeface="Wingdings"/>
                <a:sym typeface="Wingdings"/>
              </a:rPr>
              <a:t></a:t>
            </a:r>
            <a:r>
              <a:rPr lang="en-US" dirty="0" smtClean="0">
                <a:solidFill>
                  <a:srgbClr val="5A1705"/>
                </a:solidFill>
              </a:rPr>
              <a:t>w    q</a:t>
            </a:r>
            <a:r>
              <a:rPr lang="en-US" baseline="-25000" dirty="0" smtClean="0">
                <a:solidFill>
                  <a:srgbClr val="5A1705"/>
                </a:solidFill>
              </a:rPr>
              <a:t>2</a:t>
            </a:r>
            <a:r>
              <a:rPr lang="en-US" dirty="0" smtClean="0">
                <a:solidFill>
                  <a:srgbClr val="5A1705"/>
                </a:solidFill>
                <a:latin typeface="Wingdings"/>
                <a:ea typeface="Wingdings"/>
                <a:cs typeface="Wingdings"/>
                <a:sym typeface="Wingdings"/>
              </a:rPr>
              <a:t></a:t>
            </a:r>
            <a:r>
              <a:rPr lang="en-US" dirty="0" smtClean="0">
                <a:solidFill>
                  <a:srgbClr val="5A1705"/>
                </a:solidFill>
              </a:rPr>
              <a:t>w     q</a:t>
            </a:r>
            <a:r>
              <a:rPr lang="en-US" baseline="-25000" dirty="0" smtClean="0">
                <a:solidFill>
                  <a:srgbClr val="5A1705"/>
                </a:solidFill>
              </a:rPr>
              <a:t>3</a:t>
            </a:r>
            <a:r>
              <a:rPr lang="en-US" dirty="0" smtClean="0">
                <a:solidFill>
                  <a:srgbClr val="5A1705"/>
                </a:solidFill>
                <a:latin typeface="Wingdings"/>
                <a:ea typeface="Wingdings"/>
                <a:cs typeface="Wingdings"/>
                <a:sym typeface="Wingdings"/>
              </a:rPr>
              <a:t></a:t>
            </a:r>
            <a:r>
              <a:rPr lang="en-US" dirty="0" smtClean="0">
                <a:solidFill>
                  <a:srgbClr val="5A1705"/>
                </a:solidFill>
              </a:rPr>
              <a:t>w</a:t>
            </a:r>
            <a:endParaRPr lang="en-US" dirty="0">
              <a:solidFill>
                <a:srgbClr val="5A1705"/>
              </a:solidFill>
            </a:endParaRPr>
          </a:p>
        </p:txBody>
      </p:sp>
      <p:sp>
        <p:nvSpPr>
          <p:cNvPr id="69" name="TextBox 68"/>
          <p:cNvSpPr txBox="1"/>
          <p:nvPr/>
        </p:nvSpPr>
        <p:spPr>
          <a:xfrm rot="294191">
            <a:off x="2248090" y="2741825"/>
            <a:ext cx="272771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q</a:t>
            </a:r>
            <a:r>
              <a:rPr lang="en-US" sz="2000" baseline="-25000" dirty="0" smtClean="0"/>
              <a:t>1</a:t>
            </a:r>
            <a:r>
              <a:rPr lang="en-US" sz="2000" dirty="0" smtClean="0"/>
              <a:t>, q</a:t>
            </a:r>
            <a:r>
              <a:rPr lang="en-US" sz="2000" baseline="-25000" dirty="0" smtClean="0"/>
              <a:t>2</a:t>
            </a:r>
            <a:r>
              <a:rPr lang="en-US" sz="2000" dirty="0" smtClean="0"/>
              <a:t>, q</a:t>
            </a:r>
            <a:r>
              <a:rPr lang="en-US" sz="2000" baseline="-25000" dirty="0" smtClean="0"/>
              <a:t>3</a:t>
            </a:r>
            <a:r>
              <a:rPr lang="en-US" sz="2000" dirty="0" smtClean="0"/>
              <a:t>, …</a:t>
            </a:r>
            <a:endParaRPr lang="en-US" sz="2000" dirty="0"/>
          </a:p>
        </p:txBody>
      </p:sp>
      <p:sp>
        <p:nvSpPr>
          <p:cNvPr id="62" name="TextBox 61"/>
          <p:cNvSpPr txBox="1"/>
          <p:nvPr/>
        </p:nvSpPr>
        <p:spPr>
          <a:xfrm>
            <a:off x="5450111" y="2454995"/>
            <a:ext cx="173294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solidFill>
                  <a:srgbClr val="5A1705"/>
                </a:solidFill>
                <a:sym typeface="Wingdings"/>
              </a:rPr>
              <a:t>PCPQuery</a:t>
            </a:r>
            <a:r>
              <a:rPr lang="en-US" dirty="0" smtClean="0">
                <a:solidFill>
                  <a:srgbClr val="5A1705"/>
                </a:solidFill>
                <a:sym typeface="Wingdings"/>
              </a:rPr>
              <a:t>(q){</a:t>
            </a:r>
          </a:p>
          <a:p>
            <a:r>
              <a:rPr lang="en-US" dirty="0" smtClean="0">
                <a:solidFill>
                  <a:srgbClr val="5A1705"/>
                </a:solidFill>
                <a:sym typeface="Wingdings"/>
              </a:rPr>
              <a:t>   return &lt;</a:t>
            </a:r>
            <a:r>
              <a:rPr lang="en-US" dirty="0" err="1" smtClean="0">
                <a:solidFill>
                  <a:srgbClr val="5A1705"/>
                </a:solidFill>
                <a:sym typeface="Wingdings"/>
              </a:rPr>
              <a:t>q,w</a:t>
            </a:r>
            <a:r>
              <a:rPr lang="en-US" dirty="0" smtClean="0">
                <a:solidFill>
                  <a:srgbClr val="5A1705"/>
                </a:solidFill>
                <a:sym typeface="Wingdings"/>
              </a:rPr>
              <a:t>&gt;;</a:t>
            </a:r>
          </a:p>
          <a:p>
            <a:r>
              <a:rPr lang="en-US" dirty="0">
                <a:solidFill>
                  <a:srgbClr val="5A1705"/>
                </a:solidFill>
                <a:sym typeface="Wingdings"/>
              </a:rPr>
              <a:t>}</a:t>
            </a:r>
            <a:endParaRPr lang="en-US" dirty="0">
              <a:solidFill>
                <a:srgbClr val="5A1705"/>
              </a:solidFill>
            </a:endParaRPr>
          </a:p>
        </p:txBody>
      </p:sp>
      <p:grpSp>
        <p:nvGrpSpPr>
          <p:cNvPr id="63" name="Group 62"/>
          <p:cNvGrpSpPr/>
          <p:nvPr/>
        </p:nvGrpSpPr>
        <p:grpSpPr>
          <a:xfrm>
            <a:off x="7826227" y="2004560"/>
            <a:ext cx="292100" cy="1732379"/>
            <a:chOff x="625214" y="3323855"/>
            <a:chExt cx="383179" cy="846542"/>
          </a:xfrm>
        </p:grpSpPr>
        <p:sp>
          <p:nvSpPr>
            <p:cNvPr id="67" name="Left Bracket 66"/>
            <p:cNvSpPr/>
            <p:nvPr/>
          </p:nvSpPr>
          <p:spPr>
            <a:xfrm>
              <a:off x="625214" y="3323855"/>
              <a:ext cx="91079" cy="846542"/>
            </a:xfrm>
            <a:prstGeom prst="leftBracket">
              <a:avLst>
                <a:gd name="adj" fmla="val 0"/>
              </a:avLst>
            </a:prstGeom>
            <a:ln>
              <a:solidFill>
                <a:schemeClr val="accent5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Left Bracket 67"/>
            <p:cNvSpPr/>
            <p:nvPr/>
          </p:nvSpPr>
          <p:spPr>
            <a:xfrm flipH="1">
              <a:off x="917314" y="3323855"/>
              <a:ext cx="91079" cy="846542"/>
            </a:xfrm>
            <a:prstGeom prst="leftBracket">
              <a:avLst>
                <a:gd name="adj" fmla="val 0"/>
              </a:avLst>
            </a:prstGeom>
            <a:ln>
              <a:solidFill>
                <a:schemeClr val="accent5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70" name="Straight Connector 69"/>
          <p:cNvCxnSpPr/>
          <p:nvPr/>
        </p:nvCxnSpPr>
        <p:spPr>
          <a:xfrm flipV="1">
            <a:off x="7061978" y="1938668"/>
            <a:ext cx="682483" cy="858101"/>
          </a:xfrm>
          <a:prstGeom prst="line">
            <a:avLst/>
          </a:prstGeom>
          <a:ln w="12700" cmpd="sng">
            <a:solidFill>
              <a:schemeClr val="accent5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1" name="Straight Connector 70"/>
          <p:cNvCxnSpPr/>
          <p:nvPr/>
        </p:nvCxnSpPr>
        <p:spPr>
          <a:xfrm>
            <a:off x="7061978" y="3094255"/>
            <a:ext cx="682483" cy="759242"/>
          </a:xfrm>
          <a:prstGeom prst="line">
            <a:avLst/>
          </a:prstGeom>
          <a:ln w="12700" cmpd="sng">
            <a:solidFill>
              <a:schemeClr val="accent5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1" name="TextBox 60"/>
          <p:cNvSpPr txBox="1"/>
          <p:nvPr/>
        </p:nvSpPr>
        <p:spPr>
          <a:xfrm>
            <a:off x="337821" y="4850312"/>
            <a:ext cx="228860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cap="small" dirty="0" smtClean="0">
                <a:solidFill>
                  <a:schemeClr val="accent5"/>
                </a:solidFill>
              </a:rPr>
              <a:t>accept/reject</a:t>
            </a:r>
            <a:endParaRPr lang="en-US" sz="2000" b="1" cap="small" dirty="0">
              <a:solidFill>
                <a:schemeClr val="accent5"/>
              </a:solidFill>
            </a:endParaRPr>
          </a:p>
        </p:txBody>
      </p:sp>
      <p:cxnSp>
        <p:nvCxnSpPr>
          <p:cNvPr id="74" name="Straight Arrow Connector 73"/>
          <p:cNvCxnSpPr>
            <a:stCxn id="123" idx="2"/>
          </p:cNvCxnSpPr>
          <p:nvPr/>
        </p:nvCxnSpPr>
        <p:spPr>
          <a:xfrm>
            <a:off x="1481585" y="4382175"/>
            <a:ext cx="889" cy="531179"/>
          </a:xfrm>
          <a:prstGeom prst="straightConnector1">
            <a:avLst/>
          </a:prstGeom>
          <a:ln>
            <a:solidFill>
              <a:srgbClr val="5A1705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8" name="TextBox 77"/>
          <p:cNvSpPr txBox="1"/>
          <p:nvPr/>
        </p:nvSpPr>
        <p:spPr>
          <a:xfrm rot="294191">
            <a:off x="2125808" y="2487191"/>
            <a:ext cx="2727713" cy="40011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queries</a:t>
            </a:r>
            <a:endParaRPr lang="en-US" sz="2000" dirty="0"/>
          </a:p>
        </p:txBody>
      </p:sp>
      <p:sp>
        <p:nvSpPr>
          <p:cNvPr id="75" name="Content Placeholder 2"/>
          <p:cNvSpPr>
            <a:spLocks noGrp="1"/>
          </p:cNvSpPr>
          <p:nvPr>
            <p:ph idx="1"/>
          </p:nvPr>
        </p:nvSpPr>
        <p:spPr>
          <a:xfrm>
            <a:off x="516919" y="5677357"/>
            <a:ext cx="8537068" cy="748843"/>
          </a:xfrm>
        </p:spPr>
        <p:txBody>
          <a:bodyPr>
            <a:normAutofit/>
          </a:bodyPr>
          <a:lstStyle/>
          <a:p>
            <a:pPr marL="0" indent="0">
              <a:spcBef>
                <a:spcPts val="4800"/>
              </a:spcBef>
              <a:buNone/>
            </a:pPr>
            <a:r>
              <a:rPr lang="en-US" dirty="0" smtClean="0"/>
              <a:t>This is still too costly (by a factor of 10</a:t>
            </a:r>
            <a:r>
              <a:rPr lang="en-US" baseline="30000" dirty="0" smtClean="0"/>
              <a:t>23</a:t>
            </a:r>
            <a:r>
              <a:rPr lang="en-US" dirty="0" smtClean="0"/>
              <a:t>), but it is promising.</a:t>
            </a:r>
          </a:p>
        </p:txBody>
      </p:sp>
      <p:grpSp>
        <p:nvGrpSpPr>
          <p:cNvPr id="79" name="Group 78"/>
          <p:cNvGrpSpPr/>
          <p:nvPr/>
        </p:nvGrpSpPr>
        <p:grpSpPr>
          <a:xfrm>
            <a:off x="8616276" y="2495492"/>
            <a:ext cx="404708" cy="592033"/>
            <a:chOff x="3189622" y="2781210"/>
            <a:chExt cx="2076450" cy="2233757"/>
          </a:xfrm>
        </p:grpSpPr>
        <p:sp>
          <p:nvSpPr>
            <p:cNvPr id="80" name="Rectangle 79"/>
            <p:cNvSpPr/>
            <p:nvPr/>
          </p:nvSpPr>
          <p:spPr>
            <a:xfrm>
              <a:off x="3562653" y="2894552"/>
              <a:ext cx="234774" cy="522975"/>
            </a:xfrm>
            <a:prstGeom prst="rect">
              <a:avLst/>
            </a:prstGeom>
            <a:noFill/>
            <a:ln w="25400">
              <a:solidFill>
                <a:schemeClr val="accent5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83" name="Straight Connector 82"/>
            <p:cNvCxnSpPr/>
            <p:nvPr/>
          </p:nvCxnSpPr>
          <p:spPr>
            <a:xfrm>
              <a:off x="3223534" y="3184081"/>
              <a:ext cx="344336" cy="0"/>
            </a:xfrm>
            <a:prstGeom prst="line">
              <a:avLst/>
            </a:prstGeom>
            <a:ln>
              <a:solidFill>
                <a:schemeClr val="accent5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84" name="Rectangle 83"/>
            <p:cNvSpPr/>
            <p:nvPr/>
          </p:nvSpPr>
          <p:spPr>
            <a:xfrm>
              <a:off x="3562653" y="3643043"/>
              <a:ext cx="234774" cy="522975"/>
            </a:xfrm>
            <a:prstGeom prst="rect">
              <a:avLst/>
            </a:prstGeom>
            <a:noFill/>
            <a:ln w="25400">
              <a:solidFill>
                <a:schemeClr val="accent5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85" name="Straight Connector 84"/>
            <p:cNvCxnSpPr/>
            <p:nvPr/>
          </p:nvCxnSpPr>
          <p:spPr>
            <a:xfrm>
              <a:off x="3215707" y="3926379"/>
              <a:ext cx="344336" cy="0"/>
            </a:xfrm>
            <a:prstGeom prst="line">
              <a:avLst/>
            </a:prstGeom>
            <a:ln>
              <a:solidFill>
                <a:schemeClr val="accent5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86" name="Rectangle 85"/>
            <p:cNvSpPr/>
            <p:nvPr/>
          </p:nvSpPr>
          <p:spPr>
            <a:xfrm>
              <a:off x="4123503" y="3525184"/>
              <a:ext cx="234774" cy="522975"/>
            </a:xfrm>
            <a:prstGeom prst="rect">
              <a:avLst/>
            </a:prstGeom>
            <a:noFill/>
            <a:ln w="25400">
              <a:solidFill>
                <a:schemeClr val="accent5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" name="Rectangle 86"/>
            <p:cNvSpPr/>
            <p:nvPr/>
          </p:nvSpPr>
          <p:spPr>
            <a:xfrm>
              <a:off x="4118286" y="4302850"/>
              <a:ext cx="234774" cy="522975"/>
            </a:xfrm>
            <a:prstGeom prst="rect">
              <a:avLst/>
            </a:prstGeom>
            <a:noFill/>
            <a:ln w="25400">
              <a:solidFill>
                <a:schemeClr val="accent5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" name="Rectangle 87"/>
            <p:cNvSpPr/>
            <p:nvPr/>
          </p:nvSpPr>
          <p:spPr>
            <a:xfrm>
              <a:off x="4686962" y="2935212"/>
              <a:ext cx="234774" cy="522975"/>
            </a:xfrm>
            <a:prstGeom prst="rect">
              <a:avLst/>
            </a:prstGeom>
            <a:noFill/>
            <a:ln w="25400">
              <a:solidFill>
                <a:schemeClr val="accent5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" name="Rectangle 89"/>
            <p:cNvSpPr/>
            <p:nvPr/>
          </p:nvSpPr>
          <p:spPr>
            <a:xfrm>
              <a:off x="4118286" y="2781210"/>
              <a:ext cx="234774" cy="522975"/>
            </a:xfrm>
            <a:prstGeom prst="rect">
              <a:avLst/>
            </a:prstGeom>
            <a:noFill/>
            <a:ln w="25400">
              <a:solidFill>
                <a:schemeClr val="accent5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" name="Rectangle 92"/>
            <p:cNvSpPr/>
            <p:nvPr/>
          </p:nvSpPr>
          <p:spPr>
            <a:xfrm>
              <a:off x="4697396" y="3872926"/>
              <a:ext cx="234774" cy="522975"/>
            </a:xfrm>
            <a:prstGeom prst="rect">
              <a:avLst/>
            </a:prstGeom>
            <a:noFill/>
            <a:ln w="25400">
              <a:solidFill>
                <a:schemeClr val="accent5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" name="Rectangle 93"/>
            <p:cNvSpPr/>
            <p:nvPr/>
          </p:nvSpPr>
          <p:spPr>
            <a:xfrm>
              <a:off x="3533958" y="4491992"/>
              <a:ext cx="234774" cy="522975"/>
            </a:xfrm>
            <a:prstGeom prst="rect">
              <a:avLst/>
            </a:prstGeom>
            <a:noFill/>
            <a:ln w="25400">
              <a:solidFill>
                <a:schemeClr val="accent5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95" name="Straight Connector 94"/>
            <p:cNvCxnSpPr/>
            <p:nvPr/>
          </p:nvCxnSpPr>
          <p:spPr>
            <a:xfrm>
              <a:off x="3189622" y="4754564"/>
              <a:ext cx="344336" cy="0"/>
            </a:xfrm>
            <a:prstGeom prst="line">
              <a:avLst/>
            </a:prstGeom>
            <a:ln>
              <a:solidFill>
                <a:schemeClr val="accent5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" name="Straight Connector 95"/>
            <p:cNvCxnSpPr/>
            <p:nvPr/>
          </p:nvCxnSpPr>
          <p:spPr>
            <a:xfrm>
              <a:off x="3797427" y="3974180"/>
              <a:ext cx="326076" cy="1"/>
            </a:xfrm>
            <a:prstGeom prst="line">
              <a:avLst/>
            </a:prstGeom>
            <a:ln>
              <a:solidFill>
                <a:schemeClr val="accent5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" name="Straight Connector 96"/>
            <p:cNvCxnSpPr/>
            <p:nvPr/>
          </p:nvCxnSpPr>
          <p:spPr>
            <a:xfrm>
              <a:off x="4358277" y="3202278"/>
              <a:ext cx="315641" cy="0"/>
            </a:xfrm>
            <a:prstGeom prst="line">
              <a:avLst/>
            </a:prstGeom>
            <a:ln>
              <a:solidFill>
                <a:schemeClr val="accent5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" name="Straight Connector 97"/>
            <p:cNvCxnSpPr/>
            <p:nvPr/>
          </p:nvCxnSpPr>
          <p:spPr>
            <a:xfrm flipV="1">
              <a:off x="3799766" y="3084254"/>
              <a:ext cx="102219" cy="0"/>
            </a:xfrm>
            <a:prstGeom prst="line">
              <a:avLst/>
            </a:prstGeom>
            <a:ln>
              <a:solidFill>
                <a:schemeClr val="accent5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Connector 107"/>
            <p:cNvCxnSpPr/>
            <p:nvPr/>
          </p:nvCxnSpPr>
          <p:spPr>
            <a:xfrm>
              <a:off x="3768732" y="4617026"/>
              <a:ext cx="349553" cy="0"/>
            </a:xfrm>
            <a:prstGeom prst="line">
              <a:avLst/>
            </a:prstGeom>
            <a:ln>
              <a:solidFill>
                <a:schemeClr val="accent5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09" name="Group 108"/>
            <p:cNvGrpSpPr/>
            <p:nvPr/>
          </p:nvGrpSpPr>
          <p:grpSpPr>
            <a:xfrm>
              <a:off x="4347843" y="4167489"/>
              <a:ext cx="339119" cy="537994"/>
              <a:chOff x="4413250" y="680686"/>
              <a:chExt cx="447675" cy="784908"/>
            </a:xfrm>
          </p:grpSpPr>
          <p:cxnSp>
            <p:nvCxnSpPr>
              <p:cNvPr id="114" name="Straight Connector 113"/>
              <p:cNvCxnSpPr/>
              <p:nvPr/>
            </p:nvCxnSpPr>
            <p:spPr>
              <a:xfrm>
                <a:off x="4413250" y="1465594"/>
                <a:ext cx="240645" cy="0"/>
              </a:xfrm>
              <a:prstGeom prst="line">
                <a:avLst/>
              </a:prstGeom>
              <a:ln>
                <a:solidFill>
                  <a:schemeClr val="accent5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6" name="Straight Connector 115"/>
              <p:cNvCxnSpPr/>
              <p:nvPr/>
            </p:nvCxnSpPr>
            <p:spPr>
              <a:xfrm>
                <a:off x="4653895" y="680686"/>
                <a:ext cx="207030" cy="0"/>
              </a:xfrm>
              <a:prstGeom prst="line">
                <a:avLst/>
              </a:prstGeom>
              <a:ln>
                <a:solidFill>
                  <a:schemeClr val="accent5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1" name="Straight Connector 120"/>
              <p:cNvCxnSpPr/>
              <p:nvPr/>
            </p:nvCxnSpPr>
            <p:spPr>
              <a:xfrm>
                <a:off x="4653895" y="680686"/>
                <a:ext cx="0" cy="784908"/>
              </a:xfrm>
              <a:prstGeom prst="line">
                <a:avLst/>
              </a:prstGeom>
              <a:ln>
                <a:solidFill>
                  <a:schemeClr val="accent5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10" name="Straight Connector 109"/>
            <p:cNvCxnSpPr/>
            <p:nvPr/>
          </p:nvCxnSpPr>
          <p:spPr>
            <a:xfrm>
              <a:off x="4371009" y="3918542"/>
              <a:ext cx="320858" cy="0"/>
            </a:xfrm>
            <a:prstGeom prst="line">
              <a:avLst/>
            </a:prstGeom>
            <a:ln>
              <a:solidFill>
                <a:schemeClr val="accent5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1" name="Straight Connector 110"/>
            <p:cNvCxnSpPr/>
            <p:nvPr/>
          </p:nvCxnSpPr>
          <p:spPr>
            <a:xfrm>
              <a:off x="4921736" y="3202278"/>
              <a:ext cx="344336" cy="0"/>
            </a:xfrm>
            <a:prstGeom prst="line">
              <a:avLst/>
            </a:prstGeom>
            <a:ln>
              <a:solidFill>
                <a:schemeClr val="accent5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2" name="Straight Connector 111"/>
            <p:cNvCxnSpPr/>
            <p:nvPr/>
          </p:nvCxnSpPr>
          <p:spPr>
            <a:xfrm>
              <a:off x="4921736" y="4117288"/>
              <a:ext cx="344336" cy="0"/>
            </a:xfrm>
            <a:prstGeom prst="line">
              <a:avLst/>
            </a:prstGeom>
            <a:ln>
              <a:solidFill>
                <a:schemeClr val="accent5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3" name="Straight Connector 112"/>
            <p:cNvCxnSpPr/>
            <p:nvPr/>
          </p:nvCxnSpPr>
          <p:spPr>
            <a:xfrm>
              <a:off x="3901985" y="3084254"/>
              <a:ext cx="221518" cy="0"/>
            </a:xfrm>
            <a:prstGeom prst="line">
              <a:avLst/>
            </a:prstGeom>
            <a:ln>
              <a:solidFill>
                <a:schemeClr val="accent5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22" name="Straight Arrow Connector 121"/>
          <p:cNvCxnSpPr/>
          <p:nvPr/>
        </p:nvCxnSpPr>
        <p:spPr>
          <a:xfrm flipH="1">
            <a:off x="8202105" y="2796060"/>
            <a:ext cx="323850" cy="0"/>
          </a:xfrm>
          <a:prstGeom prst="straightConnector1">
            <a:avLst/>
          </a:prstGeom>
          <a:ln>
            <a:solidFill>
              <a:srgbClr val="5A1705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3" name="TextBox 122"/>
          <p:cNvSpPr txBox="1"/>
          <p:nvPr/>
        </p:nvSpPr>
        <p:spPr>
          <a:xfrm>
            <a:off x="650987" y="3674289"/>
            <a:ext cx="166119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efficient checks</a:t>
            </a:r>
            <a:endParaRPr lang="en-US" sz="2000" dirty="0"/>
          </a:p>
        </p:txBody>
      </p:sp>
      <p:sp>
        <p:nvSpPr>
          <p:cNvPr id="72" name="Content Placeholder 2"/>
          <p:cNvSpPr txBox="1">
            <a:spLocks/>
          </p:cNvSpPr>
          <p:nvPr/>
        </p:nvSpPr>
        <p:spPr>
          <a:xfrm>
            <a:off x="440735" y="709264"/>
            <a:ext cx="8537068" cy="9260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457200" indent="-457200" algn="l" defTabSz="914400" rtl="0" eaLnBrk="1" latinLnBrk="0" hangingPunct="1">
              <a:spcBef>
                <a:spcPts val="2000"/>
              </a:spcBef>
              <a:buClr>
                <a:srgbClr val="333333"/>
              </a:buClr>
              <a:buFont typeface="Wingdings" charset="2"/>
              <a:buChar char="§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914400" indent="-457200" algn="l" defTabSz="914400" rtl="0" eaLnBrk="1" latinLnBrk="0" hangingPunct="1">
              <a:spcBef>
                <a:spcPts val="600"/>
              </a:spcBef>
              <a:buClr>
                <a:schemeClr val="accent3">
                  <a:lumMod val="50000"/>
                </a:schemeClr>
              </a:buClr>
              <a:buFont typeface="Wingdings" pitchFamily="2" charset="2"/>
              <a:buChar char="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371600" indent="-457200" algn="l" defTabSz="914400" rtl="0" eaLnBrk="1" latinLnBrk="0" hangingPunct="1">
              <a:spcBef>
                <a:spcPts val="600"/>
              </a:spcBef>
              <a:buClr>
                <a:schemeClr val="accent3"/>
              </a:buClr>
              <a:buFont typeface="Wingdings" pitchFamily="2" charset="2"/>
              <a:buChar char="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828800" indent="-457200" algn="l" defTabSz="914400" rtl="0" eaLnBrk="1" latinLnBrk="0" hangingPunct="1">
              <a:spcBef>
                <a:spcPts val="600"/>
              </a:spcBef>
              <a:buClr>
                <a:schemeClr val="accent3">
                  <a:lumMod val="50000"/>
                </a:schemeClr>
              </a:buClr>
              <a:buFont typeface="Wingdings" pitchFamily="2" charset="2"/>
              <a:buChar char="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286000" indent="-457200" algn="l" defTabSz="914400" rtl="0" eaLnBrk="1" latinLnBrk="0" hangingPunct="1">
              <a:spcBef>
                <a:spcPts val="600"/>
              </a:spcBef>
              <a:buClr>
                <a:schemeClr val="accent3"/>
              </a:buClr>
              <a:buFont typeface="Wingdings" pitchFamily="2" charset="2"/>
              <a:buChar char="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743200" indent="-461963" algn="l" defTabSz="914400" rtl="0" eaLnBrk="1" latinLnBrk="0" hangingPunct="1">
              <a:spcBef>
                <a:spcPct val="20000"/>
              </a:spcBef>
              <a:buClr>
                <a:schemeClr val="accent3">
                  <a:lumMod val="50000"/>
                </a:schemeClr>
              </a:buClr>
              <a:buFont typeface="Wingdings" pitchFamily="2" charset="2"/>
              <a:buChar char="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05163" indent="-461963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 pitchFamily="2" charset="2"/>
              <a:buChar char="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57600" indent="-461963" algn="l" defTabSz="914400" rtl="0" eaLnBrk="1" latinLnBrk="0" hangingPunct="1">
              <a:spcBef>
                <a:spcPct val="20000"/>
              </a:spcBef>
              <a:buClr>
                <a:schemeClr val="accent3">
                  <a:lumMod val="50000"/>
                </a:schemeClr>
              </a:buClr>
              <a:buFont typeface="Wingdings" pitchFamily="2" charset="2"/>
              <a:buChar char="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19563" indent="-461963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 pitchFamily="2" charset="2"/>
              <a:buChar char="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4800"/>
              </a:spcBef>
              <a:buFont typeface="Wingdings" charset="2"/>
              <a:buNone/>
            </a:pPr>
            <a:r>
              <a:rPr lang="en-US" dirty="0" err="1" smtClean="0"/>
              <a:t>Zaatar</a:t>
            </a:r>
            <a:r>
              <a:rPr lang="en-US" dirty="0" smtClean="0"/>
              <a:t> uses an efficient argument </a:t>
            </a:r>
            <a:r>
              <a:rPr lang="en-US" sz="1800" dirty="0" smtClean="0"/>
              <a:t>[</a:t>
            </a:r>
            <a:r>
              <a:rPr lang="en-US" sz="1800" dirty="0" err="1" smtClean="0"/>
              <a:t>Kilian</a:t>
            </a:r>
            <a:r>
              <a:rPr lang="en-US" sz="1800" dirty="0" smtClean="0"/>
              <a:t> </a:t>
            </a:r>
            <a:r>
              <a:rPr lang="en-US" sz="1800" cap="small" dirty="0" smtClean="0"/>
              <a:t>crypto</a:t>
            </a:r>
            <a:r>
              <a:rPr lang="en-US" sz="1600" dirty="0" smtClean="0"/>
              <a:t>92,95</a:t>
            </a:r>
            <a:r>
              <a:rPr lang="en-US" sz="1800" dirty="0" smtClean="0"/>
              <a:t>]</a:t>
            </a:r>
            <a:r>
              <a:rPr lang="en-US" dirty="0" smtClean="0"/>
              <a:t>: </a:t>
            </a:r>
            <a:endParaRPr lang="en-US" dirty="0"/>
          </a:p>
        </p:txBody>
      </p:sp>
      <p:sp>
        <p:nvSpPr>
          <p:cNvPr id="73" name="TextBox 72"/>
          <p:cNvSpPr txBox="1"/>
          <p:nvPr/>
        </p:nvSpPr>
        <p:spPr>
          <a:xfrm>
            <a:off x="4784196" y="3712796"/>
            <a:ext cx="25261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tx2"/>
                </a:solidFill>
              </a:rPr>
              <a:t>[</a:t>
            </a:r>
            <a:r>
              <a:rPr lang="en-US" cap="small" dirty="0" err="1" smtClean="0">
                <a:solidFill>
                  <a:schemeClr val="tx2"/>
                </a:solidFill>
              </a:rPr>
              <a:t>iko</a:t>
            </a:r>
            <a:r>
              <a:rPr lang="en-US" cap="small" dirty="0" smtClean="0">
                <a:solidFill>
                  <a:schemeClr val="tx2"/>
                </a:solidFill>
              </a:rPr>
              <a:t> ccc</a:t>
            </a:r>
            <a:r>
              <a:rPr lang="en-US" sz="1600" dirty="0" smtClean="0">
                <a:solidFill>
                  <a:schemeClr val="tx2"/>
                </a:solidFill>
              </a:rPr>
              <a:t>07</a:t>
            </a:r>
            <a:r>
              <a:rPr lang="en-US" dirty="0" smtClean="0">
                <a:solidFill>
                  <a:schemeClr val="tx2"/>
                </a:solidFill>
              </a:rPr>
              <a:t>]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107" name="TextBox 106"/>
          <p:cNvSpPr txBox="1"/>
          <p:nvPr/>
        </p:nvSpPr>
        <p:spPr>
          <a:xfrm>
            <a:off x="4780908" y="4082128"/>
            <a:ext cx="25293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tx2"/>
                </a:solidFill>
              </a:rPr>
              <a:t>[</a:t>
            </a:r>
            <a:r>
              <a:rPr lang="en-US" cap="small" dirty="0" smtClean="0">
                <a:solidFill>
                  <a:schemeClr val="tx2"/>
                </a:solidFill>
              </a:rPr>
              <a:t>almss</a:t>
            </a:r>
            <a:r>
              <a:rPr lang="en-US" sz="1600" dirty="0" smtClean="0">
                <a:solidFill>
                  <a:schemeClr val="tx2"/>
                </a:solidFill>
              </a:rPr>
              <a:t>92</a:t>
            </a:r>
            <a:r>
              <a:rPr lang="en-US" dirty="0" smtClean="0">
                <a:solidFill>
                  <a:schemeClr val="tx2"/>
                </a:solidFill>
              </a:rPr>
              <a:t>]</a:t>
            </a:r>
            <a:endParaRPr lang="en-US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57374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/>
          <p:cNvSpPr txBox="1"/>
          <p:nvPr/>
        </p:nvSpPr>
        <p:spPr>
          <a:xfrm rot="21329636">
            <a:off x="3569415" y="2063418"/>
            <a:ext cx="19517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y</a:t>
            </a:r>
            <a:endParaRPr lang="en-US" sz="2400" dirty="0"/>
          </a:p>
        </p:txBody>
      </p:sp>
      <p:cxnSp>
        <p:nvCxnSpPr>
          <p:cNvPr id="21" name="Straight Arrow Connector 20"/>
          <p:cNvCxnSpPr/>
          <p:nvPr/>
        </p:nvCxnSpPr>
        <p:spPr>
          <a:xfrm flipH="1">
            <a:off x="2526688" y="2371558"/>
            <a:ext cx="4183491" cy="274875"/>
          </a:xfrm>
          <a:prstGeom prst="straightConnector1">
            <a:avLst/>
          </a:prstGeom>
          <a:ln>
            <a:solidFill>
              <a:schemeClr val="tx2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>
            <a:off x="2516275" y="2025562"/>
            <a:ext cx="4209954" cy="177009"/>
          </a:xfrm>
          <a:prstGeom prst="straightConnector1">
            <a:avLst/>
          </a:prstGeom>
          <a:ln>
            <a:solidFill>
              <a:schemeClr val="tx2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 rot="164999">
            <a:off x="3120865" y="2750455"/>
            <a:ext cx="320036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c</a:t>
            </a:r>
            <a:r>
              <a:rPr lang="en-US" sz="2000" dirty="0" smtClean="0"/>
              <a:t>ommit request</a:t>
            </a:r>
            <a:endParaRPr lang="en-US" sz="2000" dirty="0"/>
          </a:p>
        </p:txBody>
      </p:sp>
      <p:sp>
        <p:nvSpPr>
          <p:cNvPr id="23" name="TextBox 22"/>
          <p:cNvSpPr txBox="1"/>
          <p:nvPr/>
        </p:nvSpPr>
        <p:spPr>
          <a:xfrm rot="21396967">
            <a:off x="3069581" y="3149350"/>
            <a:ext cx="320036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c</a:t>
            </a:r>
            <a:r>
              <a:rPr lang="en-US" sz="2000" dirty="0" smtClean="0"/>
              <a:t>ommit response</a:t>
            </a:r>
            <a:endParaRPr lang="en-US" sz="2000" dirty="0"/>
          </a:p>
        </p:txBody>
      </p:sp>
      <p:cxnSp>
        <p:nvCxnSpPr>
          <p:cNvPr id="25" name="Straight Arrow Connector 24"/>
          <p:cNvCxnSpPr/>
          <p:nvPr/>
        </p:nvCxnSpPr>
        <p:spPr>
          <a:xfrm>
            <a:off x="2526688" y="3030241"/>
            <a:ext cx="4196191" cy="177009"/>
          </a:xfrm>
          <a:prstGeom prst="straightConnector1">
            <a:avLst/>
          </a:prstGeom>
          <a:ln>
            <a:solidFill>
              <a:schemeClr val="tx2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 flipH="1">
            <a:off x="2516275" y="3388992"/>
            <a:ext cx="4183491" cy="274875"/>
          </a:xfrm>
          <a:prstGeom prst="straightConnector1">
            <a:avLst/>
          </a:prstGeom>
          <a:ln>
            <a:solidFill>
              <a:schemeClr val="tx2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 flipH="1">
            <a:off x="2516516" y="4620278"/>
            <a:ext cx="4228749" cy="177009"/>
          </a:xfrm>
          <a:prstGeom prst="straightConnector1">
            <a:avLst/>
          </a:prstGeom>
          <a:ln>
            <a:solidFill>
              <a:schemeClr val="tx2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>
          <a:xfrm flipH="1">
            <a:off x="2512626" y="4721878"/>
            <a:ext cx="4228749" cy="177009"/>
          </a:xfrm>
          <a:prstGeom prst="straightConnector1">
            <a:avLst/>
          </a:prstGeom>
          <a:ln>
            <a:solidFill>
              <a:schemeClr val="tx2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8" name="TextBox 57"/>
          <p:cNvSpPr txBox="1"/>
          <p:nvPr/>
        </p:nvSpPr>
        <p:spPr>
          <a:xfrm>
            <a:off x="7506875" y="3406914"/>
            <a:ext cx="8125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5A1705"/>
                </a:solidFill>
              </a:rPr>
              <a:t> w</a:t>
            </a:r>
            <a:endParaRPr lang="en-US" sz="2400" dirty="0">
              <a:solidFill>
                <a:srgbClr val="5A1705"/>
              </a:solidFill>
            </a:endParaRPr>
          </a:p>
        </p:txBody>
      </p:sp>
      <p:cxnSp>
        <p:nvCxnSpPr>
          <p:cNvPr id="62" name="Straight Arrow Connector 61"/>
          <p:cNvCxnSpPr/>
          <p:nvPr/>
        </p:nvCxnSpPr>
        <p:spPr>
          <a:xfrm>
            <a:off x="7409300" y="2869928"/>
            <a:ext cx="0" cy="429229"/>
          </a:xfrm>
          <a:prstGeom prst="straightConnector1">
            <a:avLst/>
          </a:prstGeom>
          <a:ln>
            <a:solidFill>
              <a:srgbClr val="5A1705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7" name="TextBox 46"/>
          <p:cNvSpPr txBox="1"/>
          <p:nvPr/>
        </p:nvSpPr>
        <p:spPr>
          <a:xfrm>
            <a:off x="1142999" y="5498927"/>
            <a:ext cx="1403684" cy="701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 cap="small" dirty="0">
                <a:solidFill>
                  <a:schemeClr val="accent5"/>
                </a:solidFill>
              </a:rPr>
              <a:t>a</a:t>
            </a:r>
            <a:r>
              <a:rPr lang="en-US" sz="2200" b="1" cap="small" dirty="0" smtClean="0">
                <a:solidFill>
                  <a:schemeClr val="accent5"/>
                </a:solidFill>
              </a:rPr>
              <a:t>ccept/reject</a:t>
            </a:r>
            <a:endParaRPr lang="en-US" sz="2200" b="1" cap="small" dirty="0">
              <a:solidFill>
                <a:schemeClr val="accent5"/>
              </a:solidFill>
            </a:endParaRPr>
          </a:p>
        </p:txBody>
      </p:sp>
      <p:cxnSp>
        <p:nvCxnSpPr>
          <p:cNvPr id="48" name="Straight Arrow Connector 47"/>
          <p:cNvCxnSpPr/>
          <p:nvPr/>
        </p:nvCxnSpPr>
        <p:spPr>
          <a:xfrm flipH="1">
            <a:off x="1817266" y="5100320"/>
            <a:ext cx="2738" cy="503991"/>
          </a:xfrm>
          <a:prstGeom prst="straightConnector1">
            <a:avLst/>
          </a:prstGeom>
          <a:ln>
            <a:solidFill>
              <a:srgbClr val="5A1705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6" name="TextBox 45"/>
          <p:cNvSpPr txBox="1"/>
          <p:nvPr/>
        </p:nvSpPr>
        <p:spPr>
          <a:xfrm rot="21448533">
            <a:off x="2292592" y="4782732"/>
            <a:ext cx="467716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chemeClr val="accent5"/>
                </a:solidFill>
              </a:rPr>
              <a:t>r</a:t>
            </a:r>
            <a:r>
              <a:rPr lang="en-US" sz="2000" dirty="0" smtClean="0">
                <a:solidFill>
                  <a:schemeClr val="accent5"/>
                </a:solidFill>
              </a:rPr>
              <a:t>esponse scalars: q</a:t>
            </a:r>
            <a:r>
              <a:rPr lang="en-US" sz="2000" baseline="-25000" dirty="0" smtClean="0">
                <a:solidFill>
                  <a:schemeClr val="accent5"/>
                </a:solidFill>
              </a:rPr>
              <a:t>1</a:t>
            </a:r>
            <a:r>
              <a:rPr lang="en-US" dirty="0" smtClean="0">
                <a:solidFill>
                  <a:srgbClr val="5A1705"/>
                </a:solidFill>
                <a:latin typeface="Wingdings"/>
                <a:ea typeface="Wingdings"/>
                <a:cs typeface="Wingdings"/>
                <a:sym typeface="Wingdings"/>
              </a:rPr>
              <a:t></a:t>
            </a:r>
            <a:r>
              <a:rPr lang="en-US" sz="2000" dirty="0" smtClean="0">
                <a:solidFill>
                  <a:schemeClr val="accent5"/>
                </a:solidFill>
              </a:rPr>
              <a:t>w, q</a:t>
            </a:r>
            <a:r>
              <a:rPr lang="en-US" sz="2000" baseline="-25000" dirty="0" smtClean="0">
                <a:solidFill>
                  <a:schemeClr val="accent5"/>
                </a:solidFill>
              </a:rPr>
              <a:t>2</a:t>
            </a:r>
            <a:r>
              <a:rPr lang="en-US" dirty="0" smtClean="0">
                <a:solidFill>
                  <a:srgbClr val="5A1705"/>
                </a:solidFill>
                <a:latin typeface="Wingdings"/>
                <a:ea typeface="Wingdings"/>
                <a:cs typeface="Wingdings"/>
                <a:sym typeface="Wingdings"/>
              </a:rPr>
              <a:t></a:t>
            </a:r>
            <a:r>
              <a:rPr lang="en-US" sz="2000" dirty="0" smtClean="0">
                <a:solidFill>
                  <a:schemeClr val="accent5"/>
                </a:solidFill>
              </a:rPr>
              <a:t>w, …</a:t>
            </a:r>
            <a:endParaRPr lang="en-US" sz="2000" dirty="0">
              <a:solidFill>
                <a:schemeClr val="accent5"/>
              </a:solidFill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868561" y="1361853"/>
            <a:ext cx="14036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tx2"/>
                </a:solidFill>
              </a:rPr>
              <a:t>client</a:t>
            </a:r>
            <a:endParaRPr lang="en-US" sz="2400" dirty="0">
              <a:solidFill>
                <a:schemeClr val="tx2"/>
              </a:solidFill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6783957" y="1332789"/>
            <a:ext cx="14036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tx2"/>
                </a:solidFill>
              </a:rPr>
              <a:t>server</a:t>
            </a:r>
            <a:endParaRPr lang="en-US" sz="2400" dirty="0">
              <a:solidFill>
                <a:schemeClr val="tx2"/>
              </a:solidFill>
            </a:endParaRPr>
          </a:p>
        </p:txBody>
      </p:sp>
      <p:cxnSp>
        <p:nvCxnSpPr>
          <p:cNvPr id="52" name="Straight Connector 51"/>
          <p:cNvCxnSpPr/>
          <p:nvPr/>
        </p:nvCxnSpPr>
        <p:spPr>
          <a:xfrm flipH="1">
            <a:off x="2508583" y="1460500"/>
            <a:ext cx="18785" cy="4245429"/>
          </a:xfrm>
          <a:prstGeom prst="line">
            <a:avLst/>
          </a:prstGeom>
          <a:ln>
            <a:solidFill>
              <a:schemeClr val="tx2"/>
            </a:solidFill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/>
          <p:cNvCxnSpPr/>
          <p:nvPr/>
        </p:nvCxnSpPr>
        <p:spPr>
          <a:xfrm flipH="1">
            <a:off x="6713449" y="1452563"/>
            <a:ext cx="18821" cy="4253366"/>
          </a:xfrm>
          <a:prstGeom prst="line">
            <a:avLst/>
          </a:prstGeom>
          <a:ln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4" name="Group 3"/>
          <p:cNvGrpSpPr/>
          <p:nvPr/>
        </p:nvGrpSpPr>
        <p:grpSpPr>
          <a:xfrm>
            <a:off x="1188358" y="3773924"/>
            <a:ext cx="1251856" cy="1397000"/>
            <a:chOff x="1188358" y="3402013"/>
            <a:chExt cx="1251856" cy="1397000"/>
          </a:xfrm>
        </p:grpSpPr>
        <p:sp>
          <p:nvSpPr>
            <p:cNvPr id="44" name="TextBox 43"/>
            <p:cNvSpPr txBox="1"/>
            <p:nvPr/>
          </p:nvSpPr>
          <p:spPr>
            <a:xfrm>
              <a:off x="1348879" y="4297819"/>
              <a:ext cx="962569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 smtClean="0">
                  <a:solidFill>
                    <a:srgbClr val="000000"/>
                  </a:solidFill>
                </a:rPr>
                <a:t>checks</a:t>
              </a:r>
              <a:endParaRPr lang="en-US" sz="2000" dirty="0">
                <a:solidFill>
                  <a:srgbClr val="000000"/>
                </a:solidFill>
              </a:endParaRPr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1323479" y="3416593"/>
              <a:ext cx="962569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 smtClean="0">
                  <a:solidFill>
                    <a:srgbClr val="000000"/>
                  </a:solidFill>
                </a:rPr>
                <a:t>queries</a:t>
              </a:r>
              <a:endParaRPr lang="en-US" sz="2000" dirty="0">
                <a:solidFill>
                  <a:srgbClr val="000000"/>
                </a:solidFill>
              </a:endParaRPr>
            </a:p>
          </p:txBody>
        </p:sp>
        <p:sp>
          <p:nvSpPr>
            <p:cNvPr id="55" name="Oval 54"/>
            <p:cNvSpPr/>
            <p:nvPr/>
          </p:nvSpPr>
          <p:spPr>
            <a:xfrm>
              <a:off x="1188358" y="3402013"/>
              <a:ext cx="1251856" cy="1397000"/>
            </a:xfrm>
            <a:prstGeom prst="ellipse">
              <a:avLst/>
            </a:prstGeom>
            <a:solidFill>
              <a:schemeClr val="tx2">
                <a:alpha val="24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30" name="Straight Arrow Connector 29"/>
          <p:cNvCxnSpPr/>
          <p:nvPr/>
        </p:nvCxnSpPr>
        <p:spPr>
          <a:xfrm flipH="1">
            <a:off x="2516516" y="4513914"/>
            <a:ext cx="4228749" cy="177009"/>
          </a:xfrm>
          <a:prstGeom prst="straightConnector1">
            <a:avLst/>
          </a:prstGeom>
          <a:ln>
            <a:solidFill>
              <a:schemeClr val="tx2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8" name="Group 17"/>
          <p:cNvGrpSpPr/>
          <p:nvPr/>
        </p:nvGrpSpPr>
        <p:grpSpPr>
          <a:xfrm>
            <a:off x="2448166" y="3739620"/>
            <a:ext cx="4522119" cy="840483"/>
            <a:chOff x="2448166" y="3739620"/>
            <a:chExt cx="4522119" cy="840483"/>
          </a:xfrm>
        </p:grpSpPr>
        <p:cxnSp>
          <p:nvCxnSpPr>
            <p:cNvPr id="27" name="Straight Arrow Connector 26"/>
            <p:cNvCxnSpPr/>
            <p:nvPr/>
          </p:nvCxnSpPr>
          <p:spPr>
            <a:xfrm>
              <a:off x="2520165" y="4046241"/>
              <a:ext cx="4228749" cy="177009"/>
            </a:xfrm>
            <a:prstGeom prst="straightConnector1">
              <a:avLst/>
            </a:prstGeom>
            <a:ln>
              <a:solidFill>
                <a:schemeClr val="tx2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Arrow Connector 27"/>
            <p:cNvCxnSpPr/>
            <p:nvPr/>
          </p:nvCxnSpPr>
          <p:spPr>
            <a:xfrm>
              <a:off x="2520165" y="4152605"/>
              <a:ext cx="4228749" cy="177009"/>
            </a:xfrm>
            <a:prstGeom prst="straightConnector1">
              <a:avLst/>
            </a:prstGeom>
            <a:ln>
              <a:solidFill>
                <a:schemeClr val="tx2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Arrow Connector 28"/>
            <p:cNvCxnSpPr/>
            <p:nvPr/>
          </p:nvCxnSpPr>
          <p:spPr>
            <a:xfrm>
              <a:off x="2516275" y="4254205"/>
              <a:ext cx="4228749" cy="177009"/>
            </a:xfrm>
            <a:prstGeom prst="straightConnector1">
              <a:avLst/>
            </a:prstGeom>
            <a:ln>
              <a:solidFill>
                <a:schemeClr val="tx2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4" name="TextBox 33"/>
            <p:cNvSpPr txBox="1"/>
            <p:nvPr/>
          </p:nvSpPr>
          <p:spPr>
            <a:xfrm rot="162105">
              <a:off x="2994641" y="3751882"/>
              <a:ext cx="397564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/>
                <a:t>q</a:t>
              </a:r>
              <a:r>
                <a:rPr lang="en-US" sz="2000" dirty="0" smtClean="0"/>
                <a:t>uery vectors: q</a:t>
              </a:r>
              <a:r>
                <a:rPr lang="en-US" sz="2000" baseline="-25000" dirty="0" smtClean="0"/>
                <a:t>1</a:t>
              </a:r>
              <a:r>
                <a:rPr lang="en-US" sz="2000" dirty="0" smtClean="0"/>
                <a:t>, q</a:t>
              </a:r>
              <a:r>
                <a:rPr lang="en-US" sz="2000" baseline="-25000" dirty="0" smtClean="0"/>
                <a:t>2</a:t>
              </a:r>
              <a:r>
                <a:rPr lang="en-US" sz="2000" dirty="0" smtClean="0"/>
                <a:t>, q</a:t>
              </a:r>
              <a:r>
                <a:rPr lang="en-US" sz="2000" baseline="-25000" dirty="0" smtClean="0"/>
                <a:t>3</a:t>
              </a:r>
              <a:r>
                <a:rPr lang="en-US" sz="2000" dirty="0" smtClean="0"/>
                <a:t>, …</a:t>
              </a:r>
              <a:endParaRPr lang="en-US" sz="2000" dirty="0"/>
            </a:p>
          </p:txBody>
        </p:sp>
        <p:sp>
          <p:nvSpPr>
            <p:cNvPr id="56" name="Oval 55"/>
            <p:cNvSpPr/>
            <p:nvPr/>
          </p:nvSpPr>
          <p:spPr>
            <a:xfrm rot="5617532">
              <a:off x="4213555" y="1974231"/>
              <a:ext cx="840483" cy="4371261"/>
            </a:xfrm>
            <a:prstGeom prst="ellipse">
              <a:avLst/>
            </a:prstGeom>
            <a:solidFill>
              <a:schemeClr val="tx2">
                <a:alpha val="24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7030357" y="3429216"/>
            <a:ext cx="771072" cy="2149701"/>
            <a:chOff x="7048499" y="3211512"/>
            <a:chExt cx="771072" cy="2149701"/>
          </a:xfrm>
        </p:grpSpPr>
        <p:sp>
          <p:nvSpPr>
            <p:cNvPr id="54" name="Oval 53"/>
            <p:cNvSpPr/>
            <p:nvPr/>
          </p:nvSpPr>
          <p:spPr>
            <a:xfrm>
              <a:off x="7048499" y="3211512"/>
              <a:ext cx="771072" cy="2149701"/>
            </a:xfrm>
            <a:prstGeom prst="ellipse">
              <a:avLst/>
            </a:prstGeom>
            <a:solidFill>
              <a:schemeClr val="tx2">
                <a:alpha val="24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3" name="Group 2"/>
            <p:cNvGrpSpPr/>
            <p:nvPr/>
          </p:nvGrpSpPr>
          <p:grpSpPr>
            <a:xfrm>
              <a:off x="7290837" y="3402013"/>
              <a:ext cx="285525" cy="1746066"/>
              <a:chOff x="7290837" y="3402013"/>
              <a:chExt cx="285525" cy="1746066"/>
            </a:xfrm>
          </p:grpSpPr>
          <p:sp>
            <p:nvSpPr>
              <p:cNvPr id="59" name="Left Bracket 58"/>
              <p:cNvSpPr/>
              <p:nvPr/>
            </p:nvSpPr>
            <p:spPr>
              <a:xfrm>
                <a:off x="7290837" y="3402013"/>
                <a:ext cx="67867" cy="1746066"/>
              </a:xfrm>
              <a:prstGeom prst="leftBracket">
                <a:avLst>
                  <a:gd name="adj" fmla="val 0"/>
                </a:avLst>
              </a:prstGeom>
              <a:ln>
                <a:solidFill>
                  <a:schemeClr val="accent5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3" name="Left Bracket 62"/>
              <p:cNvSpPr/>
              <p:nvPr/>
            </p:nvSpPr>
            <p:spPr>
              <a:xfrm flipH="1">
                <a:off x="7508495" y="3402013"/>
                <a:ext cx="67867" cy="1746066"/>
              </a:xfrm>
              <a:prstGeom prst="leftBracket">
                <a:avLst>
                  <a:gd name="adj" fmla="val 0"/>
                </a:avLst>
              </a:prstGeom>
              <a:ln>
                <a:solidFill>
                  <a:schemeClr val="accent5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2" name="Group 1"/>
          <p:cNvGrpSpPr/>
          <p:nvPr/>
        </p:nvGrpSpPr>
        <p:grpSpPr>
          <a:xfrm>
            <a:off x="7189773" y="2103360"/>
            <a:ext cx="485162" cy="664696"/>
            <a:chOff x="7189773" y="1731449"/>
            <a:chExt cx="485162" cy="664696"/>
          </a:xfrm>
        </p:grpSpPr>
        <p:sp>
          <p:nvSpPr>
            <p:cNvPr id="42" name="Rectangle 41"/>
            <p:cNvSpPr/>
            <p:nvPr/>
          </p:nvSpPr>
          <p:spPr>
            <a:xfrm>
              <a:off x="7276932" y="1765176"/>
              <a:ext cx="54855" cy="155621"/>
            </a:xfrm>
            <a:prstGeom prst="rect">
              <a:avLst/>
            </a:prstGeom>
            <a:noFill/>
            <a:ln w="25400">
              <a:solidFill>
                <a:schemeClr val="accent5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3" name="Straight Connector 42"/>
            <p:cNvCxnSpPr/>
            <p:nvPr/>
          </p:nvCxnSpPr>
          <p:spPr>
            <a:xfrm>
              <a:off x="7197697" y="1851331"/>
              <a:ext cx="80454" cy="0"/>
            </a:xfrm>
            <a:prstGeom prst="line">
              <a:avLst/>
            </a:prstGeom>
            <a:ln>
              <a:solidFill>
                <a:schemeClr val="accent5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9" name="Rectangle 48"/>
            <p:cNvSpPr/>
            <p:nvPr/>
          </p:nvSpPr>
          <p:spPr>
            <a:xfrm>
              <a:off x="7276932" y="1987903"/>
              <a:ext cx="54855" cy="155621"/>
            </a:xfrm>
            <a:prstGeom prst="rect">
              <a:avLst/>
            </a:prstGeom>
            <a:noFill/>
            <a:ln w="25400">
              <a:solidFill>
                <a:schemeClr val="accent5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60" name="Straight Connector 59"/>
            <p:cNvCxnSpPr/>
            <p:nvPr/>
          </p:nvCxnSpPr>
          <p:spPr>
            <a:xfrm>
              <a:off x="7195868" y="2072215"/>
              <a:ext cx="80454" cy="0"/>
            </a:xfrm>
            <a:prstGeom prst="line">
              <a:avLst/>
            </a:prstGeom>
            <a:ln>
              <a:solidFill>
                <a:schemeClr val="accent5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61" name="Rectangle 60"/>
            <p:cNvSpPr/>
            <p:nvPr/>
          </p:nvSpPr>
          <p:spPr>
            <a:xfrm>
              <a:off x="7407974" y="1952832"/>
              <a:ext cx="54855" cy="155621"/>
            </a:xfrm>
            <a:prstGeom prst="rect">
              <a:avLst/>
            </a:prstGeom>
            <a:noFill/>
            <a:ln w="25400">
              <a:solidFill>
                <a:schemeClr val="accent5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Rectangle 64"/>
            <p:cNvSpPr/>
            <p:nvPr/>
          </p:nvSpPr>
          <p:spPr>
            <a:xfrm>
              <a:off x="7406755" y="2184241"/>
              <a:ext cx="54855" cy="155621"/>
            </a:xfrm>
            <a:prstGeom prst="rect">
              <a:avLst/>
            </a:prstGeom>
            <a:noFill/>
            <a:ln w="25400">
              <a:solidFill>
                <a:schemeClr val="accent5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Rectangle 65"/>
            <p:cNvSpPr/>
            <p:nvPr/>
          </p:nvSpPr>
          <p:spPr>
            <a:xfrm>
              <a:off x="7539626" y="1777275"/>
              <a:ext cx="54855" cy="155621"/>
            </a:xfrm>
            <a:prstGeom prst="rect">
              <a:avLst/>
            </a:prstGeom>
            <a:noFill/>
            <a:ln w="25400">
              <a:solidFill>
                <a:schemeClr val="accent5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Rectangle 66"/>
            <p:cNvSpPr/>
            <p:nvPr/>
          </p:nvSpPr>
          <p:spPr>
            <a:xfrm>
              <a:off x="7406755" y="1731449"/>
              <a:ext cx="54855" cy="155621"/>
            </a:xfrm>
            <a:prstGeom prst="rect">
              <a:avLst/>
            </a:prstGeom>
            <a:noFill/>
            <a:ln w="25400">
              <a:solidFill>
                <a:schemeClr val="accent5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Rectangle 68"/>
            <p:cNvSpPr/>
            <p:nvPr/>
          </p:nvSpPr>
          <p:spPr>
            <a:xfrm>
              <a:off x="7542064" y="2056309"/>
              <a:ext cx="54855" cy="155621"/>
            </a:xfrm>
            <a:prstGeom prst="rect">
              <a:avLst/>
            </a:prstGeom>
            <a:noFill/>
            <a:ln w="25400">
              <a:solidFill>
                <a:schemeClr val="accent5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Rectangle 69"/>
            <p:cNvSpPr/>
            <p:nvPr/>
          </p:nvSpPr>
          <p:spPr>
            <a:xfrm>
              <a:off x="7270227" y="2240524"/>
              <a:ext cx="54855" cy="155621"/>
            </a:xfrm>
            <a:prstGeom prst="rect">
              <a:avLst/>
            </a:prstGeom>
            <a:noFill/>
            <a:ln w="25400">
              <a:solidFill>
                <a:schemeClr val="accent5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72" name="Straight Connector 71"/>
            <p:cNvCxnSpPr/>
            <p:nvPr/>
          </p:nvCxnSpPr>
          <p:spPr>
            <a:xfrm>
              <a:off x="7189773" y="2318657"/>
              <a:ext cx="80454" cy="0"/>
            </a:xfrm>
            <a:prstGeom prst="line">
              <a:avLst/>
            </a:prstGeom>
            <a:ln>
              <a:solidFill>
                <a:schemeClr val="accent5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/>
            <p:cNvCxnSpPr/>
            <p:nvPr/>
          </p:nvCxnSpPr>
          <p:spPr>
            <a:xfrm>
              <a:off x="7331786" y="2086439"/>
              <a:ext cx="76188" cy="0"/>
            </a:xfrm>
            <a:prstGeom prst="line">
              <a:avLst/>
            </a:prstGeom>
            <a:ln>
              <a:solidFill>
                <a:schemeClr val="accent5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/>
            <p:cNvCxnSpPr/>
            <p:nvPr/>
          </p:nvCxnSpPr>
          <p:spPr>
            <a:xfrm>
              <a:off x="7462829" y="1856746"/>
              <a:ext cx="73749" cy="0"/>
            </a:xfrm>
            <a:prstGeom prst="line">
              <a:avLst/>
            </a:prstGeom>
            <a:ln>
              <a:solidFill>
                <a:schemeClr val="accent5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/>
            <p:cNvCxnSpPr/>
            <p:nvPr/>
          </p:nvCxnSpPr>
          <p:spPr>
            <a:xfrm flipV="1">
              <a:off x="7332333" y="1821625"/>
              <a:ext cx="23883" cy="0"/>
            </a:xfrm>
            <a:prstGeom prst="line">
              <a:avLst/>
            </a:prstGeom>
            <a:ln>
              <a:solidFill>
                <a:schemeClr val="accent5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/>
            <p:cNvCxnSpPr/>
            <p:nvPr/>
          </p:nvCxnSpPr>
          <p:spPr>
            <a:xfrm>
              <a:off x="7325082" y="2277730"/>
              <a:ext cx="81673" cy="0"/>
            </a:xfrm>
            <a:prstGeom prst="line">
              <a:avLst/>
            </a:prstGeom>
            <a:ln>
              <a:solidFill>
                <a:schemeClr val="accent5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77" name="Group 76"/>
            <p:cNvGrpSpPr/>
            <p:nvPr/>
          </p:nvGrpSpPr>
          <p:grpSpPr>
            <a:xfrm>
              <a:off x="7460391" y="2143962"/>
              <a:ext cx="79235" cy="160090"/>
              <a:chOff x="4413250" y="680686"/>
              <a:chExt cx="447675" cy="784908"/>
            </a:xfrm>
            <a:effectLst/>
          </p:grpSpPr>
          <p:cxnSp>
            <p:nvCxnSpPr>
              <p:cNvPr id="82" name="Straight Connector 81"/>
              <p:cNvCxnSpPr/>
              <p:nvPr/>
            </p:nvCxnSpPr>
            <p:spPr>
              <a:xfrm>
                <a:off x="4413250" y="1465594"/>
                <a:ext cx="240645" cy="0"/>
              </a:xfrm>
              <a:prstGeom prst="line">
                <a:avLst/>
              </a:prstGeom>
              <a:ln>
                <a:solidFill>
                  <a:schemeClr val="accent5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3" name="Straight Connector 82"/>
              <p:cNvCxnSpPr/>
              <p:nvPr/>
            </p:nvCxnSpPr>
            <p:spPr>
              <a:xfrm>
                <a:off x="4653895" y="680686"/>
                <a:ext cx="207030" cy="0"/>
              </a:xfrm>
              <a:prstGeom prst="line">
                <a:avLst/>
              </a:prstGeom>
              <a:ln>
                <a:solidFill>
                  <a:schemeClr val="accent5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4" name="Straight Connector 83"/>
              <p:cNvCxnSpPr/>
              <p:nvPr/>
            </p:nvCxnSpPr>
            <p:spPr>
              <a:xfrm>
                <a:off x="4653895" y="680686"/>
                <a:ext cx="0" cy="784908"/>
              </a:xfrm>
              <a:prstGeom prst="line">
                <a:avLst/>
              </a:prstGeom>
              <a:ln>
                <a:solidFill>
                  <a:schemeClr val="accent5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78" name="Straight Connector 77"/>
            <p:cNvCxnSpPr/>
            <p:nvPr/>
          </p:nvCxnSpPr>
          <p:spPr>
            <a:xfrm>
              <a:off x="7465804" y="2069883"/>
              <a:ext cx="74968" cy="0"/>
            </a:xfrm>
            <a:prstGeom prst="line">
              <a:avLst/>
            </a:prstGeom>
            <a:ln>
              <a:solidFill>
                <a:schemeClr val="accent5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78"/>
            <p:cNvCxnSpPr/>
            <p:nvPr/>
          </p:nvCxnSpPr>
          <p:spPr>
            <a:xfrm>
              <a:off x="7594481" y="1856746"/>
              <a:ext cx="80454" cy="0"/>
            </a:xfrm>
            <a:prstGeom prst="line">
              <a:avLst/>
            </a:prstGeom>
            <a:ln>
              <a:solidFill>
                <a:schemeClr val="accent5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/>
            <p:cNvCxnSpPr/>
            <p:nvPr/>
          </p:nvCxnSpPr>
          <p:spPr>
            <a:xfrm>
              <a:off x="7594481" y="2129024"/>
              <a:ext cx="80454" cy="0"/>
            </a:xfrm>
            <a:prstGeom prst="line">
              <a:avLst/>
            </a:prstGeom>
            <a:ln>
              <a:solidFill>
                <a:schemeClr val="accent5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/>
            <p:cNvCxnSpPr/>
            <p:nvPr/>
          </p:nvCxnSpPr>
          <p:spPr>
            <a:xfrm>
              <a:off x="7356216" y="1821625"/>
              <a:ext cx="51758" cy="0"/>
            </a:xfrm>
            <a:prstGeom prst="line">
              <a:avLst/>
            </a:prstGeom>
            <a:ln>
              <a:solidFill>
                <a:schemeClr val="accent5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6" name="TextBox 85"/>
          <p:cNvSpPr txBox="1"/>
          <p:nvPr/>
        </p:nvSpPr>
        <p:spPr>
          <a:xfrm rot="293417">
            <a:off x="3559102" y="1694090"/>
            <a:ext cx="24106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, x</a:t>
            </a:r>
            <a:endParaRPr lang="en-US" sz="2400" baseline="30000" dirty="0"/>
          </a:p>
        </p:txBody>
      </p:sp>
      <p:grpSp>
        <p:nvGrpSpPr>
          <p:cNvPr id="7" name="Group 6"/>
          <p:cNvGrpSpPr/>
          <p:nvPr/>
        </p:nvGrpSpPr>
        <p:grpSpPr>
          <a:xfrm>
            <a:off x="3435962" y="1632840"/>
            <a:ext cx="1951789" cy="544285"/>
            <a:chOff x="3435962" y="1260929"/>
            <a:chExt cx="1951789" cy="544285"/>
          </a:xfrm>
        </p:grpSpPr>
        <p:sp>
          <p:nvSpPr>
            <p:cNvPr id="6" name="Oval 5"/>
            <p:cNvSpPr/>
            <p:nvPr/>
          </p:nvSpPr>
          <p:spPr>
            <a:xfrm>
              <a:off x="4136571" y="1260929"/>
              <a:ext cx="553358" cy="544285"/>
            </a:xfrm>
            <a:prstGeom prst="ellipse">
              <a:avLst/>
            </a:prstGeom>
            <a:solidFill>
              <a:schemeClr val="tx2">
                <a:alpha val="24000"/>
              </a:schemeClr>
            </a:solidFill>
            <a:ln w="2540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" name="TextBox 86"/>
            <p:cNvSpPr txBox="1"/>
            <p:nvPr/>
          </p:nvSpPr>
          <p:spPr>
            <a:xfrm rot="293417">
              <a:off x="3435962" y="1288052"/>
              <a:ext cx="195178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 smtClean="0"/>
                <a:t>“f”</a:t>
              </a:r>
              <a:endParaRPr lang="en-US" sz="2400" dirty="0"/>
            </a:p>
          </p:txBody>
        </p:sp>
      </p:grpSp>
      <p:sp>
        <p:nvSpPr>
          <p:cNvPr id="71" name="Content Placeholder 2"/>
          <p:cNvSpPr txBox="1">
            <a:spLocks/>
          </p:cNvSpPr>
          <p:nvPr/>
        </p:nvSpPr>
        <p:spPr>
          <a:xfrm>
            <a:off x="644578" y="558374"/>
            <a:ext cx="8499422" cy="5767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457200" indent="-457200" algn="l" defTabSz="914400" rtl="0" eaLnBrk="1" latinLnBrk="0" hangingPunct="1">
              <a:spcBef>
                <a:spcPts val="2000"/>
              </a:spcBef>
              <a:buClr>
                <a:srgbClr val="333333"/>
              </a:buClr>
              <a:buFont typeface="Wingdings" charset="2"/>
              <a:buChar char="§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914400" indent="-457200" algn="l" defTabSz="914400" rtl="0" eaLnBrk="1" latinLnBrk="0" hangingPunct="1">
              <a:spcBef>
                <a:spcPts val="600"/>
              </a:spcBef>
              <a:buClr>
                <a:schemeClr val="accent3">
                  <a:lumMod val="50000"/>
                </a:schemeClr>
              </a:buClr>
              <a:buFont typeface="Wingdings" pitchFamily="2" charset="2"/>
              <a:buChar char="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371600" indent="-457200" algn="l" defTabSz="914400" rtl="0" eaLnBrk="1" latinLnBrk="0" hangingPunct="1">
              <a:spcBef>
                <a:spcPts val="600"/>
              </a:spcBef>
              <a:buClr>
                <a:schemeClr val="accent3"/>
              </a:buClr>
              <a:buFont typeface="Wingdings" pitchFamily="2" charset="2"/>
              <a:buChar char="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828800" indent="-457200" algn="l" defTabSz="914400" rtl="0" eaLnBrk="1" latinLnBrk="0" hangingPunct="1">
              <a:spcBef>
                <a:spcPts val="600"/>
              </a:spcBef>
              <a:buClr>
                <a:schemeClr val="accent3">
                  <a:lumMod val="50000"/>
                </a:schemeClr>
              </a:buClr>
              <a:buFont typeface="Wingdings" pitchFamily="2" charset="2"/>
              <a:buChar char="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286000" indent="-457200" algn="l" defTabSz="914400" rtl="0" eaLnBrk="1" latinLnBrk="0" hangingPunct="1">
              <a:spcBef>
                <a:spcPts val="600"/>
              </a:spcBef>
              <a:buClr>
                <a:schemeClr val="accent3"/>
              </a:buClr>
              <a:buFont typeface="Wingdings" pitchFamily="2" charset="2"/>
              <a:buChar char="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743200" indent="-461963" algn="l" defTabSz="914400" rtl="0" eaLnBrk="1" latinLnBrk="0" hangingPunct="1">
              <a:spcBef>
                <a:spcPct val="20000"/>
              </a:spcBef>
              <a:buClr>
                <a:schemeClr val="accent3">
                  <a:lumMod val="50000"/>
                </a:schemeClr>
              </a:buClr>
              <a:buFont typeface="Wingdings" pitchFamily="2" charset="2"/>
              <a:buChar char="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05163" indent="-461963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 pitchFamily="2" charset="2"/>
              <a:buChar char="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57600" indent="-461963" algn="l" defTabSz="914400" rtl="0" eaLnBrk="1" latinLnBrk="0" hangingPunct="1">
              <a:spcBef>
                <a:spcPct val="20000"/>
              </a:spcBef>
              <a:buClr>
                <a:schemeClr val="accent3">
                  <a:lumMod val="50000"/>
                </a:schemeClr>
              </a:buClr>
              <a:buFont typeface="Wingdings" pitchFamily="2" charset="2"/>
              <a:buChar char="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19563" indent="-461963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 pitchFamily="2" charset="2"/>
              <a:buChar char="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4800"/>
              </a:spcBef>
              <a:buFont typeface="Wingdings" charset="2"/>
              <a:buNone/>
            </a:pPr>
            <a:r>
              <a:rPr lang="en-US" sz="2200" dirty="0" err="1" smtClean="0"/>
              <a:t>Zaatar</a:t>
            </a:r>
            <a:r>
              <a:rPr lang="en-US" sz="2200" dirty="0" smtClean="0"/>
              <a:t> incorporates refinements to </a:t>
            </a:r>
            <a:r>
              <a:rPr lang="en-US" sz="1800" dirty="0" smtClean="0"/>
              <a:t>[</a:t>
            </a:r>
            <a:r>
              <a:rPr lang="en-US" sz="1800" cap="small" dirty="0" err="1" smtClean="0"/>
              <a:t>iko</a:t>
            </a:r>
            <a:r>
              <a:rPr lang="en-US" sz="1800" cap="small" dirty="0" smtClean="0"/>
              <a:t> ccc</a:t>
            </a:r>
            <a:r>
              <a:rPr lang="en-US" sz="1600" dirty="0" smtClean="0"/>
              <a:t>07</a:t>
            </a:r>
            <a:r>
              <a:rPr lang="en-US" sz="1800" dirty="0" smtClean="0"/>
              <a:t>]</a:t>
            </a:r>
            <a:r>
              <a:rPr lang="en-US" sz="2200" dirty="0" smtClean="0"/>
              <a:t>, with proof.</a:t>
            </a:r>
            <a:endParaRPr lang="en-US" sz="2200" dirty="0"/>
          </a:p>
        </p:txBody>
      </p:sp>
      <p:sp>
        <p:nvSpPr>
          <p:cNvPr id="92" name="Oval 91"/>
          <p:cNvSpPr/>
          <p:nvPr/>
        </p:nvSpPr>
        <p:spPr>
          <a:xfrm>
            <a:off x="2458356" y="2806622"/>
            <a:ext cx="4343273" cy="893548"/>
          </a:xfrm>
          <a:prstGeom prst="ellipse">
            <a:avLst/>
          </a:prstGeom>
          <a:solidFill>
            <a:schemeClr val="tx2">
              <a:alpha val="24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9316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 rot="294191">
            <a:off x="2862627" y="1943956"/>
            <a:ext cx="3450203" cy="40011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q</a:t>
            </a:r>
            <a:r>
              <a:rPr lang="en-US" sz="2000" dirty="0" smtClean="0"/>
              <a:t>uery vectors: q</a:t>
            </a:r>
            <a:r>
              <a:rPr lang="en-US" sz="2000" baseline="-25000" dirty="0" smtClean="0"/>
              <a:t>1</a:t>
            </a:r>
            <a:r>
              <a:rPr lang="en-US" sz="2000" dirty="0" smtClean="0"/>
              <a:t>, q</a:t>
            </a:r>
            <a:r>
              <a:rPr lang="en-US" sz="2000" baseline="-25000" dirty="0" smtClean="0"/>
              <a:t>2</a:t>
            </a:r>
            <a:r>
              <a:rPr lang="en-US" sz="2000" dirty="0" smtClean="0"/>
              <a:t>, q</a:t>
            </a:r>
            <a:r>
              <a:rPr lang="en-US" sz="2000" baseline="-25000" dirty="0" smtClean="0"/>
              <a:t>3</a:t>
            </a:r>
            <a:r>
              <a:rPr lang="en-US" sz="2000" dirty="0" smtClean="0"/>
              <a:t>, …</a:t>
            </a:r>
            <a:endParaRPr lang="en-US" sz="2000" dirty="0"/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3139723" y="2249482"/>
            <a:ext cx="2522814" cy="251396"/>
          </a:xfrm>
          <a:prstGeom prst="straightConnector1">
            <a:avLst/>
          </a:prstGeom>
          <a:ln>
            <a:solidFill>
              <a:schemeClr val="tx2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>
            <a:off x="3139723" y="2427282"/>
            <a:ext cx="2522814" cy="251396"/>
          </a:xfrm>
          <a:prstGeom prst="straightConnector1">
            <a:avLst/>
          </a:prstGeom>
          <a:ln>
            <a:solidFill>
              <a:schemeClr val="tx2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>
            <a:off x="3139723" y="2605082"/>
            <a:ext cx="2522814" cy="251396"/>
          </a:xfrm>
          <a:prstGeom prst="straightConnector1">
            <a:avLst/>
          </a:prstGeom>
          <a:ln>
            <a:solidFill>
              <a:schemeClr val="tx2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H="1">
            <a:off x="3152423" y="3140550"/>
            <a:ext cx="2522814" cy="251396"/>
          </a:xfrm>
          <a:prstGeom prst="straightConnector1">
            <a:avLst/>
          </a:prstGeom>
          <a:ln>
            <a:solidFill>
              <a:schemeClr val="tx2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H="1">
            <a:off x="3152423" y="3292950"/>
            <a:ext cx="2522814" cy="251396"/>
          </a:xfrm>
          <a:prstGeom prst="straightConnector1">
            <a:avLst/>
          </a:prstGeom>
          <a:ln>
            <a:solidFill>
              <a:schemeClr val="tx2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H="1">
            <a:off x="3152423" y="3445196"/>
            <a:ext cx="2522814" cy="251396"/>
          </a:xfrm>
          <a:prstGeom prst="straightConnector1">
            <a:avLst/>
          </a:prstGeom>
          <a:ln>
            <a:solidFill>
              <a:schemeClr val="tx2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flipH="1">
            <a:off x="3152423" y="4190334"/>
            <a:ext cx="2522814" cy="251396"/>
          </a:xfrm>
          <a:prstGeom prst="straightConnector1">
            <a:avLst/>
          </a:prstGeom>
          <a:ln>
            <a:solidFill>
              <a:schemeClr val="tx2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flipH="1">
            <a:off x="3152423" y="4342734"/>
            <a:ext cx="2522814" cy="251396"/>
          </a:xfrm>
          <a:prstGeom prst="straightConnector1">
            <a:avLst/>
          </a:prstGeom>
          <a:ln>
            <a:solidFill>
              <a:schemeClr val="tx2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flipH="1">
            <a:off x="3165123" y="4494980"/>
            <a:ext cx="2522814" cy="251396"/>
          </a:xfrm>
          <a:prstGeom prst="straightConnector1">
            <a:avLst/>
          </a:prstGeom>
          <a:ln>
            <a:solidFill>
              <a:schemeClr val="tx2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flipH="1">
            <a:off x="3152423" y="5137946"/>
            <a:ext cx="2522814" cy="251396"/>
          </a:xfrm>
          <a:prstGeom prst="straightConnector1">
            <a:avLst/>
          </a:prstGeom>
          <a:ln>
            <a:solidFill>
              <a:schemeClr val="tx2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flipH="1">
            <a:off x="3152423" y="5290346"/>
            <a:ext cx="2522814" cy="251396"/>
          </a:xfrm>
          <a:prstGeom prst="straightConnector1">
            <a:avLst/>
          </a:prstGeom>
          <a:ln>
            <a:solidFill>
              <a:schemeClr val="tx2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 flipH="1">
            <a:off x="3152423" y="5442592"/>
            <a:ext cx="2522814" cy="251396"/>
          </a:xfrm>
          <a:prstGeom prst="straightConnector1">
            <a:avLst/>
          </a:prstGeom>
          <a:ln>
            <a:solidFill>
              <a:schemeClr val="tx2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6762173" y="2971586"/>
            <a:ext cx="771575" cy="1405513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>
              <a:spcBef>
                <a:spcPts val="800"/>
              </a:spcBef>
            </a:pPr>
            <a:r>
              <a:rPr lang="en-US" sz="2400" b="1" dirty="0">
                <a:solidFill>
                  <a:schemeClr val="accent5"/>
                </a:solidFill>
              </a:rPr>
              <a:t>w</a:t>
            </a:r>
            <a:r>
              <a:rPr lang="en-US" sz="2400" b="1" baseline="30000" dirty="0" smtClean="0">
                <a:solidFill>
                  <a:schemeClr val="accent5"/>
                </a:solidFill>
              </a:rPr>
              <a:t>(1)</a:t>
            </a:r>
          </a:p>
          <a:p>
            <a:pPr>
              <a:spcBef>
                <a:spcPts val="800"/>
              </a:spcBef>
            </a:pPr>
            <a:r>
              <a:rPr lang="en-US" sz="2400" b="1" dirty="0" smtClean="0">
                <a:solidFill>
                  <a:schemeClr val="accent5"/>
                </a:solidFill>
              </a:rPr>
              <a:t>w</a:t>
            </a:r>
            <a:r>
              <a:rPr lang="en-US" sz="2400" b="1" baseline="30000" dirty="0" smtClean="0">
                <a:solidFill>
                  <a:schemeClr val="accent5"/>
                </a:solidFill>
              </a:rPr>
              <a:t>(2)</a:t>
            </a:r>
          </a:p>
          <a:p>
            <a:pPr>
              <a:spcBef>
                <a:spcPts val="800"/>
              </a:spcBef>
            </a:pPr>
            <a:r>
              <a:rPr lang="en-US" sz="2400" b="1" dirty="0" smtClean="0">
                <a:solidFill>
                  <a:schemeClr val="accent5"/>
                </a:solidFill>
              </a:rPr>
              <a:t>w</a:t>
            </a:r>
            <a:r>
              <a:rPr lang="en-US" sz="2400" b="1" baseline="30000" dirty="0" smtClean="0">
                <a:solidFill>
                  <a:schemeClr val="accent5"/>
                </a:solidFill>
              </a:rPr>
              <a:t>(3)</a:t>
            </a:r>
            <a:endParaRPr lang="en-US" sz="2400" b="1" baseline="-25000" dirty="0"/>
          </a:p>
        </p:txBody>
      </p:sp>
      <p:sp>
        <p:nvSpPr>
          <p:cNvPr id="27" name="Rectangle 26"/>
          <p:cNvSpPr/>
          <p:nvPr/>
        </p:nvSpPr>
        <p:spPr>
          <a:xfrm rot="5400000">
            <a:off x="1010684" y="2966936"/>
            <a:ext cx="1965300" cy="1007785"/>
          </a:xfrm>
          <a:prstGeom prst="rect">
            <a:avLst/>
          </a:prstGeom>
          <a:noFill/>
          <a:ln w="28575">
            <a:solidFill>
              <a:schemeClr val="tx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TextBox 27"/>
          <p:cNvSpPr txBox="1"/>
          <p:nvPr/>
        </p:nvSpPr>
        <p:spPr>
          <a:xfrm>
            <a:off x="1474360" y="2500878"/>
            <a:ext cx="1022867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client</a:t>
            </a:r>
            <a:endParaRPr lang="en-US" sz="2400" dirty="0"/>
          </a:p>
        </p:txBody>
      </p:sp>
      <p:sp>
        <p:nvSpPr>
          <p:cNvPr id="29" name="Rectangle 28"/>
          <p:cNvSpPr/>
          <p:nvPr/>
        </p:nvSpPr>
        <p:spPr>
          <a:xfrm rot="5400000">
            <a:off x="6048541" y="2969086"/>
            <a:ext cx="1965300" cy="1007785"/>
          </a:xfrm>
          <a:prstGeom prst="rect">
            <a:avLst/>
          </a:prstGeom>
          <a:noFill/>
          <a:ln w="28575">
            <a:solidFill>
              <a:schemeClr val="tx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TextBox 29"/>
          <p:cNvSpPr txBox="1"/>
          <p:nvPr/>
        </p:nvSpPr>
        <p:spPr>
          <a:xfrm>
            <a:off x="6512217" y="2503028"/>
            <a:ext cx="1022867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server</a:t>
            </a:r>
            <a:endParaRPr lang="en-US" sz="2400" dirty="0"/>
          </a:p>
        </p:txBody>
      </p:sp>
      <p:sp>
        <p:nvSpPr>
          <p:cNvPr id="31" name="Rectangle 30"/>
          <p:cNvSpPr/>
          <p:nvPr/>
        </p:nvSpPr>
        <p:spPr>
          <a:xfrm>
            <a:off x="763100" y="614738"/>
            <a:ext cx="7860199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2400"/>
              </a:spcBef>
            </a:pPr>
            <a:r>
              <a:rPr lang="en-US" sz="2200" dirty="0" smtClean="0">
                <a:solidFill>
                  <a:schemeClr val="tx2"/>
                </a:solidFill>
              </a:rPr>
              <a:t>The client amortizes its overhead by reusing queries over multiple runs. Each run has the same f but different input x.</a:t>
            </a:r>
            <a:endParaRPr lang="en-US" sz="22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13616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/>
          <p:cNvSpPr txBox="1"/>
          <p:nvPr/>
        </p:nvSpPr>
        <p:spPr>
          <a:xfrm rot="21329636">
            <a:off x="3569415" y="1691507"/>
            <a:ext cx="19517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y</a:t>
            </a:r>
            <a:r>
              <a:rPr lang="en-US" sz="2400" baseline="30000" dirty="0"/>
              <a:t>(j)</a:t>
            </a:r>
            <a:endParaRPr lang="en-US" sz="2400" dirty="0"/>
          </a:p>
        </p:txBody>
      </p:sp>
      <p:cxnSp>
        <p:nvCxnSpPr>
          <p:cNvPr id="21" name="Straight Arrow Connector 20"/>
          <p:cNvCxnSpPr/>
          <p:nvPr/>
        </p:nvCxnSpPr>
        <p:spPr>
          <a:xfrm flipH="1">
            <a:off x="2526688" y="1999647"/>
            <a:ext cx="4183491" cy="274875"/>
          </a:xfrm>
          <a:prstGeom prst="straightConnector1">
            <a:avLst/>
          </a:prstGeom>
          <a:ln>
            <a:solidFill>
              <a:schemeClr val="tx2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>
            <a:off x="2516275" y="1653651"/>
            <a:ext cx="4209954" cy="177009"/>
          </a:xfrm>
          <a:prstGeom prst="straightConnector1">
            <a:avLst/>
          </a:prstGeom>
          <a:ln>
            <a:solidFill>
              <a:schemeClr val="tx2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 rot="164999">
            <a:off x="3120865" y="2378544"/>
            <a:ext cx="320036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c</a:t>
            </a:r>
            <a:r>
              <a:rPr lang="en-US" sz="2000" dirty="0" smtClean="0"/>
              <a:t>ommit request</a:t>
            </a:r>
            <a:endParaRPr lang="en-US" sz="2000" dirty="0"/>
          </a:p>
        </p:txBody>
      </p:sp>
      <p:sp>
        <p:nvSpPr>
          <p:cNvPr id="23" name="TextBox 22"/>
          <p:cNvSpPr txBox="1"/>
          <p:nvPr/>
        </p:nvSpPr>
        <p:spPr>
          <a:xfrm rot="21396967">
            <a:off x="3069581" y="2777439"/>
            <a:ext cx="320036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c</a:t>
            </a:r>
            <a:r>
              <a:rPr lang="en-US" sz="2000" dirty="0" smtClean="0"/>
              <a:t>ommit response</a:t>
            </a:r>
            <a:endParaRPr lang="en-US" sz="2000" dirty="0"/>
          </a:p>
        </p:txBody>
      </p:sp>
      <p:cxnSp>
        <p:nvCxnSpPr>
          <p:cNvPr id="25" name="Straight Arrow Connector 24"/>
          <p:cNvCxnSpPr/>
          <p:nvPr/>
        </p:nvCxnSpPr>
        <p:spPr>
          <a:xfrm>
            <a:off x="2526688" y="2658330"/>
            <a:ext cx="4196191" cy="177009"/>
          </a:xfrm>
          <a:prstGeom prst="straightConnector1">
            <a:avLst/>
          </a:prstGeom>
          <a:ln>
            <a:solidFill>
              <a:schemeClr val="tx2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 flipH="1">
            <a:off x="2516275" y="3017081"/>
            <a:ext cx="4183491" cy="274875"/>
          </a:xfrm>
          <a:prstGeom prst="straightConnector1">
            <a:avLst/>
          </a:prstGeom>
          <a:ln>
            <a:solidFill>
              <a:schemeClr val="tx2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>
            <a:off x="2520165" y="3674330"/>
            <a:ext cx="4228749" cy="177009"/>
          </a:xfrm>
          <a:prstGeom prst="straightConnector1">
            <a:avLst/>
          </a:prstGeom>
          <a:ln>
            <a:solidFill>
              <a:schemeClr val="tx2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>
            <a:off x="2520165" y="3780694"/>
            <a:ext cx="4228749" cy="177009"/>
          </a:xfrm>
          <a:prstGeom prst="straightConnector1">
            <a:avLst/>
          </a:prstGeom>
          <a:ln>
            <a:solidFill>
              <a:schemeClr val="tx2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>
            <a:off x="2516275" y="3882294"/>
            <a:ext cx="4228749" cy="177009"/>
          </a:xfrm>
          <a:prstGeom prst="straightConnector1">
            <a:avLst/>
          </a:prstGeom>
          <a:ln>
            <a:solidFill>
              <a:schemeClr val="tx2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 flipH="1">
            <a:off x="2516516" y="4142003"/>
            <a:ext cx="4228749" cy="177009"/>
          </a:xfrm>
          <a:prstGeom prst="straightConnector1">
            <a:avLst/>
          </a:prstGeom>
          <a:ln>
            <a:solidFill>
              <a:schemeClr val="tx2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 flipH="1">
            <a:off x="2516516" y="4248367"/>
            <a:ext cx="4228749" cy="177009"/>
          </a:xfrm>
          <a:prstGeom prst="straightConnector1">
            <a:avLst/>
          </a:prstGeom>
          <a:ln>
            <a:solidFill>
              <a:schemeClr val="tx2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>
          <a:xfrm flipH="1">
            <a:off x="2512626" y="4349967"/>
            <a:ext cx="4228749" cy="177009"/>
          </a:xfrm>
          <a:prstGeom prst="straightConnector1">
            <a:avLst/>
          </a:prstGeom>
          <a:ln>
            <a:solidFill>
              <a:schemeClr val="tx2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4" name="TextBox 33"/>
          <p:cNvSpPr txBox="1"/>
          <p:nvPr/>
        </p:nvSpPr>
        <p:spPr>
          <a:xfrm rot="162105">
            <a:off x="2994641" y="3379971"/>
            <a:ext cx="39756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q</a:t>
            </a:r>
            <a:r>
              <a:rPr lang="en-US" sz="2000" dirty="0" smtClean="0"/>
              <a:t>uery vectors: q</a:t>
            </a:r>
            <a:r>
              <a:rPr lang="en-US" sz="2000" baseline="-25000" dirty="0" smtClean="0"/>
              <a:t>1</a:t>
            </a:r>
            <a:r>
              <a:rPr lang="en-US" sz="2000" dirty="0" smtClean="0"/>
              <a:t>, q</a:t>
            </a:r>
            <a:r>
              <a:rPr lang="en-US" sz="2000" baseline="-25000" dirty="0" smtClean="0"/>
              <a:t>2</a:t>
            </a:r>
            <a:r>
              <a:rPr lang="en-US" sz="2000" dirty="0" smtClean="0"/>
              <a:t>, q</a:t>
            </a:r>
            <a:r>
              <a:rPr lang="en-US" sz="2000" baseline="-25000" dirty="0" smtClean="0"/>
              <a:t>3</a:t>
            </a:r>
            <a:r>
              <a:rPr lang="en-US" sz="2000" dirty="0" smtClean="0"/>
              <a:t>, …</a:t>
            </a:r>
            <a:endParaRPr lang="en-US" sz="2000" dirty="0"/>
          </a:p>
        </p:txBody>
      </p:sp>
      <p:sp>
        <p:nvSpPr>
          <p:cNvPr id="58" name="TextBox 57"/>
          <p:cNvSpPr txBox="1"/>
          <p:nvPr/>
        </p:nvSpPr>
        <p:spPr>
          <a:xfrm>
            <a:off x="7506875" y="3035003"/>
            <a:ext cx="8125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5A1705"/>
                </a:solidFill>
              </a:rPr>
              <a:t> w</a:t>
            </a:r>
            <a:r>
              <a:rPr lang="en-US" sz="2400" b="1" baseline="30000" dirty="0">
                <a:solidFill>
                  <a:srgbClr val="5A1705"/>
                </a:solidFill>
              </a:rPr>
              <a:t>(j)</a:t>
            </a:r>
            <a:endParaRPr lang="en-US" sz="2400" dirty="0">
              <a:solidFill>
                <a:srgbClr val="5A1705"/>
              </a:solidFill>
            </a:endParaRPr>
          </a:p>
        </p:txBody>
      </p:sp>
      <p:cxnSp>
        <p:nvCxnSpPr>
          <p:cNvPr id="62" name="Straight Arrow Connector 61"/>
          <p:cNvCxnSpPr/>
          <p:nvPr/>
        </p:nvCxnSpPr>
        <p:spPr>
          <a:xfrm>
            <a:off x="7409300" y="2498017"/>
            <a:ext cx="0" cy="429229"/>
          </a:xfrm>
          <a:prstGeom prst="straightConnector1">
            <a:avLst/>
          </a:prstGeom>
          <a:ln>
            <a:solidFill>
              <a:srgbClr val="5A1705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8" name="TextBox 67"/>
          <p:cNvSpPr txBox="1"/>
          <p:nvPr/>
        </p:nvSpPr>
        <p:spPr>
          <a:xfrm>
            <a:off x="5922590" y="3328705"/>
            <a:ext cx="4445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Zapf Dingbats"/>
                <a:ea typeface="Zapf Dingbats"/>
                <a:cs typeface="Zapf Dingbats"/>
                <a:sym typeface="Zapf Dingbats"/>
              </a:rPr>
              <a:t>✔</a:t>
            </a:r>
            <a:endParaRPr lang="en-US" sz="2400" dirty="0"/>
          </a:p>
        </p:txBody>
      </p:sp>
      <p:sp>
        <p:nvSpPr>
          <p:cNvPr id="47" name="TextBox 46"/>
          <p:cNvSpPr txBox="1"/>
          <p:nvPr/>
        </p:nvSpPr>
        <p:spPr>
          <a:xfrm>
            <a:off x="1142999" y="5127016"/>
            <a:ext cx="1403684" cy="701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 cap="small" dirty="0">
                <a:solidFill>
                  <a:schemeClr val="accent5"/>
                </a:solidFill>
              </a:rPr>
              <a:t>a</a:t>
            </a:r>
            <a:r>
              <a:rPr lang="en-US" sz="2200" b="1" cap="small" dirty="0" smtClean="0">
                <a:solidFill>
                  <a:schemeClr val="accent5"/>
                </a:solidFill>
              </a:rPr>
              <a:t>ccept/reject</a:t>
            </a:r>
            <a:endParaRPr lang="en-US" sz="2200" b="1" cap="small" dirty="0">
              <a:solidFill>
                <a:schemeClr val="accent5"/>
              </a:solidFill>
            </a:endParaRPr>
          </a:p>
        </p:txBody>
      </p:sp>
      <p:cxnSp>
        <p:nvCxnSpPr>
          <p:cNvPr id="48" name="Straight Arrow Connector 47"/>
          <p:cNvCxnSpPr/>
          <p:nvPr/>
        </p:nvCxnSpPr>
        <p:spPr>
          <a:xfrm flipH="1">
            <a:off x="1817266" y="4728409"/>
            <a:ext cx="2738" cy="503991"/>
          </a:xfrm>
          <a:prstGeom prst="straightConnector1">
            <a:avLst/>
          </a:prstGeom>
          <a:ln>
            <a:solidFill>
              <a:srgbClr val="5A1705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6" name="TextBox 45"/>
          <p:cNvSpPr txBox="1"/>
          <p:nvPr/>
        </p:nvSpPr>
        <p:spPr>
          <a:xfrm rot="21448533">
            <a:off x="2292592" y="4410821"/>
            <a:ext cx="467716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chemeClr val="accent5"/>
                </a:solidFill>
              </a:rPr>
              <a:t>r</a:t>
            </a:r>
            <a:r>
              <a:rPr lang="en-US" sz="2000" dirty="0" smtClean="0">
                <a:solidFill>
                  <a:schemeClr val="accent5"/>
                </a:solidFill>
              </a:rPr>
              <a:t>esponse scalars: q</a:t>
            </a:r>
            <a:r>
              <a:rPr lang="en-US" sz="2000" baseline="-25000" dirty="0" smtClean="0">
                <a:solidFill>
                  <a:schemeClr val="accent5"/>
                </a:solidFill>
              </a:rPr>
              <a:t>1</a:t>
            </a:r>
            <a:r>
              <a:rPr lang="en-US" dirty="0" smtClean="0">
                <a:solidFill>
                  <a:srgbClr val="5A1705"/>
                </a:solidFill>
                <a:latin typeface="Wingdings"/>
                <a:ea typeface="Wingdings"/>
                <a:cs typeface="Wingdings"/>
                <a:sym typeface="Wingdings"/>
              </a:rPr>
              <a:t></a:t>
            </a:r>
            <a:r>
              <a:rPr lang="en-US" sz="2000" dirty="0" smtClean="0">
                <a:solidFill>
                  <a:schemeClr val="accent5"/>
                </a:solidFill>
              </a:rPr>
              <a:t>w</a:t>
            </a:r>
            <a:r>
              <a:rPr lang="en-US" sz="2000" baseline="30000" dirty="0" smtClean="0">
                <a:solidFill>
                  <a:schemeClr val="accent5"/>
                </a:solidFill>
              </a:rPr>
              <a:t>(j)</a:t>
            </a:r>
            <a:r>
              <a:rPr lang="en-US" sz="2000" dirty="0" smtClean="0">
                <a:solidFill>
                  <a:schemeClr val="accent5"/>
                </a:solidFill>
              </a:rPr>
              <a:t>, q</a:t>
            </a:r>
            <a:r>
              <a:rPr lang="en-US" sz="2000" baseline="-25000" dirty="0" smtClean="0">
                <a:solidFill>
                  <a:schemeClr val="accent5"/>
                </a:solidFill>
              </a:rPr>
              <a:t>2</a:t>
            </a:r>
            <a:r>
              <a:rPr lang="en-US" dirty="0" smtClean="0">
                <a:solidFill>
                  <a:srgbClr val="5A1705"/>
                </a:solidFill>
                <a:latin typeface="Wingdings"/>
                <a:ea typeface="Wingdings"/>
                <a:cs typeface="Wingdings"/>
                <a:sym typeface="Wingdings"/>
              </a:rPr>
              <a:t></a:t>
            </a:r>
            <a:r>
              <a:rPr lang="en-US" sz="2000" dirty="0" smtClean="0">
                <a:solidFill>
                  <a:schemeClr val="accent5"/>
                </a:solidFill>
              </a:rPr>
              <a:t>w</a:t>
            </a:r>
            <a:r>
              <a:rPr lang="en-US" sz="2000" baseline="30000" dirty="0">
                <a:solidFill>
                  <a:schemeClr val="accent5"/>
                </a:solidFill>
              </a:rPr>
              <a:t>(j</a:t>
            </a:r>
            <a:r>
              <a:rPr lang="en-US" sz="2000" baseline="30000" dirty="0" smtClean="0">
                <a:solidFill>
                  <a:schemeClr val="accent5"/>
                </a:solidFill>
              </a:rPr>
              <a:t>)</a:t>
            </a:r>
            <a:r>
              <a:rPr lang="en-US" sz="2000" dirty="0" smtClean="0">
                <a:solidFill>
                  <a:schemeClr val="accent5"/>
                </a:solidFill>
              </a:rPr>
              <a:t>, …</a:t>
            </a:r>
            <a:endParaRPr lang="en-US" sz="2000" dirty="0">
              <a:solidFill>
                <a:schemeClr val="accent5"/>
              </a:solidFill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977417" y="713401"/>
            <a:ext cx="14036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tx2"/>
                </a:solidFill>
              </a:rPr>
              <a:t>client</a:t>
            </a:r>
            <a:endParaRPr lang="en-US" sz="2400" dirty="0">
              <a:solidFill>
                <a:schemeClr val="tx2"/>
              </a:solidFill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6783957" y="697819"/>
            <a:ext cx="14036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tx2"/>
                </a:solidFill>
              </a:rPr>
              <a:t>server</a:t>
            </a:r>
            <a:endParaRPr lang="en-US" sz="2400" dirty="0">
              <a:solidFill>
                <a:schemeClr val="tx2"/>
              </a:solidFill>
            </a:endParaRPr>
          </a:p>
        </p:txBody>
      </p:sp>
      <p:cxnSp>
        <p:nvCxnSpPr>
          <p:cNvPr id="52" name="Straight Connector 51"/>
          <p:cNvCxnSpPr/>
          <p:nvPr/>
        </p:nvCxnSpPr>
        <p:spPr>
          <a:xfrm flipH="1">
            <a:off x="2506455" y="842818"/>
            <a:ext cx="22001" cy="4971968"/>
          </a:xfrm>
          <a:prstGeom prst="line">
            <a:avLst/>
          </a:prstGeom>
          <a:ln>
            <a:solidFill>
              <a:schemeClr val="tx2"/>
            </a:solidFill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/>
          <p:cNvCxnSpPr/>
          <p:nvPr/>
        </p:nvCxnSpPr>
        <p:spPr>
          <a:xfrm flipH="1">
            <a:off x="6711320" y="845127"/>
            <a:ext cx="21991" cy="4969659"/>
          </a:xfrm>
          <a:prstGeom prst="line">
            <a:avLst/>
          </a:prstGeom>
          <a:ln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4" name="Group 3"/>
          <p:cNvGrpSpPr/>
          <p:nvPr/>
        </p:nvGrpSpPr>
        <p:grpSpPr>
          <a:xfrm>
            <a:off x="1188358" y="3402013"/>
            <a:ext cx="1251856" cy="1397000"/>
            <a:chOff x="1188358" y="3402013"/>
            <a:chExt cx="1251856" cy="1397000"/>
          </a:xfrm>
        </p:grpSpPr>
        <p:sp>
          <p:nvSpPr>
            <p:cNvPr id="44" name="TextBox 43"/>
            <p:cNvSpPr txBox="1"/>
            <p:nvPr/>
          </p:nvSpPr>
          <p:spPr>
            <a:xfrm>
              <a:off x="1348879" y="4297819"/>
              <a:ext cx="962569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 smtClean="0">
                  <a:solidFill>
                    <a:srgbClr val="000000"/>
                  </a:solidFill>
                </a:rPr>
                <a:t>checks</a:t>
              </a:r>
              <a:endParaRPr lang="en-US" sz="2000" dirty="0">
                <a:solidFill>
                  <a:srgbClr val="000000"/>
                </a:solidFill>
              </a:endParaRPr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1323479" y="3416593"/>
              <a:ext cx="962569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 smtClean="0">
                  <a:solidFill>
                    <a:srgbClr val="000000"/>
                  </a:solidFill>
                </a:rPr>
                <a:t>queries</a:t>
              </a:r>
              <a:endParaRPr lang="en-US" sz="2000" dirty="0">
                <a:solidFill>
                  <a:srgbClr val="000000"/>
                </a:solidFill>
              </a:endParaRPr>
            </a:p>
          </p:txBody>
        </p:sp>
        <p:sp>
          <p:nvSpPr>
            <p:cNvPr id="55" name="Oval 54"/>
            <p:cNvSpPr/>
            <p:nvPr/>
          </p:nvSpPr>
          <p:spPr>
            <a:xfrm>
              <a:off x="1188358" y="3402013"/>
              <a:ext cx="1251856" cy="1397000"/>
            </a:xfrm>
            <a:prstGeom prst="ellipse">
              <a:avLst/>
            </a:prstGeom>
            <a:solidFill>
              <a:schemeClr val="tx2">
                <a:alpha val="24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6" name="Oval 55"/>
          <p:cNvSpPr/>
          <p:nvPr/>
        </p:nvSpPr>
        <p:spPr>
          <a:xfrm rot="5617532">
            <a:off x="4213555" y="1602320"/>
            <a:ext cx="840483" cy="4371261"/>
          </a:xfrm>
          <a:prstGeom prst="ellipse">
            <a:avLst/>
          </a:prstGeom>
          <a:solidFill>
            <a:schemeClr val="tx2">
              <a:alpha val="24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" name="Group 4"/>
          <p:cNvGrpSpPr/>
          <p:nvPr/>
        </p:nvGrpSpPr>
        <p:grpSpPr>
          <a:xfrm>
            <a:off x="7030357" y="3057305"/>
            <a:ext cx="771072" cy="2149701"/>
            <a:chOff x="7048499" y="3211512"/>
            <a:chExt cx="771072" cy="2149701"/>
          </a:xfrm>
        </p:grpSpPr>
        <p:sp>
          <p:nvSpPr>
            <p:cNvPr id="54" name="Oval 53"/>
            <p:cNvSpPr/>
            <p:nvPr/>
          </p:nvSpPr>
          <p:spPr>
            <a:xfrm>
              <a:off x="7048499" y="3211512"/>
              <a:ext cx="771072" cy="2149701"/>
            </a:xfrm>
            <a:prstGeom prst="ellipse">
              <a:avLst/>
            </a:prstGeom>
            <a:solidFill>
              <a:schemeClr val="tx2">
                <a:alpha val="24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3" name="Group 2"/>
            <p:cNvGrpSpPr/>
            <p:nvPr/>
          </p:nvGrpSpPr>
          <p:grpSpPr>
            <a:xfrm>
              <a:off x="7290837" y="3402013"/>
              <a:ext cx="285525" cy="1746066"/>
              <a:chOff x="7290837" y="3402013"/>
              <a:chExt cx="285525" cy="1746066"/>
            </a:xfrm>
          </p:grpSpPr>
          <p:sp>
            <p:nvSpPr>
              <p:cNvPr id="59" name="Left Bracket 58"/>
              <p:cNvSpPr/>
              <p:nvPr/>
            </p:nvSpPr>
            <p:spPr>
              <a:xfrm>
                <a:off x="7290837" y="3402013"/>
                <a:ext cx="67867" cy="1746066"/>
              </a:xfrm>
              <a:prstGeom prst="leftBracket">
                <a:avLst>
                  <a:gd name="adj" fmla="val 0"/>
                </a:avLst>
              </a:prstGeom>
              <a:ln>
                <a:solidFill>
                  <a:schemeClr val="accent5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3" name="Left Bracket 62"/>
              <p:cNvSpPr/>
              <p:nvPr/>
            </p:nvSpPr>
            <p:spPr>
              <a:xfrm flipH="1">
                <a:off x="7508495" y="3402013"/>
                <a:ext cx="67867" cy="1746066"/>
              </a:xfrm>
              <a:prstGeom prst="leftBracket">
                <a:avLst>
                  <a:gd name="adj" fmla="val 0"/>
                </a:avLst>
              </a:prstGeom>
              <a:ln>
                <a:solidFill>
                  <a:schemeClr val="accent5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2" name="Group 1"/>
          <p:cNvGrpSpPr/>
          <p:nvPr/>
        </p:nvGrpSpPr>
        <p:grpSpPr>
          <a:xfrm>
            <a:off x="7189773" y="1731449"/>
            <a:ext cx="485162" cy="664696"/>
            <a:chOff x="7189773" y="1731449"/>
            <a:chExt cx="485162" cy="664696"/>
          </a:xfrm>
        </p:grpSpPr>
        <p:sp>
          <p:nvSpPr>
            <p:cNvPr id="42" name="Rectangle 41"/>
            <p:cNvSpPr/>
            <p:nvPr/>
          </p:nvSpPr>
          <p:spPr>
            <a:xfrm>
              <a:off x="7276932" y="1765176"/>
              <a:ext cx="54855" cy="155621"/>
            </a:xfrm>
            <a:prstGeom prst="rect">
              <a:avLst/>
            </a:prstGeom>
            <a:noFill/>
            <a:ln w="25400">
              <a:solidFill>
                <a:schemeClr val="accent5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3" name="Straight Connector 42"/>
            <p:cNvCxnSpPr/>
            <p:nvPr/>
          </p:nvCxnSpPr>
          <p:spPr>
            <a:xfrm>
              <a:off x="7197697" y="1851331"/>
              <a:ext cx="80454" cy="0"/>
            </a:xfrm>
            <a:prstGeom prst="line">
              <a:avLst/>
            </a:prstGeom>
            <a:ln>
              <a:solidFill>
                <a:schemeClr val="accent5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9" name="Rectangle 48"/>
            <p:cNvSpPr/>
            <p:nvPr/>
          </p:nvSpPr>
          <p:spPr>
            <a:xfrm>
              <a:off x="7276932" y="1987903"/>
              <a:ext cx="54855" cy="155621"/>
            </a:xfrm>
            <a:prstGeom prst="rect">
              <a:avLst/>
            </a:prstGeom>
            <a:noFill/>
            <a:ln w="25400">
              <a:solidFill>
                <a:schemeClr val="accent5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60" name="Straight Connector 59"/>
            <p:cNvCxnSpPr/>
            <p:nvPr/>
          </p:nvCxnSpPr>
          <p:spPr>
            <a:xfrm>
              <a:off x="7195868" y="2072215"/>
              <a:ext cx="80454" cy="0"/>
            </a:xfrm>
            <a:prstGeom prst="line">
              <a:avLst/>
            </a:prstGeom>
            <a:ln>
              <a:solidFill>
                <a:schemeClr val="accent5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61" name="Rectangle 60"/>
            <p:cNvSpPr/>
            <p:nvPr/>
          </p:nvSpPr>
          <p:spPr>
            <a:xfrm>
              <a:off x="7407974" y="1952832"/>
              <a:ext cx="54855" cy="155621"/>
            </a:xfrm>
            <a:prstGeom prst="rect">
              <a:avLst/>
            </a:prstGeom>
            <a:noFill/>
            <a:ln w="25400">
              <a:solidFill>
                <a:schemeClr val="accent5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Rectangle 64"/>
            <p:cNvSpPr/>
            <p:nvPr/>
          </p:nvSpPr>
          <p:spPr>
            <a:xfrm>
              <a:off x="7406755" y="2184241"/>
              <a:ext cx="54855" cy="155621"/>
            </a:xfrm>
            <a:prstGeom prst="rect">
              <a:avLst/>
            </a:prstGeom>
            <a:noFill/>
            <a:ln w="25400">
              <a:solidFill>
                <a:schemeClr val="accent5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Rectangle 65"/>
            <p:cNvSpPr/>
            <p:nvPr/>
          </p:nvSpPr>
          <p:spPr>
            <a:xfrm>
              <a:off x="7539626" y="1777275"/>
              <a:ext cx="54855" cy="155621"/>
            </a:xfrm>
            <a:prstGeom prst="rect">
              <a:avLst/>
            </a:prstGeom>
            <a:noFill/>
            <a:ln w="25400">
              <a:solidFill>
                <a:schemeClr val="accent5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Rectangle 66"/>
            <p:cNvSpPr/>
            <p:nvPr/>
          </p:nvSpPr>
          <p:spPr>
            <a:xfrm>
              <a:off x="7406755" y="1731449"/>
              <a:ext cx="54855" cy="155621"/>
            </a:xfrm>
            <a:prstGeom prst="rect">
              <a:avLst/>
            </a:prstGeom>
            <a:noFill/>
            <a:ln w="25400">
              <a:solidFill>
                <a:schemeClr val="accent5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Rectangle 68"/>
            <p:cNvSpPr/>
            <p:nvPr/>
          </p:nvSpPr>
          <p:spPr>
            <a:xfrm>
              <a:off x="7542064" y="2056309"/>
              <a:ext cx="54855" cy="155621"/>
            </a:xfrm>
            <a:prstGeom prst="rect">
              <a:avLst/>
            </a:prstGeom>
            <a:noFill/>
            <a:ln w="25400">
              <a:solidFill>
                <a:schemeClr val="accent5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Rectangle 69"/>
            <p:cNvSpPr/>
            <p:nvPr/>
          </p:nvSpPr>
          <p:spPr>
            <a:xfrm>
              <a:off x="7270227" y="2240524"/>
              <a:ext cx="54855" cy="155621"/>
            </a:xfrm>
            <a:prstGeom prst="rect">
              <a:avLst/>
            </a:prstGeom>
            <a:noFill/>
            <a:ln w="25400">
              <a:solidFill>
                <a:schemeClr val="accent5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72" name="Straight Connector 71"/>
            <p:cNvCxnSpPr/>
            <p:nvPr/>
          </p:nvCxnSpPr>
          <p:spPr>
            <a:xfrm>
              <a:off x="7189773" y="2318657"/>
              <a:ext cx="80454" cy="0"/>
            </a:xfrm>
            <a:prstGeom prst="line">
              <a:avLst/>
            </a:prstGeom>
            <a:ln>
              <a:solidFill>
                <a:schemeClr val="accent5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/>
            <p:cNvCxnSpPr/>
            <p:nvPr/>
          </p:nvCxnSpPr>
          <p:spPr>
            <a:xfrm>
              <a:off x="7331786" y="2086439"/>
              <a:ext cx="76188" cy="0"/>
            </a:xfrm>
            <a:prstGeom prst="line">
              <a:avLst/>
            </a:prstGeom>
            <a:ln>
              <a:solidFill>
                <a:schemeClr val="accent5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/>
            <p:cNvCxnSpPr/>
            <p:nvPr/>
          </p:nvCxnSpPr>
          <p:spPr>
            <a:xfrm>
              <a:off x="7462829" y="1856746"/>
              <a:ext cx="73749" cy="0"/>
            </a:xfrm>
            <a:prstGeom prst="line">
              <a:avLst/>
            </a:prstGeom>
            <a:ln>
              <a:solidFill>
                <a:schemeClr val="accent5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/>
            <p:cNvCxnSpPr/>
            <p:nvPr/>
          </p:nvCxnSpPr>
          <p:spPr>
            <a:xfrm flipV="1">
              <a:off x="7332333" y="1821625"/>
              <a:ext cx="23883" cy="0"/>
            </a:xfrm>
            <a:prstGeom prst="line">
              <a:avLst/>
            </a:prstGeom>
            <a:ln>
              <a:solidFill>
                <a:schemeClr val="accent5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/>
            <p:cNvCxnSpPr/>
            <p:nvPr/>
          </p:nvCxnSpPr>
          <p:spPr>
            <a:xfrm>
              <a:off x="7325082" y="2277730"/>
              <a:ext cx="81673" cy="0"/>
            </a:xfrm>
            <a:prstGeom prst="line">
              <a:avLst/>
            </a:prstGeom>
            <a:ln>
              <a:solidFill>
                <a:schemeClr val="accent5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77" name="Group 76"/>
            <p:cNvGrpSpPr/>
            <p:nvPr/>
          </p:nvGrpSpPr>
          <p:grpSpPr>
            <a:xfrm>
              <a:off x="7460391" y="2143962"/>
              <a:ext cx="79235" cy="160090"/>
              <a:chOff x="4413250" y="680686"/>
              <a:chExt cx="447675" cy="784908"/>
            </a:xfrm>
            <a:effectLst/>
          </p:grpSpPr>
          <p:cxnSp>
            <p:nvCxnSpPr>
              <p:cNvPr id="82" name="Straight Connector 81"/>
              <p:cNvCxnSpPr/>
              <p:nvPr/>
            </p:nvCxnSpPr>
            <p:spPr>
              <a:xfrm>
                <a:off x="4413250" y="1465594"/>
                <a:ext cx="240645" cy="0"/>
              </a:xfrm>
              <a:prstGeom prst="line">
                <a:avLst/>
              </a:prstGeom>
              <a:ln>
                <a:solidFill>
                  <a:schemeClr val="accent5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3" name="Straight Connector 82"/>
              <p:cNvCxnSpPr/>
              <p:nvPr/>
            </p:nvCxnSpPr>
            <p:spPr>
              <a:xfrm>
                <a:off x="4653895" y="680686"/>
                <a:ext cx="207030" cy="0"/>
              </a:xfrm>
              <a:prstGeom prst="line">
                <a:avLst/>
              </a:prstGeom>
              <a:ln>
                <a:solidFill>
                  <a:schemeClr val="accent5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4" name="Straight Connector 83"/>
              <p:cNvCxnSpPr/>
              <p:nvPr/>
            </p:nvCxnSpPr>
            <p:spPr>
              <a:xfrm>
                <a:off x="4653895" y="680686"/>
                <a:ext cx="0" cy="784908"/>
              </a:xfrm>
              <a:prstGeom prst="line">
                <a:avLst/>
              </a:prstGeom>
              <a:ln>
                <a:solidFill>
                  <a:schemeClr val="accent5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78" name="Straight Connector 77"/>
            <p:cNvCxnSpPr/>
            <p:nvPr/>
          </p:nvCxnSpPr>
          <p:spPr>
            <a:xfrm>
              <a:off x="7465804" y="2069883"/>
              <a:ext cx="74968" cy="0"/>
            </a:xfrm>
            <a:prstGeom prst="line">
              <a:avLst/>
            </a:prstGeom>
            <a:ln>
              <a:solidFill>
                <a:schemeClr val="accent5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78"/>
            <p:cNvCxnSpPr/>
            <p:nvPr/>
          </p:nvCxnSpPr>
          <p:spPr>
            <a:xfrm>
              <a:off x="7594481" y="1856746"/>
              <a:ext cx="80454" cy="0"/>
            </a:xfrm>
            <a:prstGeom prst="line">
              <a:avLst/>
            </a:prstGeom>
            <a:ln>
              <a:solidFill>
                <a:schemeClr val="accent5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/>
            <p:cNvCxnSpPr/>
            <p:nvPr/>
          </p:nvCxnSpPr>
          <p:spPr>
            <a:xfrm>
              <a:off x="7594481" y="2129024"/>
              <a:ext cx="80454" cy="0"/>
            </a:xfrm>
            <a:prstGeom prst="line">
              <a:avLst/>
            </a:prstGeom>
            <a:ln>
              <a:solidFill>
                <a:schemeClr val="accent5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/>
            <p:cNvCxnSpPr/>
            <p:nvPr/>
          </p:nvCxnSpPr>
          <p:spPr>
            <a:xfrm>
              <a:off x="7356216" y="1821625"/>
              <a:ext cx="51758" cy="0"/>
            </a:xfrm>
            <a:prstGeom prst="line">
              <a:avLst/>
            </a:prstGeom>
            <a:ln>
              <a:solidFill>
                <a:schemeClr val="accent5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6" name="TextBox 85"/>
          <p:cNvSpPr txBox="1"/>
          <p:nvPr/>
        </p:nvSpPr>
        <p:spPr>
          <a:xfrm rot="293417">
            <a:off x="3691182" y="1332339"/>
            <a:ext cx="24106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, x</a:t>
            </a:r>
            <a:r>
              <a:rPr lang="en-US" sz="2400" baseline="30000" dirty="0" smtClean="0"/>
              <a:t>(j)</a:t>
            </a:r>
            <a:endParaRPr lang="en-US" sz="2400" baseline="30000" dirty="0"/>
          </a:p>
        </p:txBody>
      </p:sp>
      <p:grpSp>
        <p:nvGrpSpPr>
          <p:cNvPr id="7" name="Group 6"/>
          <p:cNvGrpSpPr/>
          <p:nvPr/>
        </p:nvGrpSpPr>
        <p:grpSpPr>
          <a:xfrm>
            <a:off x="3435962" y="1260929"/>
            <a:ext cx="1951789" cy="544285"/>
            <a:chOff x="3435962" y="1260929"/>
            <a:chExt cx="1951789" cy="544285"/>
          </a:xfrm>
        </p:grpSpPr>
        <p:sp>
          <p:nvSpPr>
            <p:cNvPr id="6" name="Oval 5"/>
            <p:cNvSpPr/>
            <p:nvPr/>
          </p:nvSpPr>
          <p:spPr>
            <a:xfrm>
              <a:off x="4136571" y="1260929"/>
              <a:ext cx="553358" cy="544285"/>
            </a:xfrm>
            <a:prstGeom prst="ellipse">
              <a:avLst/>
            </a:prstGeom>
            <a:solidFill>
              <a:schemeClr val="tx2">
                <a:alpha val="24000"/>
              </a:schemeClr>
            </a:solidFill>
            <a:ln w="2540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" name="TextBox 86"/>
            <p:cNvSpPr txBox="1"/>
            <p:nvPr/>
          </p:nvSpPr>
          <p:spPr>
            <a:xfrm rot="293417">
              <a:off x="3435962" y="1288052"/>
              <a:ext cx="195178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 smtClean="0"/>
                <a:t>“f”</a:t>
              </a:r>
              <a:endParaRPr lang="en-US" sz="2400" dirty="0"/>
            </a:p>
          </p:txBody>
        </p:sp>
      </p:grpSp>
      <p:sp>
        <p:nvSpPr>
          <p:cNvPr id="93" name="Oval 92"/>
          <p:cNvSpPr/>
          <p:nvPr/>
        </p:nvSpPr>
        <p:spPr>
          <a:xfrm>
            <a:off x="2458356" y="2398408"/>
            <a:ext cx="4334201" cy="893548"/>
          </a:xfrm>
          <a:prstGeom prst="ellipse">
            <a:avLst/>
          </a:prstGeom>
          <a:solidFill>
            <a:schemeClr val="tx2">
              <a:alpha val="24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35101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7"/>
                                        </p:tgtEl>
                                      </p:cBhvr>
                                      <p:by x="400000" y="40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</p:cBhvr>
                                      <p:by x="400000" y="4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618519" y="492660"/>
            <a:ext cx="172347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dirty="0" smtClean="0"/>
              <a:t>Boolean circuit</a:t>
            </a:r>
            <a:endParaRPr lang="en-US" sz="2200" dirty="0"/>
          </a:p>
        </p:txBody>
      </p:sp>
      <p:sp>
        <p:nvSpPr>
          <p:cNvPr id="12" name="TextBox 11"/>
          <p:cNvSpPr txBox="1"/>
          <p:nvPr/>
        </p:nvSpPr>
        <p:spPr>
          <a:xfrm>
            <a:off x="3467099" y="513030"/>
            <a:ext cx="172347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dirty="0" smtClean="0"/>
              <a:t>Arithmetic circuit</a:t>
            </a:r>
            <a:endParaRPr lang="en-US" sz="2200" dirty="0"/>
          </a:p>
        </p:txBody>
      </p:sp>
      <p:sp>
        <p:nvSpPr>
          <p:cNvPr id="13" name="TextBox 12"/>
          <p:cNvSpPr txBox="1"/>
          <p:nvPr/>
        </p:nvSpPr>
        <p:spPr>
          <a:xfrm>
            <a:off x="6273800" y="487630"/>
            <a:ext cx="237868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dirty="0" smtClean="0"/>
              <a:t>Arithmetic circuit with concise gates</a:t>
            </a:r>
            <a:endParaRPr lang="en-US" sz="2200" dirty="0"/>
          </a:p>
        </p:txBody>
      </p:sp>
      <p:cxnSp>
        <p:nvCxnSpPr>
          <p:cNvPr id="17" name="Straight Arrow Connector 16"/>
          <p:cNvCxnSpPr/>
          <p:nvPr/>
        </p:nvCxnSpPr>
        <p:spPr>
          <a:xfrm>
            <a:off x="2463800" y="930532"/>
            <a:ext cx="952500" cy="0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/>
          <p:nvPr/>
        </p:nvCxnSpPr>
        <p:spPr>
          <a:xfrm>
            <a:off x="5130800" y="930532"/>
            <a:ext cx="952500" cy="0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07" name="Group 106"/>
          <p:cNvGrpSpPr/>
          <p:nvPr/>
        </p:nvGrpSpPr>
        <p:grpSpPr>
          <a:xfrm>
            <a:off x="3837518" y="1421603"/>
            <a:ext cx="1949444" cy="1699441"/>
            <a:chOff x="3761318" y="1929603"/>
            <a:chExt cx="1949444" cy="1699441"/>
          </a:xfrm>
        </p:grpSpPr>
        <p:grpSp>
          <p:nvGrpSpPr>
            <p:cNvPr id="59" name="Group 58"/>
            <p:cNvGrpSpPr/>
            <p:nvPr/>
          </p:nvGrpSpPr>
          <p:grpSpPr>
            <a:xfrm>
              <a:off x="3761318" y="1971932"/>
              <a:ext cx="1094312" cy="1643909"/>
              <a:chOff x="3219122" y="1433669"/>
              <a:chExt cx="2020144" cy="2357487"/>
            </a:xfrm>
          </p:grpSpPr>
          <p:sp>
            <p:nvSpPr>
              <p:cNvPr id="60" name="Rectangle 59"/>
              <p:cNvSpPr/>
              <p:nvPr/>
            </p:nvSpPr>
            <p:spPr>
              <a:xfrm>
                <a:off x="3660775" y="1433669"/>
                <a:ext cx="285750" cy="445931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61" name="Straight Connector 60"/>
              <p:cNvCxnSpPr/>
              <p:nvPr/>
            </p:nvCxnSpPr>
            <p:spPr>
              <a:xfrm>
                <a:off x="3241675" y="1778000"/>
                <a:ext cx="4191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2" name="Straight Connector 61"/>
              <p:cNvCxnSpPr/>
              <p:nvPr/>
            </p:nvCxnSpPr>
            <p:spPr>
              <a:xfrm>
                <a:off x="3231822" y="2418470"/>
                <a:ext cx="4191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3" name="Rectangle 62"/>
              <p:cNvSpPr/>
              <p:nvPr/>
            </p:nvSpPr>
            <p:spPr>
              <a:xfrm>
                <a:off x="4533900" y="2028803"/>
                <a:ext cx="285750" cy="1021384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64" name="Straight Connector 63"/>
              <p:cNvCxnSpPr/>
              <p:nvPr/>
            </p:nvCxnSpPr>
            <p:spPr>
              <a:xfrm>
                <a:off x="3231822" y="3711260"/>
                <a:ext cx="4191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5" name="Straight Connector 64"/>
              <p:cNvCxnSpPr/>
              <p:nvPr/>
            </p:nvCxnSpPr>
            <p:spPr>
              <a:xfrm>
                <a:off x="4375150" y="2118291"/>
                <a:ext cx="15875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6" name="Straight Connector 65"/>
              <p:cNvCxnSpPr/>
              <p:nvPr/>
            </p:nvCxnSpPr>
            <p:spPr>
              <a:xfrm>
                <a:off x="4819650" y="2487766"/>
                <a:ext cx="419616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7" name="Straight Connector 66"/>
              <p:cNvCxnSpPr/>
              <p:nvPr/>
            </p:nvCxnSpPr>
            <p:spPr>
              <a:xfrm>
                <a:off x="3943022" y="1708627"/>
                <a:ext cx="146378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8" name="Straight Connector 67"/>
              <p:cNvCxnSpPr/>
              <p:nvPr/>
            </p:nvCxnSpPr>
            <p:spPr>
              <a:xfrm>
                <a:off x="3219122" y="3050187"/>
                <a:ext cx="4191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9" name="Straight Connector 68"/>
              <p:cNvCxnSpPr/>
              <p:nvPr/>
            </p:nvCxnSpPr>
            <p:spPr>
              <a:xfrm>
                <a:off x="3238172" y="1542072"/>
                <a:ext cx="4191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0" name="Straight Connector 69"/>
              <p:cNvCxnSpPr/>
              <p:nvPr/>
            </p:nvCxnSpPr>
            <p:spPr>
              <a:xfrm>
                <a:off x="3231822" y="2168748"/>
                <a:ext cx="4191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1" name="Straight Connector 70"/>
              <p:cNvCxnSpPr/>
              <p:nvPr/>
            </p:nvCxnSpPr>
            <p:spPr>
              <a:xfrm>
                <a:off x="3231822" y="2804937"/>
                <a:ext cx="4191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2" name="Straight Connector 71"/>
              <p:cNvCxnSpPr/>
              <p:nvPr/>
            </p:nvCxnSpPr>
            <p:spPr>
              <a:xfrm>
                <a:off x="3231822" y="3473765"/>
                <a:ext cx="4191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3" name="Rectangle 72"/>
              <p:cNvSpPr/>
              <p:nvPr/>
            </p:nvSpPr>
            <p:spPr>
              <a:xfrm>
                <a:off x="4089400" y="1608890"/>
                <a:ext cx="285750" cy="600283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4" name="Rectangle 73"/>
              <p:cNvSpPr/>
              <p:nvPr/>
            </p:nvSpPr>
            <p:spPr>
              <a:xfrm>
                <a:off x="4089400" y="2874347"/>
                <a:ext cx="285750" cy="600283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5" name="Rectangle 74"/>
              <p:cNvSpPr/>
              <p:nvPr/>
            </p:nvSpPr>
            <p:spPr>
              <a:xfrm>
                <a:off x="3660447" y="2052531"/>
                <a:ext cx="285750" cy="445931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3657272" y="2701035"/>
                <a:ext cx="285750" cy="445931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657272" y="3345225"/>
                <a:ext cx="285750" cy="445931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78" name="Straight Connector 77"/>
              <p:cNvCxnSpPr/>
              <p:nvPr/>
            </p:nvCxnSpPr>
            <p:spPr>
              <a:xfrm>
                <a:off x="3949044" y="2118291"/>
                <a:ext cx="146378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9" name="Straight Connector 78"/>
              <p:cNvCxnSpPr/>
              <p:nvPr/>
            </p:nvCxnSpPr>
            <p:spPr>
              <a:xfrm>
                <a:off x="3943022" y="2960127"/>
                <a:ext cx="146378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0" name="Straight Connector 79"/>
              <p:cNvCxnSpPr/>
              <p:nvPr/>
            </p:nvCxnSpPr>
            <p:spPr>
              <a:xfrm>
                <a:off x="3949044" y="3398870"/>
                <a:ext cx="146378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1" name="Straight Connector 80"/>
              <p:cNvCxnSpPr/>
              <p:nvPr/>
            </p:nvCxnSpPr>
            <p:spPr>
              <a:xfrm>
                <a:off x="4375150" y="2957518"/>
                <a:ext cx="15875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83" name="TextBox 82"/>
            <p:cNvSpPr txBox="1"/>
            <p:nvPr/>
          </p:nvSpPr>
          <p:spPr>
            <a:xfrm>
              <a:off x="3924367" y="1929603"/>
              <a:ext cx="15615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×</a:t>
              </a:r>
              <a:endParaRPr lang="en-US" dirty="0"/>
            </a:p>
          </p:txBody>
        </p:sp>
        <p:sp>
          <p:nvSpPr>
            <p:cNvPr id="84" name="TextBox 83"/>
            <p:cNvSpPr txBox="1"/>
            <p:nvPr/>
          </p:nvSpPr>
          <p:spPr>
            <a:xfrm>
              <a:off x="3925338" y="2362875"/>
              <a:ext cx="15615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×</a:t>
              </a:r>
              <a:endParaRPr lang="en-US" dirty="0"/>
            </a:p>
          </p:txBody>
        </p:sp>
        <p:sp>
          <p:nvSpPr>
            <p:cNvPr id="85" name="TextBox 84"/>
            <p:cNvSpPr txBox="1"/>
            <p:nvPr/>
          </p:nvSpPr>
          <p:spPr>
            <a:xfrm>
              <a:off x="3922989" y="2808108"/>
              <a:ext cx="15615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×</a:t>
              </a:r>
              <a:endParaRPr lang="en-US" dirty="0"/>
            </a:p>
          </p:txBody>
        </p:sp>
        <p:sp>
          <p:nvSpPr>
            <p:cNvPr id="86" name="TextBox 85"/>
            <p:cNvSpPr txBox="1"/>
            <p:nvPr/>
          </p:nvSpPr>
          <p:spPr>
            <a:xfrm>
              <a:off x="3923067" y="3259712"/>
              <a:ext cx="15615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×</a:t>
              </a:r>
              <a:endParaRPr lang="en-US" dirty="0"/>
            </a:p>
          </p:txBody>
        </p:sp>
        <p:sp>
          <p:nvSpPr>
            <p:cNvPr id="87" name="TextBox 86"/>
            <p:cNvSpPr txBox="1"/>
            <p:nvPr/>
          </p:nvSpPr>
          <p:spPr>
            <a:xfrm>
              <a:off x="4164049" y="2097337"/>
              <a:ext cx="15615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+</a:t>
              </a:r>
              <a:endParaRPr lang="en-US" dirty="0"/>
            </a:p>
          </p:txBody>
        </p:sp>
        <p:sp>
          <p:nvSpPr>
            <p:cNvPr id="88" name="TextBox 87"/>
            <p:cNvSpPr txBox="1"/>
            <p:nvPr/>
          </p:nvSpPr>
          <p:spPr>
            <a:xfrm>
              <a:off x="4163654" y="2988541"/>
              <a:ext cx="15615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+</a:t>
              </a:r>
              <a:endParaRPr lang="en-US" dirty="0"/>
            </a:p>
          </p:txBody>
        </p:sp>
        <p:sp>
          <p:nvSpPr>
            <p:cNvPr id="89" name="TextBox 88"/>
            <p:cNvSpPr txBox="1"/>
            <p:nvPr/>
          </p:nvSpPr>
          <p:spPr>
            <a:xfrm>
              <a:off x="4404440" y="2509444"/>
              <a:ext cx="15615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+</a:t>
              </a:r>
              <a:endParaRPr lang="en-US" dirty="0"/>
            </a:p>
          </p:txBody>
        </p:sp>
        <p:sp>
          <p:nvSpPr>
            <p:cNvPr id="99" name="TextBox 98"/>
            <p:cNvSpPr txBox="1"/>
            <p:nvPr/>
          </p:nvSpPr>
          <p:spPr>
            <a:xfrm>
              <a:off x="4830229" y="2469790"/>
              <a:ext cx="88053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err="1" smtClean="0">
                  <a:solidFill>
                    <a:srgbClr val="834736"/>
                  </a:solidFill>
                </a:rPr>
                <a:t>a</a:t>
              </a:r>
              <a:r>
                <a:rPr lang="en-US" dirty="0" err="1" smtClean="0">
                  <a:solidFill>
                    <a:srgbClr val="834736"/>
                  </a:solidFill>
                  <a:latin typeface="Wingdings"/>
                  <a:ea typeface="Wingdings"/>
                  <a:cs typeface="Wingdings"/>
                  <a:sym typeface="Wingdings"/>
                </a:rPr>
                <a:t></a:t>
              </a:r>
              <a:r>
                <a:rPr lang="en-US" dirty="0" err="1" smtClean="0">
                  <a:solidFill>
                    <a:srgbClr val="834736"/>
                  </a:solidFill>
                </a:rPr>
                <a:t>b</a:t>
              </a:r>
              <a:endParaRPr lang="en-US" dirty="0">
                <a:solidFill>
                  <a:srgbClr val="834736"/>
                </a:solidFill>
              </a:endParaRPr>
            </a:p>
          </p:txBody>
        </p:sp>
      </p:grpSp>
      <p:grpSp>
        <p:nvGrpSpPr>
          <p:cNvPr id="106" name="Group 105"/>
          <p:cNvGrpSpPr/>
          <p:nvPr/>
        </p:nvGrpSpPr>
        <p:grpSpPr>
          <a:xfrm>
            <a:off x="6870699" y="1451232"/>
            <a:ext cx="1854199" cy="1230184"/>
            <a:chOff x="6794499" y="1984632"/>
            <a:chExt cx="1854199" cy="1230184"/>
          </a:xfrm>
        </p:grpSpPr>
        <p:sp>
          <p:nvSpPr>
            <p:cNvPr id="41" name="Rectangle 40"/>
            <p:cNvSpPr/>
            <p:nvPr/>
          </p:nvSpPr>
          <p:spPr>
            <a:xfrm>
              <a:off x="7213599" y="1984632"/>
              <a:ext cx="285750" cy="1230184"/>
            </a:xfrm>
            <a:prstGeom prst="rect">
              <a:avLst/>
            </a:prstGeom>
            <a:noFill/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2" name="Straight Connector 41"/>
            <p:cNvCxnSpPr/>
            <p:nvPr/>
          </p:nvCxnSpPr>
          <p:spPr>
            <a:xfrm>
              <a:off x="6797675" y="2227403"/>
              <a:ext cx="4191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>
              <a:off x="6794499" y="2097337"/>
              <a:ext cx="4191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9" name="TextBox 48"/>
            <p:cNvSpPr txBox="1"/>
            <p:nvPr/>
          </p:nvSpPr>
          <p:spPr>
            <a:xfrm>
              <a:off x="7113058" y="2290970"/>
              <a:ext cx="49530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 smtClean="0">
                  <a:latin typeface="Wingdings"/>
                  <a:ea typeface="Wingdings"/>
                  <a:cs typeface="Wingdings"/>
                  <a:sym typeface="Wingdings"/>
                </a:rPr>
                <a:t></a:t>
              </a:r>
              <a:endParaRPr lang="en-US" sz="2800" dirty="0"/>
            </a:p>
          </p:txBody>
        </p:sp>
        <p:cxnSp>
          <p:nvCxnSpPr>
            <p:cNvPr id="82" name="Straight Connector 81"/>
            <p:cNvCxnSpPr/>
            <p:nvPr/>
          </p:nvCxnSpPr>
          <p:spPr>
            <a:xfrm>
              <a:off x="7512049" y="2555846"/>
              <a:ext cx="298451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Straight Connector 91"/>
            <p:cNvCxnSpPr/>
            <p:nvPr/>
          </p:nvCxnSpPr>
          <p:spPr>
            <a:xfrm>
              <a:off x="6797675" y="2432627"/>
              <a:ext cx="4191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Straight Connector 92"/>
            <p:cNvCxnSpPr/>
            <p:nvPr/>
          </p:nvCxnSpPr>
          <p:spPr>
            <a:xfrm>
              <a:off x="6797675" y="2559626"/>
              <a:ext cx="4191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" name="Straight Connector 93"/>
            <p:cNvCxnSpPr/>
            <p:nvPr/>
          </p:nvCxnSpPr>
          <p:spPr>
            <a:xfrm>
              <a:off x="6797675" y="2740372"/>
              <a:ext cx="4191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Straight Connector 94"/>
            <p:cNvCxnSpPr/>
            <p:nvPr/>
          </p:nvCxnSpPr>
          <p:spPr>
            <a:xfrm>
              <a:off x="6797675" y="2867371"/>
              <a:ext cx="4191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" name="Straight Connector 95"/>
            <p:cNvCxnSpPr/>
            <p:nvPr/>
          </p:nvCxnSpPr>
          <p:spPr>
            <a:xfrm>
              <a:off x="6794499" y="3048350"/>
              <a:ext cx="4191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" name="Straight Connector 96"/>
            <p:cNvCxnSpPr/>
            <p:nvPr/>
          </p:nvCxnSpPr>
          <p:spPr>
            <a:xfrm>
              <a:off x="6794499" y="3175349"/>
              <a:ext cx="4191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0" name="TextBox 99"/>
            <p:cNvSpPr txBox="1"/>
            <p:nvPr/>
          </p:nvSpPr>
          <p:spPr>
            <a:xfrm>
              <a:off x="7768165" y="2332625"/>
              <a:ext cx="88053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err="1" smtClean="0">
                  <a:solidFill>
                    <a:schemeClr val="accent4"/>
                  </a:solidFill>
                </a:rPr>
                <a:t>a</a:t>
              </a:r>
              <a:r>
                <a:rPr lang="en-US" dirty="0" err="1" smtClean="0">
                  <a:solidFill>
                    <a:schemeClr val="accent4"/>
                  </a:solidFill>
                  <a:latin typeface="Wingdings"/>
                  <a:ea typeface="Wingdings"/>
                  <a:cs typeface="Wingdings"/>
                  <a:sym typeface="Wingdings"/>
                </a:rPr>
                <a:t></a:t>
              </a:r>
              <a:r>
                <a:rPr lang="en-US" dirty="0" err="1" smtClean="0">
                  <a:solidFill>
                    <a:schemeClr val="accent4"/>
                  </a:solidFill>
                </a:rPr>
                <a:t>b</a:t>
              </a:r>
              <a:endParaRPr lang="en-US" dirty="0">
                <a:solidFill>
                  <a:schemeClr val="accent4"/>
                </a:solidFill>
              </a:endParaRPr>
            </a:p>
          </p:txBody>
        </p:sp>
      </p:grpSp>
      <p:sp>
        <p:nvSpPr>
          <p:cNvPr id="101" name="Rectangle 100"/>
          <p:cNvSpPr/>
          <p:nvPr/>
        </p:nvSpPr>
        <p:spPr>
          <a:xfrm>
            <a:off x="859367" y="1457428"/>
            <a:ext cx="1384300" cy="1638216"/>
          </a:xfrm>
          <a:prstGeom prst="rect">
            <a:avLst/>
          </a:prstGeom>
          <a:noFill/>
          <a:ln w="2540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TextBox 101"/>
          <p:cNvSpPr txBox="1"/>
          <p:nvPr/>
        </p:nvSpPr>
        <p:spPr>
          <a:xfrm>
            <a:off x="2230967" y="1807336"/>
            <a:ext cx="6392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solidFill>
                  <a:srgbClr val="834736"/>
                </a:solidFill>
              </a:rPr>
              <a:t>a</a:t>
            </a:r>
            <a:r>
              <a:rPr lang="en-US" dirty="0" err="1" smtClean="0">
                <a:solidFill>
                  <a:srgbClr val="834736"/>
                </a:solidFill>
                <a:latin typeface="Wingdings"/>
                <a:ea typeface="Wingdings"/>
                <a:cs typeface="Wingdings"/>
                <a:sym typeface="Wingdings"/>
              </a:rPr>
              <a:t></a:t>
            </a:r>
            <a:r>
              <a:rPr lang="en-US" dirty="0" err="1" smtClean="0">
                <a:solidFill>
                  <a:srgbClr val="834736"/>
                </a:solidFill>
              </a:rPr>
              <a:t>b</a:t>
            </a:r>
            <a:endParaRPr lang="en-US" dirty="0">
              <a:solidFill>
                <a:srgbClr val="834736"/>
              </a:solidFill>
            </a:endParaRPr>
          </a:p>
        </p:txBody>
      </p:sp>
      <p:sp>
        <p:nvSpPr>
          <p:cNvPr id="103" name="TextBox 102"/>
          <p:cNvSpPr txBox="1"/>
          <p:nvPr/>
        </p:nvSpPr>
        <p:spPr>
          <a:xfrm>
            <a:off x="698500" y="1460824"/>
            <a:ext cx="1727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s</a:t>
            </a:r>
            <a:r>
              <a:rPr lang="en-US" dirty="0" smtClean="0"/>
              <a:t>omething gross</a:t>
            </a:r>
            <a:endParaRPr lang="en-US" dirty="0"/>
          </a:p>
        </p:txBody>
      </p:sp>
      <p:cxnSp>
        <p:nvCxnSpPr>
          <p:cNvPr id="104" name="Straight Connector 103"/>
          <p:cNvCxnSpPr/>
          <p:nvPr/>
        </p:nvCxnSpPr>
        <p:spPr>
          <a:xfrm>
            <a:off x="2230967" y="2210119"/>
            <a:ext cx="385233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8" name="TextBox 107"/>
          <p:cNvSpPr txBox="1"/>
          <p:nvPr/>
        </p:nvSpPr>
        <p:spPr>
          <a:xfrm>
            <a:off x="757686" y="4030700"/>
            <a:ext cx="775799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/>
              <a:t>Unfortunately, this computational model does not really handle fractions, comparisons, logical operations, etc.</a:t>
            </a: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42819930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1" grpId="0" animBg="1"/>
      <p:bldP spid="102" grpId="0"/>
      <p:bldP spid="103" grpId="0"/>
      <p:bldP spid="10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1" name="Rectangle 3"/>
          <p:cNvSpPr>
            <a:spLocks/>
          </p:cNvSpPr>
          <p:nvPr/>
        </p:nvSpPr>
        <p:spPr bwMode="auto">
          <a:xfrm>
            <a:off x="1476303" y="4445650"/>
            <a:ext cx="1957778" cy="3214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pPr algn="ctr"/>
            <a:r>
              <a:rPr lang="en-US" sz="2200" dirty="0">
                <a:ea typeface="ＭＳ Ｐゴシック" charset="0"/>
                <a:cs typeface="Gill Sans" charset="0"/>
              </a:rPr>
              <a:t>i</a:t>
            </a:r>
            <a:r>
              <a:rPr lang="en-US" sz="2200" dirty="0" smtClean="0">
                <a:ea typeface="ＭＳ Ｐゴシック" charset="0"/>
                <a:cs typeface="Gill Sans" charset="0"/>
              </a:rPr>
              <a:t>f Y = 4 …</a:t>
            </a:r>
            <a:endParaRPr lang="en-US" sz="2200" dirty="0">
              <a:ea typeface="ＭＳ Ｐゴシック" charset="0"/>
              <a:cs typeface="Gill Sans" charset="0"/>
            </a:endParaRPr>
          </a:p>
        </p:txBody>
      </p:sp>
      <p:sp>
        <p:nvSpPr>
          <p:cNvPr id="32772" name="Rectangle 4"/>
          <p:cNvSpPr>
            <a:spLocks/>
          </p:cNvSpPr>
          <p:nvPr/>
        </p:nvSpPr>
        <p:spPr bwMode="auto">
          <a:xfrm>
            <a:off x="1280722" y="5964929"/>
            <a:ext cx="2349576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2100" dirty="0" smtClean="0">
                <a:ea typeface="ＭＳ Ｐゴシック" charset="0"/>
                <a:cs typeface="Gill Sans" charset="0"/>
              </a:rPr>
              <a:t>… there </a:t>
            </a:r>
            <a:r>
              <a:rPr lang="en-US" sz="2100" dirty="0">
                <a:ea typeface="ＭＳ Ｐゴシック" charset="0"/>
                <a:cs typeface="Gill Sans" charset="0"/>
              </a:rPr>
              <a:t>is a solution</a:t>
            </a:r>
          </a:p>
        </p:txBody>
      </p:sp>
      <p:sp>
        <p:nvSpPr>
          <p:cNvPr id="32777" name="Rectangle 9"/>
          <p:cNvSpPr>
            <a:spLocks/>
          </p:cNvSpPr>
          <p:nvPr/>
        </p:nvSpPr>
        <p:spPr bwMode="auto">
          <a:xfrm>
            <a:off x="771552" y="3033137"/>
            <a:ext cx="6848448" cy="5250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pPr>
              <a:spcBef>
                <a:spcPts val="1687"/>
              </a:spcBef>
            </a:pPr>
            <a:r>
              <a:rPr lang="en-US" sz="2200" dirty="0" smtClean="0">
                <a:ea typeface="ＭＳ Ｐゴシック" charset="0"/>
                <a:cs typeface="Gill Sans" charset="0"/>
              </a:rPr>
              <a:t>Input/output pair correct ⟺ constraints </a:t>
            </a:r>
            <a:r>
              <a:rPr lang="en-US" sz="2200" dirty="0" err="1" smtClean="0">
                <a:ea typeface="ＭＳ Ｐゴシック" charset="0"/>
                <a:cs typeface="Gill Sans" charset="0"/>
              </a:rPr>
              <a:t>satisfiable</a:t>
            </a:r>
            <a:r>
              <a:rPr lang="en-US" sz="2200" dirty="0" smtClean="0">
                <a:ea typeface="ＭＳ Ｐゴシック" charset="0"/>
                <a:cs typeface="Gill Sans" charset="0"/>
              </a:rPr>
              <a:t>.</a:t>
            </a:r>
            <a:endParaRPr lang="en-US" sz="2200" dirty="0">
              <a:ea typeface="ＭＳ Ｐゴシック" charset="0"/>
              <a:cs typeface="Gill Sans" charset="0"/>
            </a:endParaRPr>
          </a:p>
        </p:txBody>
      </p:sp>
      <p:sp>
        <p:nvSpPr>
          <p:cNvPr id="32780" name="Rectangle 12"/>
          <p:cNvSpPr>
            <a:spLocks/>
          </p:cNvSpPr>
          <p:nvPr/>
        </p:nvSpPr>
        <p:spPr bwMode="auto">
          <a:xfrm>
            <a:off x="1616081" y="5104265"/>
            <a:ext cx="1858645" cy="6872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pPr>
              <a:lnSpc>
                <a:spcPct val="50000"/>
              </a:lnSpc>
              <a:spcBef>
                <a:spcPts val="1687"/>
              </a:spcBef>
            </a:pPr>
            <a:r>
              <a:rPr lang="en-US" sz="2200" dirty="0">
                <a:ea typeface="ＭＳ Ｐゴシック" charset="0"/>
                <a:cs typeface="Gill Sans" charset="0"/>
              </a:rPr>
              <a:t>0 = Z –</a:t>
            </a:r>
            <a:r>
              <a:rPr lang="en-US" sz="2200" dirty="0" smtClean="0">
                <a:ea typeface="ＭＳ Ｐゴシック" charset="0"/>
                <a:cs typeface="Gill Sans" charset="0"/>
              </a:rPr>
              <a:t> </a:t>
            </a:r>
            <a:r>
              <a:rPr lang="en-US" sz="2200" dirty="0">
                <a:ea typeface="ＭＳ Ｐゴシック" charset="0"/>
                <a:cs typeface="Gill Sans" charset="0"/>
              </a:rPr>
              <a:t>7</a:t>
            </a:r>
            <a:r>
              <a:rPr lang="en-US" sz="2200" dirty="0" smtClean="0">
                <a:ea typeface="ＭＳ Ｐゴシック" charset="0"/>
                <a:cs typeface="Gill Sans" charset="0"/>
              </a:rPr>
              <a:t>  </a:t>
            </a:r>
            <a:endParaRPr lang="en-US" sz="2200" dirty="0">
              <a:ea typeface="ＭＳ Ｐゴシック" charset="0"/>
              <a:cs typeface="Gill Sans" charset="0"/>
            </a:endParaRPr>
          </a:p>
          <a:p>
            <a:pPr>
              <a:lnSpc>
                <a:spcPct val="50000"/>
              </a:lnSpc>
              <a:spcBef>
                <a:spcPts val="1687"/>
              </a:spcBef>
            </a:pPr>
            <a:r>
              <a:rPr lang="en-US" sz="2200" dirty="0">
                <a:ea typeface="ＭＳ Ｐゴシック" charset="0"/>
                <a:cs typeface="Gill Sans" charset="0"/>
              </a:rPr>
              <a:t>0 = </a:t>
            </a:r>
            <a:r>
              <a:rPr lang="en-US" sz="2200" dirty="0" smtClean="0">
                <a:ea typeface="ＭＳ Ｐゴシック" charset="0"/>
                <a:cs typeface="Gill Sans" charset="0"/>
              </a:rPr>
              <a:t>Z – </a:t>
            </a:r>
            <a:r>
              <a:rPr lang="en-US" sz="2200" dirty="0">
                <a:ea typeface="ＭＳ Ｐゴシック" charset="0"/>
                <a:cs typeface="Gill Sans" charset="0"/>
              </a:rPr>
              <a:t>3 – 4</a:t>
            </a:r>
            <a:r>
              <a:rPr lang="en-US" sz="2200" dirty="0" smtClean="0">
                <a:ea typeface="ＭＳ Ｐゴシック" charset="0"/>
                <a:cs typeface="Gill Sans" charset="0"/>
              </a:rPr>
              <a:t> </a:t>
            </a:r>
            <a:endParaRPr lang="en-US" sz="2200" dirty="0">
              <a:ea typeface="ＭＳ Ｐゴシック" charset="0"/>
              <a:cs typeface="Gill Sans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40457" y="445585"/>
            <a:ext cx="850354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/>
              <a:t>Programs compile to </a:t>
            </a:r>
            <a:r>
              <a:rPr lang="en-US" sz="2200" dirty="0" smtClean="0">
                <a:solidFill>
                  <a:schemeClr val="accent2">
                    <a:lumMod val="75000"/>
                  </a:schemeClr>
                </a:solidFill>
              </a:rPr>
              <a:t>constraints </a:t>
            </a:r>
            <a:r>
              <a:rPr lang="en-US" sz="2200" dirty="0" smtClean="0">
                <a:solidFill>
                  <a:schemeClr val="tx2"/>
                </a:solidFill>
              </a:rPr>
              <a:t>over a finite field</a:t>
            </a:r>
            <a:r>
              <a:rPr lang="en-US" sz="2200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2200" dirty="0"/>
              <a:t>(</a:t>
            </a:r>
            <a:r>
              <a:rPr lang="en-US" sz="2200" dirty="0" err="1"/>
              <a:t>F</a:t>
            </a:r>
            <a:r>
              <a:rPr lang="en-US" sz="2200" baseline="-25000" dirty="0" err="1"/>
              <a:t>p</a:t>
            </a:r>
            <a:r>
              <a:rPr lang="en-US" sz="2200" dirty="0"/>
              <a:t>).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1294271" y="1352412"/>
            <a:ext cx="2238347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/>
              <a:t>f(X) {</a:t>
            </a:r>
          </a:p>
          <a:p>
            <a:r>
              <a:rPr lang="en-US" sz="2200" dirty="0" smtClean="0"/>
              <a:t>   Y = X − 3;</a:t>
            </a:r>
          </a:p>
          <a:p>
            <a:r>
              <a:rPr lang="en-US" sz="2200" dirty="0" smtClean="0"/>
              <a:t>   return Y;</a:t>
            </a:r>
          </a:p>
          <a:p>
            <a:r>
              <a:rPr lang="en-US" sz="2200" dirty="0"/>
              <a:t>}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5815297" y="1611119"/>
            <a:ext cx="223834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/>
              <a:t>0 = </a:t>
            </a:r>
            <a:r>
              <a:rPr lang="en-US" sz="2200" dirty="0"/>
              <a:t>Z − </a:t>
            </a:r>
            <a:r>
              <a:rPr lang="en-US" sz="2200" dirty="0" smtClean="0"/>
              <a:t>X,</a:t>
            </a:r>
          </a:p>
          <a:p>
            <a:r>
              <a:rPr lang="en-US" sz="2200" dirty="0" smtClean="0"/>
              <a:t>0 = Z – 3 – Y</a:t>
            </a:r>
          </a:p>
        </p:txBody>
      </p:sp>
      <p:sp>
        <p:nvSpPr>
          <p:cNvPr id="3" name="Double Brace 2"/>
          <p:cNvSpPr/>
          <p:nvPr/>
        </p:nvSpPr>
        <p:spPr>
          <a:xfrm>
            <a:off x="5539330" y="1627579"/>
            <a:ext cx="2404844" cy="812800"/>
          </a:xfrm>
          <a:prstGeom prst="bracePair">
            <a:avLst/>
          </a:prstGeom>
          <a:ln>
            <a:solidFill>
              <a:schemeClr val="accent5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9"/>
          <p:cNvSpPr>
            <a:spLocks/>
          </p:cNvSpPr>
          <p:nvPr/>
        </p:nvSpPr>
        <p:spPr bwMode="auto">
          <a:xfrm>
            <a:off x="771558" y="3837886"/>
            <a:ext cx="7358063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pPr>
              <a:spcBef>
                <a:spcPts val="1687"/>
              </a:spcBef>
            </a:pPr>
            <a:r>
              <a:rPr lang="en-US" sz="2200" dirty="0" smtClean="0">
                <a:ea typeface="ＭＳ Ｐゴシック" charset="0"/>
                <a:cs typeface="Gill Sans" charset="0"/>
              </a:rPr>
              <a:t>As an example, suppose X = 7. </a:t>
            </a:r>
            <a:endParaRPr lang="en-US" sz="2200" dirty="0">
              <a:ea typeface="ＭＳ Ｐゴシック" charset="0"/>
              <a:cs typeface="Gill Sans" charset="0"/>
            </a:endParaRPr>
          </a:p>
        </p:txBody>
      </p:sp>
      <p:sp>
        <p:nvSpPr>
          <p:cNvPr id="25" name="Double Brace 24"/>
          <p:cNvSpPr/>
          <p:nvPr/>
        </p:nvSpPr>
        <p:spPr>
          <a:xfrm>
            <a:off x="1307813" y="4925334"/>
            <a:ext cx="2349788" cy="845881"/>
          </a:xfrm>
          <a:prstGeom prst="bracePair">
            <a:avLst/>
          </a:prstGeom>
          <a:ln>
            <a:solidFill>
              <a:schemeClr val="accent5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3"/>
          <p:cNvSpPr>
            <a:spLocks/>
          </p:cNvSpPr>
          <p:nvPr/>
        </p:nvSpPr>
        <p:spPr bwMode="auto">
          <a:xfrm>
            <a:off x="5535437" y="4437274"/>
            <a:ext cx="1789924" cy="3214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r>
              <a:rPr lang="en-US" sz="2200" dirty="0" smtClean="0">
                <a:ea typeface="ＭＳ Ｐゴシック" charset="0"/>
                <a:cs typeface="Gill Sans" charset="0"/>
              </a:rPr>
              <a:t>if Y = 5 …</a:t>
            </a:r>
            <a:endParaRPr lang="en-US" sz="2200" dirty="0">
              <a:ea typeface="ＭＳ Ｐゴシック" charset="0"/>
              <a:cs typeface="Gill Sans" charset="0"/>
            </a:endParaRPr>
          </a:p>
        </p:txBody>
      </p:sp>
      <p:sp>
        <p:nvSpPr>
          <p:cNvPr id="28" name="Rectangle 4"/>
          <p:cNvSpPr>
            <a:spLocks/>
          </p:cNvSpPr>
          <p:nvPr/>
        </p:nvSpPr>
        <p:spPr bwMode="auto">
          <a:xfrm>
            <a:off x="4950387" y="5936233"/>
            <a:ext cx="2512106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2100" dirty="0" smtClean="0">
                <a:ea typeface="ＭＳ Ｐゴシック" charset="0"/>
                <a:cs typeface="Gill Sans" charset="0"/>
              </a:rPr>
              <a:t>… there </a:t>
            </a:r>
            <a:r>
              <a:rPr lang="en-US" sz="2100" dirty="0">
                <a:ea typeface="ＭＳ Ｐゴシック" charset="0"/>
                <a:cs typeface="Gill Sans" charset="0"/>
              </a:rPr>
              <a:t>is </a:t>
            </a:r>
            <a:r>
              <a:rPr lang="en-US" sz="2100" dirty="0" smtClean="0">
                <a:ea typeface="ＭＳ Ｐゴシック" charset="0"/>
                <a:cs typeface="Gill Sans" charset="0"/>
              </a:rPr>
              <a:t>no solution</a:t>
            </a:r>
            <a:endParaRPr lang="en-US" sz="2100" dirty="0">
              <a:ea typeface="ＭＳ Ｐゴシック" charset="0"/>
              <a:cs typeface="Gill Sans" charset="0"/>
            </a:endParaRPr>
          </a:p>
        </p:txBody>
      </p:sp>
      <p:sp>
        <p:nvSpPr>
          <p:cNvPr id="29" name="Rectangle 12"/>
          <p:cNvSpPr>
            <a:spLocks/>
          </p:cNvSpPr>
          <p:nvPr/>
        </p:nvSpPr>
        <p:spPr bwMode="auto">
          <a:xfrm>
            <a:off x="5350095" y="5106047"/>
            <a:ext cx="2295525" cy="6956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pPr>
              <a:lnSpc>
                <a:spcPct val="50000"/>
              </a:lnSpc>
              <a:spcBef>
                <a:spcPts val="1687"/>
              </a:spcBef>
            </a:pPr>
            <a:r>
              <a:rPr lang="en-US" sz="2200" dirty="0">
                <a:ea typeface="ＭＳ Ｐゴシック" charset="0"/>
                <a:cs typeface="Gill Sans" charset="0"/>
              </a:rPr>
              <a:t>0 = Z </a:t>
            </a:r>
            <a:r>
              <a:rPr lang="en-US" sz="2200" dirty="0" smtClean="0">
                <a:ea typeface="ＭＳ Ｐゴシック" charset="0"/>
                <a:cs typeface="Gill Sans" charset="0"/>
              </a:rPr>
              <a:t>– 7  </a:t>
            </a:r>
            <a:endParaRPr lang="en-US" sz="2200" dirty="0">
              <a:ea typeface="ＭＳ Ｐゴシック" charset="0"/>
              <a:cs typeface="Gill Sans" charset="0"/>
            </a:endParaRPr>
          </a:p>
          <a:p>
            <a:pPr>
              <a:lnSpc>
                <a:spcPct val="50000"/>
              </a:lnSpc>
              <a:spcBef>
                <a:spcPts val="1687"/>
              </a:spcBef>
            </a:pPr>
            <a:r>
              <a:rPr lang="en-US" sz="2200" dirty="0">
                <a:ea typeface="ＭＳ Ｐゴシック" charset="0"/>
                <a:cs typeface="Gill Sans" charset="0"/>
              </a:rPr>
              <a:t>0 = </a:t>
            </a:r>
            <a:r>
              <a:rPr lang="en-US" sz="2200" dirty="0" smtClean="0">
                <a:ea typeface="ＭＳ Ｐゴシック" charset="0"/>
                <a:cs typeface="Gill Sans" charset="0"/>
              </a:rPr>
              <a:t>Z </a:t>
            </a:r>
            <a:r>
              <a:rPr lang="en-US" sz="2200" dirty="0">
                <a:ea typeface="ＭＳ Ｐゴシック" charset="0"/>
                <a:cs typeface="Gill Sans" charset="0"/>
              </a:rPr>
              <a:t>– 3</a:t>
            </a:r>
            <a:r>
              <a:rPr lang="en-US" sz="2200" dirty="0" smtClean="0">
                <a:ea typeface="ＭＳ Ｐゴシック" charset="0"/>
                <a:cs typeface="Gill Sans" charset="0"/>
              </a:rPr>
              <a:t> </a:t>
            </a:r>
            <a:r>
              <a:rPr lang="en-US" sz="2200" dirty="0">
                <a:ea typeface="ＭＳ Ｐゴシック" charset="0"/>
                <a:cs typeface="Gill Sans" charset="0"/>
              </a:rPr>
              <a:t>– </a:t>
            </a:r>
            <a:r>
              <a:rPr lang="en-US" sz="2200" dirty="0">
                <a:ea typeface="ＭＳ Ｐゴシック" charset="0"/>
                <a:cs typeface="Helvetica" charset="0"/>
                <a:sym typeface="Helvetica" charset="0"/>
              </a:rPr>
              <a:t>5</a:t>
            </a:r>
            <a:endParaRPr lang="en-US" sz="2200" dirty="0" smtClean="0">
              <a:ea typeface="ＭＳ Ｐゴシック" charset="0"/>
              <a:cs typeface="Gill Sans" charset="0"/>
            </a:endParaRPr>
          </a:p>
        </p:txBody>
      </p:sp>
      <p:sp>
        <p:nvSpPr>
          <p:cNvPr id="30" name="Double Brace 29"/>
          <p:cNvSpPr/>
          <p:nvPr/>
        </p:nvSpPr>
        <p:spPr>
          <a:xfrm>
            <a:off x="5041827" y="4927119"/>
            <a:ext cx="2349788" cy="864415"/>
          </a:xfrm>
          <a:prstGeom prst="bracePair">
            <a:avLst/>
          </a:prstGeom>
          <a:ln>
            <a:solidFill>
              <a:schemeClr val="accent5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1785083" y="1010971"/>
            <a:ext cx="17547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/>
              <a:t>d</a:t>
            </a:r>
            <a:r>
              <a:rPr lang="en-US" sz="2000" dirty="0" err="1" smtClean="0"/>
              <a:t>ec</a:t>
            </a:r>
            <a:r>
              <a:rPr lang="en-US" sz="2000" dirty="0" smtClean="0"/>
              <a:t>-by-</a:t>
            </a:r>
            <a:r>
              <a:rPr lang="en-US" sz="2000" dirty="0" err="1" smtClean="0"/>
              <a:t>three.c</a:t>
            </a:r>
            <a:endParaRPr lang="en-US" sz="2000" dirty="0"/>
          </a:p>
        </p:txBody>
      </p:sp>
      <p:sp>
        <p:nvSpPr>
          <p:cNvPr id="18" name="Rectangle 17"/>
          <p:cNvSpPr/>
          <p:nvPr/>
        </p:nvSpPr>
        <p:spPr>
          <a:xfrm>
            <a:off x="1319647" y="1408991"/>
            <a:ext cx="2064289" cy="1417783"/>
          </a:xfrm>
          <a:prstGeom prst="rect">
            <a:avLst/>
          </a:prstGeom>
          <a:noFill/>
          <a:ln w="19050">
            <a:solidFill>
              <a:schemeClr val="tx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/>
          <p:cNvSpPr txBox="1"/>
          <p:nvPr/>
        </p:nvSpPr>
        <p:spPr>
          <a:xfrm>
            <a:off x="3610364" y="1564863"/>
            <a:ext cx="167145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compiler</a:t>
            </a:r>
            <a:endParaRPr lang="en-US" sz="2000" dirty="0"/>
          </a:p>
        </p:txBody>
      </p:sp>
      <p:cxnSp>
        <p:nvCxnSpPr>
          <p:cNvPr id="23" name="Straight Arrow Connector 22"/>
          <p:cNvCxnSpPr/>
          <p:nvPr/>
        </p:nvCxnSpPr>
        <p:spPr>
          <a:xfrm>
            <a:off x="3908330" y="2048403"/>
            <a:ext cx="1097936" cy="0"/>
          </a:xfrm>
          <a:prstGeom prst="straightConnector1">
            <a:avLst/>
          </a:prstGeom>
          <a:ln w="31750">
            <a:solidFill>
              <a:schemeClr val="tx2"/>
            </a:solidFill>
            <a:prstDash val="solid"/>
            <a:tailEnd type="arrow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500272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1"/>
          <p:cNvSpPr>
            <a:spLocks noGrp="1" noChangeArrowheads="1"/>
          </p:cNvSpPr>
          <p:nvPr>
            <p:ph type="body" idx="1"/>
          </p:nvPr>
        </p:nvSpPr>
        <p:spPr>
          <a:xfrm>
            <a:off x="635941" y="568138"/>
            <a:ext cx="8067437" cy="795442"/>
          </a:xfrm>
          <a:ln/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200" dirty="0" smtClean="0"/>
              <a:t>How concise are constraints?</a:t>
            </a:r>
            <a:endParaRPr lang="en-US" sz="2200" dirty="0"/>
          </a:p>
        </p:txBody>
      </p:sp>
      <p:sp>
        <p:nvSpPr>
          <p:cNvPr id="13" name="Rectangle 1"/>
          <p:cNvSpPr txBox="1">
            <a:spLocks noChangeArrowheads="1"/>
          </p:cNvSpPr>
          <p:nvPr/>
        </p:nvSpPr>
        <p:spPr>
          <a:xfrm>
            <a:off x="1149683" y="1378579"/>
            <a:ext cx="2370874" cy="663476"/>
          </a:xfrm>
          <a:prstGeom prst="rect">
            <a:avLst/>
          </a:prstGeom>
          <a:ln/>
        </p:spPr>
        <p:txBody>
          <a:bodyPr vert="horz" lIns="91440" tIns="45720" rIns="91440" bIns="45720" rtlCol="0">
            <a:normAutofit/>
          </a:bodyPr>
          <a:lstStyle>
            <a:lvl1pPr marL="457200" indent="-457200" algn="l" defTabSz="914400" rtl="0" eaLnBrk="1" latinLnBrk="0" hangingPunct="1">
              <a:spcBef>
                <a:spcPts val="2000"/>
              </a:spcBef>
              <a:buClr>
                <a:srgbClr val="333333"/>
              </a:buClr>
              <a:buFont typeface="Wingdings" charset="2"/>
              <a:buChar char="§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914400" indent="-457200" algn="l" defTabSz="914400" rtl="0" eaLnBrk="1" latinLnBrk="0" hangingPunct="1">
              <a:spcBef>
                <a:spcPts val="600"/>
              </a:spcBef>
              <a:buClr>
                <a:schemeClr val="accent3">
                  <a:lumMod val="50000"/>
                </a:schemeClr>
              </a:buClr>
              <a:buFont typeface="Wingdings" pitchFamily="2" charset="2"/>
              <a:buChar char="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371600" indent="-457200" algn="l" defTabSz="914400" rtl="0" eaLnBrk="1" latinLnBrk="0" hangingPunct="1">
              <a:spcBef>
                <a:spcPts val="600"/>
              </a:spcBef>
              <a:buClr>
                <a:schemeClr val="accent3"/>
              </a:buClr>
              <a:buFont typeface="Wingdings" pitchFamily="2" charset="2"/>
              <a:buChar char="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828800" indent="-457200" algn="l" defTabSz="914400" rtl="0" eaLnBrk="1" latinLnBrk="0" hangingPunct="1">
              <a:spcBef>
                <a:spcPts val="600"/>
              </a:spcBef>
              <a:buClr>
                <a:schemeClr val="accent3">
                  <a:lumMod val="50000"/>
                </a:schemeClr>
              </a:buClr>
              <a:buFont typeface="Wingdings" pitchFamily="2" charset="2"/>
              <a:buChar char="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286000" indent="-457200" algn="l" defTabSz="914400" rtl="0" eaLnBrk="1" latinLnBrk="0" hangingPunct="1">
              <a:spcBef>
                <a:spcPts val="600"/>
              </a:spcBef>
              <a:buClr>
                <a:schemeClr val="accent3"/>
              </a:buClr>
              <a:buFont typeface="Wingdings" pitchFamily="2" charset="2"/>
              <a:buChar char="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743200" indent="-461963" algn="l" defTabSz="914400" rtl="0" eaLnBrk="1" latinLnBrk="0" hangingPunct="1">
              <a:spcBef>
                <a:spcPct val="20000"/>
              </a:spcBef>
              <a:buClr>
                <a:schemeClr val="accent3">
                  <a:lumMod val="50000"/>
                </a:schemeClr>
              </a:buClr>
              <a:buFont typeface="Wingdings" pitchFamily="2" charset="2"/>
              <a:buChar char="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05163" indent="-461963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 pitchFamily="2" charset="2"/>
              <a:buChar char="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57600" indent="-461963" algn="l" defTabSz="914400" rtl="0" eaLnBrk="1" latinLnBrk="0" hangingPunct="1">
              <a:spcBef>
                <a:spcPct val="20000"/>
              </a:spcBef>
              <a:buClr>
                <a:schemeClr val="accent3">
                  <a:lumMod val="50000"/>
                </a:schemeClr>
              </a:buClr>
              <a:buFont typeface="Wingdings" pitchFamily="2" charset="2"/>
              <a:buChar char="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19563" indent="-461963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 pitchFamily="2" charset="2"/>
              <a:buChar char="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 smtClean="0"/>
              <a:t>Z</a:t>
            </a:r>
            <a:r>
              <a:rPr lang="en-US" baseline="-25000" dirty="0" smtClean="0"/>
              <a:t>3</a:t>
            </a:r>
            <a:r>
              <a:rPr lang="en-US" dirty="0" smtClean="0"/>
              <a:t> </a:t>
            </a:r>
            <a:r>
              <a:rPr lang="en-US" dirty="0" smtClean="0">
                <a:sym typeface="Wingdings"/>
              </a:rPr>
              <a:t>← </a:t>
            </a:r>
            <a:r>
              <a:rPr lang="en-US" dirty="0"/>
              <a:t>(Z</a:t>
            </a:r>
            <a:r>
              <a:rPr lang="en-US" baseline="-25000" dirty="0" smtClean="0"/>
              <a:t>1</a:t>
            </a:r>
            <a:r>
              <a:rPr lang="en-US" dirty="0" smtClean="0"/>
              <a:t> != Z</a:t>
            </a:r>
            <a:r>
              <a:rPr lang="en-US" baseline="-25000" dirty="0" smtClean="0"/>
              <a:t>2</a:t>
            </a:r>
            <a:r>
              <a:rPr lang="en-US" dirty="0"/>
              <a:t>)</a:t>
            </a:r>
            <a:endParaRPr lang="en-US" dirty="0" smtClean="0"/>
          </a:p>
        </p:txBody>
      </p:sp>
      <p:cxnSp>
        <p:nvCxnSpPr>
          <p:cNvPr id="16" name="Straight Arrow Connector 15"/>
          <p:cNvCxnSpPr/>
          <p:nvPr/>
        </p:nvCxnSpPr>
        <p:spPr>
          <a:xfrm>
            <a:off x="3730040" y="1618327"/>
            <a:ext cx="952500" cy="0"/>
          </a:xfrm>
          <a:prstGeom prst="straightConnector1">
            <a:avLst/>
          </a:prstGeom>
          <a:ln>
            <a:solidFill>
              <a:schemeClr val="tx2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Rectangle 1"/>
          <p:cNvSpPr txBox="1">
            <a:spLocks noChangeArrowheads="1"/>
          </p:cNvSpPr>
          <p:nvPr/>
        </p:nvSpPr>
        <p:spPr>
          <a:xfrm>
            <a:off x="635941" y="5425759"/>
            <a:ext cx="8137129" cy="996810"/>
          </a:xfrm>
          <a:prstGeom prst="rect">
            <a:avLst/>
          </a:prstGeom>
          <a:ln/>
        </p:spPr>
        <p:txBody>
          <a:bodyPr vert="horz" lIns="91440" tIns="45720" rIns="91440" bIns="45720" rtlCol="0">
            <a:normAutofit/>
          </a:bodyPr>
          <a:lstStyle>
            <a:lvl1pPr marL="457200" indent="-457200" algn="l" defTabSz="914400" rtl="0" eaLnBrk="1" latinLnBrk="0" hangingPunct="1">
              <a:spcBef>
                <a:spcPts val="2000"/>
              </a:spcBef>
              <a:buClr>
                <a:srgbClr val="333333"/>
              </a:buClr>
              <a:buFont typeface="Wingdings" charset="2"/>
              <a:buChar char="§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914400" indent="-457200" algn="l" defTabSz="914400" rtl="0" eaLnBrk="1" latinLnBrk="0" hangingPunct="1">
              <a:spcBef>
                <a:spcPts val="600"/>
              </a:spcBef>
              <a:buClr>
                <a:schemeClr val="accent3">
                  <a:lumMod val="50000"/>
                </a:schemeClr>
              </a:buClr>
              <a:buFont typeface="Wingdings" pitchFamily="2" charset="2"/>
              <a:buChar char="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371600" indent="-457200" algn="l" defTabSz="914400" rtl="0" eaLnBrk="1" latinLnBrk="0" hangingPunct="1">
              <a:spcBef>
                <a:spcPts val="600"/>
              </a:spcBef>
              <a:buClr>
                <a:schemeClr val="accent3"/>
              </a:buClr>
              <a:buFont typeface="Wingdings" pitchFamily="2" charset="2"/>
              <a:buChar char="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828800" indent="-457200" algn="l" defTabSz="914400" rtl="0" eaLnBrk="1" latinLnBrk="0" hangingPunct="1">
              <a:spcBef>
                <a:spcPts val="600"/>
              </a:spcBef>
              <a:buClr>
                <a:schemeClr val="accent3">
                  <a:lumMod val="50000"/>
                </a:schemeClr>
              </a:buClr>
              <a:buFont typeface="Wingdings" pitchFamily="2" charset="2"/>
              <a:buChar char="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286000" indent="-457200" algn="l" defTabSz="914400" rtl="0" eaLnBrk="1" latinLnBrk="0" hangingPunct="1">
              <a:spcBef>
                <a:spcPts val="600"/>
              </a:spcBef>
              <a:buClr>
                <a:schemeClr val="accent3"/>
              </a:buClr>
              <a:buFont typeface="Wingdings" pitchFamily="2" charset="2"/>
              <a:buChar char="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743200" indent="-461963" algn="l" defTabSz="914400" rtl="0" eaLnBrk="1" latinLnBrk="0" hangingPunct="1">
              <a:spcBef>
                <a:spcPct val="20000"/>
              </a:spcBef>
              <a:buClr>
                <a:schemeClr val="accent3">
                  <a:lumMod val="50000"/>
                </a:schemeClr>
              </a:buClr>
              <a:buFont typeface="Wingdings" pitchFamily="2" charset="2"/>
              <a:buChar char="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05163" indent="-461963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 pitchFamily="2" charset="2"/>
              <a:buChar char="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57600" indent="-461963" algn="l" defTabSz="914400" rtl="0" eaLnBrk="1" latinLnBrk="0" hangingPunct="1">
              <a:spcBef>
                <a:spcPct val="20000"/>
              </a:spcBef>
              <a:buClr>
                <a:schemeClr val="accent3">
                  <a:lumMod val="50000"/>
                </a:schemeClr>
              </a:buClr>
              <a:buFont typeface="Wingdings" pitchFamily="2" charset="2"/>
              <a:buChar char="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19563" indent="-461963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 pitchFamily="2" charset="2"/>
              <a:buChar char="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" charset="2"/>
              <a:buNone/>
            </a:pPr>
            <a:r>
              <a:rPr lang="en-US" sz="2200" dirty="0" smtClean="0"/>
              <a:t>We replaced the back-end (now it is constraints), and later the front-end (now it is C, inspired by </a:t>
            </a:r>
            <a:r>
              <a:rPr lang="en-US" sz="1800" dirty="0" smtClean="0"/>
              <a:t>[</a:t>
            </a:r>
            <a:r>
              <a:rPr lang="en-US" sz="1800" dirty="0" err="1" smtClean="0"/>
              <a:t>Parno</a:t>
            </a:r>
            <a:r>
              <a:rPr lang="en-US" sz="1800" dirty="0" smtClean="0"/>
              <a:t> et al. </a:t>
            </a:r>
            <a:r>
              <a:rPr lang="en-US" sz="1800" cap="small" dirty="0" smtClean="0"/>
              <a:t>oakland</a:t>
            </a:r>
            <a:r>
              <a:rPr lang="en-US" sz="1600" dirty="0" smtClean="0"/>
              <a:t>13</a:t>
            </a:r>
            <a:r>
              <a:rPr lang="en-US" sz="1800" dirty="0" smtClean="0"/>
              <a:t>]</a:t>
            </a:r>
            <a:r>
              <a:rPr lang="en-US" sz="2200" dirty="0" smtClean="0"/>
              <a:t>).</a:t>
            </a:r>
            <a:endParaRPr lang="en-US" sz="2200" dirty="0"/>
          </a:p>
        </p:txBody>
      </p:sp>
      <p:sp>
        <p:nvSpPr>
          <p:cNvPr id="11" name="Rectangle 1"/>
          <p:cNvSpPr txBox="1">
            <a:spLocks noChangeArrowheads="1"/>
          </p:cNvSpPr>
          <p:nvPr/>
        </p:nvSpPr>
        <p:spPr>
          <a:xfrm>
            <a:off x="4980680" y="2473717"/>
            <a:ext cx="2954421" cy="669769"/>
          </a:xfrm>
          <a:prstGeom prst="rect">
            <a:avLst/>
          </a:prstGeom>
          <a:ln/>
        </p:spPr>
        <p:txBody>
          <a:bodyPr vert="horz" lIns="91440" tIns="45720" rIns="91440" bIns="45720" rtlCol="0">
            <a:normAutofit/>
          </a:bodyPr>
          <a:lstStyle>
            <a:lvl1pPr marL="457200" indent="-457200" algn="l" defTabSz="914400" rtl="0" eaLnBrk="1" latinLnBrk="0" hangingPunct="1">
              <a:spcBef>
                <a:spcPts val="2000"/>
              </a:spcBef>
              <a:buClr>
                <a:srgbClr val="333333"/>
              </a:buClr>
              <a:buFont typeface="Wingdings" charset="2"/>
              <a:buChar char="§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914400" indent="-457200" algn="l" defTabSz="914400" rtl="0" eaLnBrk="1" latinLnBrk="0" hangingPunct="1">
              <a:spcBef>
                <a:spcPts val="600"/>
              </a:spcBef>
              <a:buClr>
                <a:schemeClr val="accent3">
                  <a:lumMod val="50000"/>
                </a:schemeClr>
              </a:buClr>
              <a:buFont typeface="Wingdings" pitchFamily="2" charset="2"/>
              <a:buChar char="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371600" indent="-457200" algn="l" defTabSz="914400" rtl="0" eaLnBrk="1" latinLnBrk="0" hangingPunct="1">
              <a:spcBef>
                <a:spcPts val="600"/>
              </a:spcBef>
              <a:buClr>
                <a:schemeClr val="accent3"/>
              </a:buClr>
              <a:buFont typeface="Wingdings" pitchFamily="2" charset="2"/>
              <a:buChar char="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828800" indent="-457200" algn="l" defTabSz="914400" rtl="0" eaLnBrk="1" latinLnBrk="0" hangingPunct="1">
              <a:spcBef>
                <a:spcPts val="600"/>
              </a:spcBef>
              <a:buClr>
                <a:schemeClr val="accent3">
                  <a:lumMod val="50000"/>
                </a:schemeClr>
              </a:buClr>
              <a:buFont typeface="Wingdings" pitchFamily="2" charset="2"/>
              <a:buChar char="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286000" indent="-457200" algn="l" defTabSz="914400" rtl="0" eaLnBrk="1" latinLnBrk="0" hangingPunct="1">
              <a:spcBef>
                <a:spcPts val="600"/>
              </a:spcBef>
              <a:buClr>
                <a:schemeClr val="accent3"/>
              </a:buClr>
              <a:buFont typeface="Wingdings" pitchFamily="2" charset="2"/>
              <a:buChar char="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743200" indent="-461963" algn="l" defTabSz="914400" rtl="0" eaLnBrk="1" latinLnBrk="0" hangingPunct="1">
              <a:spcBef>
                <a:spcPct val="20000"/>
              </a:spcBef>
              <a:buClr>
                <a:schemeClr val="accent3">
                  <a:lumMod val="50000"/>
                </a:schemeClr>
              </a:buClr>
              <a:buFont typeface="Wingdings" pitchFamily="2" charset="2"/>
              <a:buChar char="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05163" indent="-461963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 pitchFamily="2" charset="2"/>
              <a:buChar char="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57600" indent="-461963" algn="l" defTabSz="914400" rtl="0" eaLnBrk="1" latinLnBrk="0" hangingPunct="1">
              <a:spcBef>
                <a:spcPct val="20000"/>
              </a:spcBef>
              <a:buClr>
                <a:schemeClr val="accent3">
                  <a:lumMod val="50000"/>
                </a:schemeClr>
              </a:buClr>
              <a:buFont typeface="Wingdings" pitchFamily="2" charset="2"/>
              <a:buChar char="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19563" indent="-461963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 pitchFamily="2" charset="2"/>
              <a:buChar char="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200" dirty="0" smtClean="0"/>
              <a:t>log |</a:t>
            </a:r>
            <a:r>
              <a:rPr lang="en-US" sz="2200" dirty="0" err="1" smtClean="0"/>
              <a:t>F</a:t>
            </a:r>
            <a:r>
              <a:rPr lang="en-US" sz="2200" baseline="-25000" dirty="0" err="1" smtClean="0"/>
              <a:t>p</a:t>
            </a:r>
            <a:r>
              <a:rPr lang="en-US" sz="2200" dirty="0" smtClean="0"/>
              <a:t>| constraints</a:t>
            </a:r>
            <a:endParaRPr lang="en-US" sz="2200" dirty="0"/>
          </a:p>
        </p:txBody>
      </p:sp>
      <p:sp>
        <p:nvSpPr>
          <p:cNvPr id="20" name="Rectangle 1"/>
          <p:cNvSpPr txBox="1">
            <a:spLocks noChangeArrowheads="1"/>
          </p:cNvSpPr>
          <p:nvPr/>
        </p:nvSpPr>
        <p:spPr>
          <a:xfrm>
            <a:off x="1752845" y="2467250"/>
            <a:ext cx="1722834" cy="663476"/>
          </a:xfrm>
          <a:prstGeom prst="rect">
            <a:avLst/>
          </a:prstGeom>
          <a:ln/>
        </p:spPr>
        <p:txBody>
          <a:bodyPr vert="horz" lIns="91440" tIns="45720" rIns="91440" bIns="45720" rtlCol="0">
            <a:normAutofit/>
          </a:bodyPr>
          <a:lstStyle>
            <a:lvl1pPr marL="457200" indent="-457200" algn="l" defTabSz="914400" rtl="0" eaLnBrk="1" latinLnBrk="0" hangingPunct="1">
              <a:spcBef>
                <a:spcPts val="2000"/>
              </a:spcBef>
              <a:buClr>
                <a:srgbClr val="333333"/>
              </a:buClr>
              <a:buFont typeface="Wingdings" charset="2"/>
              <a:buChar char="§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914400" indent="-457200" algn="l" defTabSz="914400" rtl="0" eaLnBrk="1" latinLnBrk="0" hangingPunct="1">
              <a:spcBef>
                <a:spcPts val="600"/>
              </a:spcBef>
              <a:buClr>
                <a:schemeClr val="accent3">
                  <a:lumMod val="50000"/>
                </a:schemeClr>
              </a:buClr>
              <a:buFont typeface="Wingdings" pitchFamily="2" charset="2"/>
              <a:buChar char="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371600" indent="-457200" algn="l" defTabSz="914400" rtl="0" eaLnBrk="1" latinLnBrk="0" hangingPunct="1">
              <a:spcBef>
                <a:spcPts val="600"/>
              </a:spcBef>
              <a:buClr>
                <a:schemeClr val="accent3"/>
              </a:buClr>
              <a:buFont typeface="Wingdings" pitchFamily="2" charset="2"/>
              <a:buChar char="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828800" indent="-457200" algn="l" defTabSz="914400" rtl="0" eaLnBrk="1" latinLnBrk="0" hangingPunct="1">
              <a:spcBef>
                <a:spcPts val="600"/>
              </a:spcBef>
              <a:buClr>
                <a:schemeClr val="accent3">
                  <a:lumMod val="50000"/>
                </a:schemeClr>
              </a:buClr>
              <a:buFont typeface="Wingdings" pitchFamily="2" charset="2"/>
              <a:buChar char="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286000" indent="-457200" algn="l" defTabSz="914400" rtl="0" eaLnBrk="1" latinLnBrk="0" hangingPunct="1">
              <a:spcBef>
                <a:spcPts val="600"/>
              </a:spcBef>
              <a:buClr>
                <a:schemeClr val="accent3"/>
              </a:buClr>
              <a:buFont typeface="Wingdings" pitchFamily="2" charset="2"/>
              <a:buChar char="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743200" indent="-461963" algn="l" defTabSz="914400" rtl="0" eaLnBrk="1" latinLnBrk="0" hangingPunct="1">
              <a:spcBef>
                <a:spcPct val="20000"/>
              </a:spcBef>
              <a:buClr>
                <a:schemeClr val="accent3">
                  <a:lumMod val="50000"/>
                </a:schemeClr>
              </a:buClr>
              <a:buFont typeface="Wingdings" pitchFamily="2" charset="2"/>
              <a:buChar char="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05163" indent="-461963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 pitchFamily="2" charset="2"/>
              <a:buChar char="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57600" indent="-461963" algn="l" defTabSz="914400" rtl="0" eaLnBrk="1" latinLnBrk="0" hangingPunct="1">
              <a:spcBef>
                <a:spcPct val="20000"/>
              </a:spcBef>
              <a:buClr>
                <a:schemeClr val="accent3">
                  <a:lumMod val="50000"/>
                </a:schemeClr>
              </a:buClr>
              <a:buFont typeface="Wingdings" pitchFamily="2" charset="2"/>
              <a:buChar char="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19563" indent="-461963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 pitchFamily="2" charset="2"/>
              <a:buChar char="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 smtClean="0"/>
              <a:t>“Z</a:t>
            </a:r>
            <a:r>
              <a:rPr lang="en-US" baseline="-25000" dirty="0" smtClean="0"/>
              <a:t>1</a:t>
            </a:r>
            <a:r>
              <a:rPr lang="en-US" dirty="0" smtClean="0"/>
              <a:t> &lt; Z</a:t>
            </a:r>
            <a:r>
              <a:rPr lang="en-US" baseline="-25000" dirty="0" smtClean="0"/>
              <a:t>2</a:t>
            </a:r>
            <a:r>
              <a:rPr lang="en-US" dirty="0" smtClean="0"/>
              <a:t>”</a:t>
            </a:r>
          </a:p>
        </p:txBody>
      </p:sp>
      <p:cxnSp>
        <p:nvCxnSpPr>
          <p:cNvPr id="24" name="Straight Arrow Connector 23"/>
          <p:cNvCxnSpPr/>
          <p:nvPr/>
        </p:nvCxnSpPr>
        <p:spPr>
          <a:xfrm>
            <a:off x="3711898" y="2747102"/>
            <a:ext cx="952500" cy="0"/>
          </a:xfrm>
          <a:prstGeom prst="straightConnector1">
            <a:avLst/>
          </a:prstGeom>
          <a:ln>
            <a:solidFill>
              <a:schemeClr val="tx2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Rectangle 1"/>
          <p:cNvSpPr txBox="1">
            <a:spLocks noChangeArrowheads="1"/>
          </p:cNvSpPr>
          <p:nvPr/>
        </p:nvSpPr>
        <p:spPr>
          <a:xfrm>
            <a:off x="1891400" y="3435601"/>
            <a:ext cx="1137964" cy="663476"/>
          </a:xfrm>
          <a:prstGeom prst="rect">
            <a:avLst/>
          </a:prstGeom>
          <a:ln/>
        </p:spPr>
        <p:txBody>
          <a:bodyPr vert="horz" lIns="91440" tIns="45720" rIns="91440" bIns="45720" rtlCol="0">
            <a:normAutofit/>
          </a:bodyPr>
          <a:lstStyle>
            <a:lvl1pPr marL="457200" indent="-457200" algn="l" defTabSz="914400" rtl="0" eaLnBrk="1" latinLnBrk="0" hangingPunct="1">
              <a:spcBef>
                <a:spcPts val="2000"/>
              </a:spcBef>
              <a:buClr>
                <a:srgbClr val="333333"/>
              </a:buClr>
              <a:buFont typeface="Wingdings" charset="2"/>
              <a:buChar char="§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914400" indent="-457200" algn="l" defTabSz="914400" rtl="0" eaLnBrk="1" latinLnBrk="0" hangingPunct="1">
              <a:spcBef>
                <a:spcPts val="600"/>
              </a:spcBef>
              <a:buClr>
                <a:schemeClr val="accent3">
                  <a:lumMod val="50000"/>
                </a:schemeClr>
              </a:buClr>
              <a:buFont typeface="Wingdings" pitchFamily="2" charset="2"/>
              <a:buChar char="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371600" indent="-457200" algn="l" defTabSz="914400" rtl="0" eaLnBrk="1" latinLnBrk="0" hangingPunct="1">
              <a:spcBef>
                <a:spcPts val="600"/>
              </a:spcBef>
              <a:buClr>
                <a:schemeClr val="accent3"/>
              </a:buClr>
              <a:buFont typeface="Wingdings" pitchFamily="2" charset="2"/>
              <a:buChar char="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828800" indent="-457200" algn="l" defTabSz="914400" rtl="0" eaLnBrk="1" latinLnBrk="0" hangingPunct="1">
              <a:spcBef>
                <a:spcPts val="600"/>
              </a:spcBef>
              <a:buClr>
                <a:schemeClr val="accent3">
                  <a:lumMod val="50000"/>
                </a:schemeClr>
              </a:buClr>
              <a:buFont typeface="Wingdings" pitchFamily="2" charset="2"/>
              <a:buChar char="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286000" indent="-457200" algn="l" defTabSz="914400" rtl="0" eaLnBrk="1" latinLnBrk="0" hangingPunct="1">
              <a:spcBef>
                <a:spcPts val="600"/>
              </a:spcBef>
              <a:buClr>
                <a:schemeClr val="accent3"/>
              </a:buClr>
              <a:buFont typeface="Wingdings" pitchFamily="2" charset="2"/>
              <a:buChar char="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743200" indent="-461963" algn="l" defTabSz="914400" rtl="0" eaLnBrk="1" latinLnBrk="0" hangingPunct="1">
              <a:spcBef>
                <a:spcPct val="20000"/>
              </a:spcBef>
              <a:buClr>
                <a:schemeClr val="accent3">
                  <a:lumMod val="50000"/>
                </a:schemeClr>
              </a:buClr>
              <a:buFont typeface="Wingdings" pitchFamily="2" charset="2"/>
              <a:buChar char="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05163" indent="-461963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 pitchFamily="2" charset="2"/>
              <a:buChar char="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57600" indent="-461963" algn="l" defTabSz="914400" rtl="0" eaLnBrk="1" latinLnBrk="0" hangingPunct="1">
              <a:spcBef>
                <a:spcPct val="20000"/>
              </a:spcBef>
              <a:buClr>
                <a:schemeClr val="accent3">
                  <a:lumMod val="50000"/>
                </a:schemeClr>
              </a:buClr>
              <a:buFont typeface="Wingdings" pitchFamily="2" charset="2"/>
              <a:buChar char="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19563" indent="-461963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 pitchFamily="2" charset="2"/>
              <a:buChar char="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 smtClean="0"/>
              <a:t>loops</a:t>
            </a:r>
          </a:p>
        </p:txBody>
      </p:sp>
      <p:cxnSp>
        <p:nvCxnSpPr>
          <p:cNvPr id="26" name="Straight Arrow Connector 25"/>
          <p:cNvCxnSpPr/>
          <p:nvPr/>
        </p:nvCxnSpPr>
        <p:spPr>
          <a:xfrm>
            <a:off x="3684684" y="3702084"/>
            <a:ext cx="952500" cy="0"/>
          </a:xfrm>
          <a:prstGeom prst="straightConnector1">
            <a:avLst/>
          </a:prstGeom>
          <a:ln>
            <a:solidFill>
              <a:schemeClr val="tx2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7" name="Rectangle 1"/>
          <p:cNvSpPr txBox="1">
            <a:spLocks noChangeArrowheads="1"/>
          </p:cNvSpPr>
          <p:nvPr/>
        </p:nvSpPr>
        <p:spPr>
          <a:xfrm>
            <a:off x="4973137" y="3468803"/>
            <a:ext cx="3002546" cy="669769"/>
          </a:xfrm>
          <a:prstGeom prst="rect">
            <a:avLst/>
          </a:prstGeom>
          <a:ln/>
        </p:spPr>
        <p:txBody>
          <a:bodyPr vert="horz" lIns="91440" tIns="45720" rIns="91440" bIns="45720" rtlCol="0">
            <a:normAutofit/>
          </a:bodyPr>
          <a:lstStyle>
            <a:lvl1pPr marL="457200" indent="-457200" algn="l" defTabSz="914400" rtl="0" eaLnBrk="1" latinLnBrk="0" hangingPunct="1">
              <a:spcBef>
                <a:spcPts val="2000"/>
              </a:spcBef>
              <a:buClr>
                <a:srgbClr val="333333"/>
              </a:buClr>
              <a:buFont typeface="Wingdings" charset="2"/>
              <a:buChar char="§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914400" indent="-457200" algn="l" defTabSz="914400" rtl="0" eaLnBrk="1" latinLnBrk="0" hangingPunct="1">
              <a:spcBef>
                <a:spcPts val="600"/>
              </a:spcBef>
              <a:buClr>
                <a:schemeClr val="accent3">
                  <a:lumMod val="50000"/>
                </a:schemeClr>
              </a:buClr>
              <a:buFont typeface="Wingdings" pitchFamily="2" charset="2"/>
              <a:buChar char="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371600" indent="-457200" algn="l" defTabSz="914400" rtl="0" eaLnBrk="1" latinLnBrk="0" hangingPunct="1">
              <a:spcBef>
                <a:spcPts val="600"/>
              </a:spcBef>
              <a:buClr>
                <a:schemeClr val="accent3"/>
              </a:buClr>
              <a:buFont typeface="Wingdings" pitchFamily="2" charset="2"/>
              <a:buChar char="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828800" indent="-457200" algn="l" defTabSz="914400" rtl="0" eaLnBrk="1" latinLnBrk="0" hangingPunct="1">
              <a:spcBef>
                <a:spcPts val="600"/>
              </a:spcBef>
              <a:buClr>
                <a:schemeClr val="accent3">
                  <a:lumMod val="50000"/>
                </a:schemeClr>
              </a:buClr>
              <a:buFont typeface="Wingdings" pitchFamily="2" charset="2"/>
              <a:buChar char="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286000" indent="-457200" algn="l" defTabSz="914400" rtl="0" eaLnBrk="1" latinLnBrk="0" hangingPunct="1">
              <a:spcBef>
                <a:spcPts val="600"/>
              </a:spcBef>
              <a:buClr>
                <a:schemeClr val="accent3"/>
              </a:buClr>
              <a:buFont typeface="Wingdings" pitchFamily="2" charset="2"/>
              <a:buChar char="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743200" indent="-461963" algn="l" defTabSz="914400" rtl="0" eaLnBrk="1" latinLnBrk="0" hangingPunct="1">
              <a:spcBef>
                <a:spcPct val="20000"/>
              </a:spcBef>
              <a:buClr>
                <a:schemeClr val="accent3">
                  <a:lumMod val="50000"/>
                </a:schemeClr>
              </a:buClr>
              <a:buFont typeface="Wingdings" pitchFamily="2" charset="2"/>
              <a:buChar char="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05163" indent="-461963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 pitchFamily="2" charset="2"/>
              <a:buChar char="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57600" indent="-461963" algn="l" defTabSz="914400" rtl="0" eaLnBrk="1" latinLnBrk="0" hangingPunct="1">
              <a:spcBef>
                <a:spcPct val="20000"/>
              </a:spcBef>
              <a:buClr>
                <a:schemeClr val="accent3">
                  <a:lumMod val="50000"/>
                </a:schemeClr>
              </a:buClr>
              <a:buFont typeface="Wingdings" pitchFamily="2" charset="2"/>
              <a:buChar char="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19563" indent="-461963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 pitchFamily="2" charset="2"/>
              <a:buChar char="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200" dirty="0" smtClean="0"/>
              <a:t>unrolled</a:t>
            </a:r>
            <a:endParaRPr lang="en-US" sz="2200" dirty="0"/>
          </a:p>
        </p:txBody>
      </p:sp>
      <p:sp>
        <p:nvSpPr>
          <p:cNvPr id="19" name="Rectangle 18"/>
          <p:cNvSpPr/>
          <p:nvPr/>
        </p:nvSpPr>
        <p:spPr>
          <a:xfrm>
            <a:off x="5032313" y="1181018"/>
            <a:ext cx="3135790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200" dirty="0">
                <a:solidFill>
                  <a:schemeClr val="tx2"/>
                </a:solidFill>
                <a:cs typeface="Helvetica" charset="0"/>
                <a:sym typeface="Helvetica" charset="0"/>
              </a:rPr>
              <a:t>0</a:t>
            </a:r>
            <a:r>
              <a:rPr lang="en-US" sz="2200" dirty="0" smtClean="0">
                <a:solidFill>
                  <a:schemeClr val="tx2"/>
                </a:solidFill>
              </a:rPr>
              <a:t> </a:t>
            </a:r>
            <a:r>
              <a:rPr lang="en-US" sz="2200" dirty="0">
                <a:solidFill>
                  <a:schemeClr val="tx2"/>
                </a:solidFill>
              </a:rPr>
              <a:t>= </a:t>
            </a:r>
            <a:r>
              <a:rPr lang="en-US" sz="2200" dirty="0" smtClean="0">
                <a:solidFill>
                  <a:schemeClr val="tx2"/>
                </a:solidFill>
              </a:rPr>
              <a:t>(Z</a:t>
            </a:r>
            <a:r>
              <a:rPr lang="en-US" sz="2400" baseline="-25000" dirty="0" smtClean="0">
                <a:solidFill>
                  <a:schemeClr val="tx2"/>
                </a:solidFill>
              </a:rPr>
              <a:t>1</a:t>
            </a:r>
            <a:r>
              <a:rPr lang="en-US" sz="2200" dirty="0" smtClean="0">
                <a:solidFill>
                  <a:schemeClr val="tx2"/>
                </a:solidFill>
              </a:rPr>
              <a:t> – Z</a:t>
            </a:r>
            <a:r>
              <a:rPr lang="en-US" sz="2000" baseline="-25000" dirty="0" smtClean="0">
                <a:solidFill>
                  <a:schemeClr val="tx2"/>
                </a:solidFill>
              </a:rPr>
              <a:t>2</a:t>
            </a:r>
            <a:r>
              <a:rPr lang="en-US" sz="2000" dirty="0" smtClean="0">
                <a:solidFill>
                  <a:schemeClr val="tx2"/>
                </a:solidFill>
              </a:rPr>
              <a:t> </a:t>
            </a:r>
            <a:r>
              <a:rPr lang="en-US" sz="2200" dirty="0" smtClean="0">
                <a:solidFill>
                  <a:schemeClr val="tx2"/>
                </a:solidFill>
              </a:rPr>
              <a:t>) </a:t>
            </a:r>
            <a:r>
              <a:rPr lang="en-US" sz="2200" dirty="0" smtClean="0">
                <a:solidFill>
                  <a:schemeClr val="tx2"/>
                </a:solidFill>
                <a:latin typeface="Wingdings"/>
                <a:ea typeface="Wingdings"/>
                <a:cs typeface="Wingdings"/>
                <a:sym typeface="Wingdings"/>
              </a:rPr>
              <a:t></a:t>
            </a:r>
            <a:r>
              <a:rPr lang="en-US" sz="2200" dirty="0" smtClean="0">
                <a:solidFill>
                  <a:schemeClr val="tx2"/>
                </a:solidFill>
              </a:rPr>
              <a:t> </a:t>
            </a:r>
            <a:r>
              <a:rPr lang="en-US" sz="2200" dirty="0">
                <a:solidFill>
                  <a:schemeClr val="tx2"/>
                </a:solidFill>
              </a:rPr>
              <a:t>M – </a:t>
            </a:r>
            <a:r>
              <a:rPr lang="en-US" sz="2400" dirty="0" smtClean="0">
                <a:solidFill>
                  <a:schemeClr val="tx2"/>
                </a:solidFill>
              </a:rPr>
              <a:t>Z</a:t>
            </a:r>
            <a:r>
              <a:rPr lang="en-US" sz="2000" baseline="-25000" dirty="0" smtClean="0">
                <a:solidFill>
                  <a:schemeClr val="tx2"/>
                </a:solidFill>
              </a:rPr>
              <a:t>3</a:t>
            </a:r>
            <a:r>
              <a:rPr lang="en-US" sz="2200" dirty="0" smtClean="0">
                <a:solidFill>
                  <a:schemeClr val="tx2"/>
                </a:solidFill>
              </a:rPr>
              <a:t>,</a:t>
            </a:r>
          </a:p>
          <a:p>
            <a:r>
              <a:rPr lang="en-US" sz="2200" dirty="0" smtClean="0">
                <a:solidFill>
                  <a:schemeClr val="tx2"/>
                </a:solidFill>
              </a:rPr>
              <a:t>0 = (1 </a:t>
            </a:r>
            <a:r>
              <a:rPr lang="en-US" sz="2200" dirty="0">
                <a:solidFill>
                  <a:schemeClr val="tx2"/>
                </a:solidFill>
              </a:rPr>
              <a:t>– Z</a:t>
            </a:r>
            <a:r>
              <a:rPr lang="en-US" sz="2000" baseline="-25000" dirty="0">
                <a:solidFill>
                  <a:schemeClr val="tx2"/>
                </a:solidFill>
              </a:rPr>
              <a:t>3</a:t>
            </a:r>
            <a:r>
              <a:rPr lang="en-US" sz="2200" dirty="0" smtClean="0">
                <a:solidFill>
                  <a:schemeClr val="tx2"/>
                </a:solidFill>
              </a:rPr>
              <a:t>) </a:t>
            </a:r>
            <a:r>
              <a:rPr lang="en-US" sz="2200" dirty="0">
                <a:solidFill>
                  <a:schemeClr val="tx2"/>
                </a:solidFill>
                <a:latin typeface="Wingdings"/>
                <a:ea typeface="Wingdings"/>
                <a:cs typeface="Wingdings"/>
                <a:sym typeface="Wingdings"/>
              </a:rPr>
              <a:t></a:t>
            </a:r>
            <a:r>
              <a:rPr lang="en-US" sz="2200" dirty="0">
                <a:solidFill>
                  <a:schemeClr val="tx2"/>
                </a:solidFill>
              </a:rPr>
              <a:t> </a:t>
            </a:r>
            <a:r>
              <a:rPr lang="en-US" sz="2200" dirty="0" smtClean="0">
                <a:solidFill>
                  <a:schemeClr val="tx2"/>
                </a:solidFill>
              </a:rPr>
              <a:t>(Z</a:t>
            </a:r>
            <a:r>
              <a:rPr lang="en-US" sz="2400" baseline="-25000" dirty="0" smtClean="0">
                <a:solidFill>
                  <a:schemeClr val="tx2"/>
                </a:solidFill>
              </a:rPr>
              <a:t>1</a:t>
            </a:r>
            <a:r>
              <a:rPr lang="en-US" sz="2200" dirty="0" smtClean="0">
                <a:solidFill>
                  <a:schemeClr val="tx2"/>
                </a:solidFill>
              </a:rPr>
              <a:t> </a:t>
            </a:r>
            <a:r>
              <a:rPr lang="en-US" sz="2200" dirty="0">
                <a:solidFill>
                  <a:schemeClr val="tx2"/>
                </a:solidFill>
              </a:rPr>
              <a:t>– </a:t>
            </a:r>
            <a:r>
              <a:rPr lang="en-US" sz="2200" dirty="0" smtClean="0">
                <a:solidFill>
                  <a:schemeClr val="tx2"/>
                </a:solidFill>
              </a:rPr>
              <a:t>Z</a:t>
            </a:r>
            <a:r>
              <a:rPr lang="en-US" sz="2000" baseline="-25000" dirty="0" smtClean="0">
                <a:solidFill>
                  <a:schemeClr val="tx2"/>
                </a:solidFill>
              </a:rPr>
              <a:t>2</a:t>
            </a:r>
            <a:r>
              <a:rPr lang="en-US" sz="2000" dirty="0" smtClean="0">
                <a:solidFill>
                  <a:schemeClr val="tx2"/>
                </a:solidFill>
              </a:rPr>
              <a:t> </a:t>
            </a:r>
            <a:r>
              <a:rPr lang="en-US" sz="2200" dirty="0">
                <a:solidFill>
                  <a:schemeClr val="tx2"/>
                </a:solidFill>
              </a:rPr>
              <a:t>) </a:t>
            </a:r>
          </a:p>
          <a:p>
            <a:endParaRPr lang="en-US" sz="2200" dirty="0">
              <a:solidFill>
                <a:schemeClr val="tx2"/>
              </a:solidFill>
            </a:endParaRPr>
          </a:p>
        </p:txBody>
      </p:sp>
      <p:sp>
        <p:nvSpPr>
          <p:cNvPr id="23" name="Double Brace 22"/>
          <p:cNvSpPr/>
          <p:nvPr/>
        </p:nvSpPr>
        <p:spPr>
          <a:xfrm>
            <a:off x="4886423" y="1125137"/>
            <a:ext cx="3261360" cy="1011998"/>
          </a:xfrm>
          <a:prstGeom prst="bracePair">
            <a:avLst/>
          </a:prstGeom>
          <a:ln>
            <a:solidFill>
              <a:schemeClr val="accent5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1"/>
          <p:cNvSpPr txBox="1">
            <a:spLocks noChangeArrowheads="1"/>
          </p:cNvSpPr>
          <p:nvPr/>
        </p:nvSpPr>
        <p:spPr>
          <a:xfrm>
            <a:off x="635941" y="4312091"/>
            <a:ext cx="8137129" cy="987777"/>
          </a:xfrm>
          <a:prstGeom prst="rect">
            <a:avLst/>
          </a:prstGeom>
          <a:ln/>
        </p:spPr>
        <p:txBody>
          <a:bodyPr vert="horz" lIns="91440" tIns="45720" rIns="91440" bIns="45720" rtlCol="0">
            <a:normAutofit/>
          </a:bodyPr>
          <a:lstStyle>
            <a:lvl1pPr marL="457200" indent="-457200" algn="l" defTabSz="914400" rtl="0" eaLnBrk="1" latinLnBrk="0" hangingPunct="1">
              <a:spcBef>
                <a:spcPts val="2000"/>
              </a:spcBef>
              <a:buClr>
                <a:srgbClr val="333333"/>
              </a:buClr>
              <a:buFont typeface="Wingdings" charset="2"/>
              <a:buChar char="§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914400" indent="-457200" algn="l" defTabSz="914400" rtl="0" eaLnBrk="1" latinLnBrk="0" hangingPunct="1">
              <a:spcBef>
                <a:spcPts val="600"/>
              </a:spcBef>
              <a:buClr>
                <a:schemeClr val="accent3">
                  <a:lumMod val="50000"/>
                </a:schemeClr>
              </a:buClr>
              <a:buFont typeface="Wingdings" pitchFamily="2" charset="2"/>
              <a:buChar char="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371600" indent="-457200" algn="l" defTabSz="914400" rtl="0" eaLnBrk="1" latinLnBrk="0" hangingPunct="1">
              <a:spcBef>
                <a:spcPts val="600"/>
              </a:spcBef>
              <a:buClr>
                <a:schemeClr val="accent3"/>
              </a:buClr>
              <a:buFont typeface="Wingdings" pitchFamily="2" charset="2"/>
              <a:buChar char="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828800" indent="-457200" algn="l" defTabSz="914400" rtl="0" eaLnBrk="1" latinLnBrk="0" hangingPunct="1">
              <a:spcBef>
                <a:spcPts val="600"/>
              </a:spcBef>
              <a:buClr>
                <a:schemeClr val="accent3">
                  <a:lumMod val="50000"/>
                </a:schemeClr>
              </a:buClr>
              <a:buFont typeface="Wingdings" pitchFamily="2" charset="2"/>
              <a:buChar char="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286000" indent="-457200" algn="l" defTabSz="914400" rtl="0" eaLnBrk="1" latinLnBrk="0" hangingPunct="1">
              <a:spcBef>
                <a:spcPts val="600"/>
              </a:spcBef>
              <a:buClr>
                <a:schemeClr val="accent3"/>
              </a:buClr>
              <a:buFont typeface="Wingdings" pitchFamily="2" charset="2"/>
              <a:buChar char="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743200" indent="-461963" algn="l" defTabSz="914400" rtl="0" eaLnBrk="1" latinLnBrk="0" hangingPunct="1">
              <a:spcBef>
                <a:spcPct val="20000"/>
              </a:spcBef>
              <a:buClr>
                <a:schemeClr val="accent3">
                  <a:lumMod val="50000"/>
                </a:schemeClr>
              </a:buClr>
              <a:buFont typeface="Wingdings" pitchFamily="2" charset="2"/>
              <a:buChar char="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05163" indent="-461963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 pitchFamily="2" charset="2"/>
              <a:buChar char="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57600" indent="-461963" algn="l" defTabSz="914400" rtl="0" eaLnBrk="1" latinLnBrk="0" hangingPunct="1">
              <a:spcBef>
                <a:spcPct val="20000"/>
              </a:spcBef>
              <a:buClr>
                <a:schemeClr val="accent3">
                  <a:lumMod val="50000"/>
                </a:schemeClr>
              </a:buClr>
              <a:buFont typeface="Wingdings" pitchFamily="2" charset="2"/>
              <a:buChar char="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19563" indent="-461963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 pitchFamily="2" charset="2"/>
              <a:buChar char="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" charset="2"/>
              <a:buNone/>
            </a:pPr>
            <a:r>
              <a:rPr lang="en-US" sz="2200" dirty="0" smtClean="0"/>
              <a:t>Our compiler is derived from </a:t>
            </a:r>
            <a:r>
              <a:rPr lang="en-US" sz="2200" dirty="0" err="1" smtClean="0"/>
              <a:t>Fairplay</a:t>
            </a:r>
            <a:r>
              <a:rPr lang="en-US" sz="2200" dirty="0" smtClean="0"/>
              <a:t> </a:t>
            </a:r>
            <a:r>
              <a:rPr lang="en-US" sz="1800" dirty="0" smtClean="0"/>
              <a:t>[</a:t>
            </a:r>
            <a:r>
              <a:rPr lang="en-US" sz="1800" cap="small" dirty="0" err="1" smtClean="0"/>
              <a:t>mnps</a:t>
            </a:r>
            <a:r>
              <a:rPr lang="en-US" sz="1800" cap="small" dirty="0" smtClean="0"/>
              <a:t> security</a:t>
            </a:r>
            <a:r>
              <a:rPr lang="en-US" sz="1600" dirty="0" smtClean="0"/>
              <a:t>04</a:t>
            </a:r>
            <a:r>
              <a:rPr lang="en-US" sz="1800" dirty="0" smtClean="0"/>
              <a:t>]</a:t>
            </a:r>
            <a:r>
              <a:rPr lang="en-US" sz="2200" dirty="0"/>
              <a:t>;</a:t>
            </a:r>
            <a:r>
              <a:rPr lang="en-US" sz="2200" dirty="0" smtClean="0"/>
              <a:t> it turns the program into list of assignments (SSA).</a:t>
            </a: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8141392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11" grpId="0" animBg="1"/>
      <p:bldP spid="20" grpId="0" animBg="1"/>
      <p:bldP spid="25" grpId="0" animBg="1"/>
      <p:bldP spid="27" grpId="0" animBg="1"/>
      <p:bldP spid="28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"/>
          <p:cNvSpPr txBox="1">
            <a:spLocks noChangeArrowheads="1"/>
          </p:cNvSpPr>
          <p:nvPr/>
        </p:nvSpPr>
        <p:spPr>
          <a:xfrm>
            <a:off x="1114346" y="572122"/>
            <a:ext cx="2116533" cy="2025866"/>
          </a:xfrm>
          <a:prstGeom prst="rect">
            <a:avLst/>
          </a:prstGeom>
          <a:ln/>
        </p:spPr>
        <p:txBody>
          <a:bodyPr vert="horz" lIns="91440" tIns="45720" rIns="91440" bIns="45720" rtlCol="0">
            <a:normAutofit/>
          </a:bodyPr>
          <a:lstStyle>
            <a:lvl1pPr marL="457200" indent="-457200" algn="l" defTabSz="914400" rtl="0" eaLnBrk="1" latinLnBrk="0" hangingPunct="1">
              <a:spcBef>
                <a:spcPts val="2000"/>
              </a:spcBef>
              <a:buClr>
                <a:srgbClr val="333333"/>
              </a:buClr>
              <a:buFont typeface="Wingdings" charset="2"/>
              <a:buChar char="§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914400" indent="-457200" algn="l" defTabSz="914400" rtl="0" eaLnBrk="1" latinLnBrk="0" hangingPunct="1">
              <a:spcBef>
                <a:spcPts val="600"/>
              </a:spcBef>
              <a:buClr>
                <a:schemeClr val="accent3">
                  <a:lumMod val="50000"/>
                </a:schemeClr>
              </a:buClr>
              <a:buFont typeface="Wingdings" pitchFamily="2" charset="2"/>
              <a:buChar char="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371600" indent="-457200" algn="l" defTabSz="914400" rtl="0" eaLnBrk="1" latinLnBrk="0" hangingPunct="1">
              <a:spcBef>
                <a:spcPts val="600"/>
              </a:spcBef>
              <a:buClr>
                <a:schemeClr val="accent3"/>
              </a:buClr>
              <a:buFont typeface="Wingdings" pitchFamily="2" charset="2"/>
              <a:buChar char="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828800" indent="-457200" algn="l" defTabSz="914400" rtl="0" eaLnBrk="1" latinLnBrk="0" hangingPunct="1">
              <a:spcBef>
                <a:spcPts val="600"/>
              </a:spcBef>
              <a:buClr>
                <a:schemeClr val="accent3">
                  <a:lumMod val="50000"/>
                </a:schemeClr>
              </a:buClr>
              <a:buFont typeface="Wingdings" pitchFamily="2" charset="2"/>
              <a:buChar char="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286000" indent="-457200" algn="l" defTabSz="914400" rtl="0" eaLnBrk="1" latinLnBrk="0" hangingPunct="1">
              <a:spcBef>
                <a:spcPts val="600"/>
              </a:spcBef>
              <a:buClr>
                <a:schemeClr val="accent3"/>
              </a:buClr>
              <a:buFont typeface="Wingdings" pitchFamily="2" charset="2"/>
              <a:buChar char="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743200" indent="-461963" algn="l" defTabSz="914400" rtl="0" eaLnBrk="1" latinLnBrk="0" hangingPunct="1">
              <a:spcBef>
                <a:spcPct val="20000"/>
              </a:spcBef>
              <a:buClr>
                <a:schemeClr val="accent3">
                  <a:lumMod val="50000"/>
                </a:schemeClr>
              </a:buClr>
              <a:buFont typeface="Wingdings" pitchFamily="2" charset="2"/>
              <a:buChar char="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05163" indent="-461963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 pitchFamily="2" charset="2"/>
              <a:buChar char="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57600" indent="-461963" algn="l" defTabSz="914400" rtl="0" eaLnBrk="1" latinLnBrk="0" hangingPunct="1">
              <a:spcBef>
                <a:spcPct val="20000"/>
              </a:spcBef>
              <a:buClr>
                <a:schemeClr val="accent3">
                  <a:lumMod val="50000"/>
                </a:schemeClr>
              </a:buClr>
              <a:buFont typeface="Wingdings" pitchFamily="2" charset="2"/>
              <a:buChar char="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19563" indent="-461963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 pitchFamily="2" charset="2"/>
              <a:buChar char="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600"/>
              </a:spcBef>
              <a:buNone/>
            </a:pPr>
            <a:r>
              <a:rPr lang="en-US" dirty="0"/>
              <a:t>i</a:t>
            </a:r>
            <a:r>
              <a:rPr lang="en-US" dirty="0" smtClean="0"/>
              <a:t>f (X</a:t>
            </a:r>
            <a:r>
              <a:rPr lang="en-US" baseline="-25000" dirty="0"/>
              <a:t>1</a:t>
            </a:r>
            <a:r>
              <a:rPr lang="en-US" dirty="0" smtClean="0"/>
              <a:t> &lt; X</a:t>
            </a:r>
            <a:r>
              <a:rPr lang="en-US" baseline="-25000" dirty="0" smtClean="0"/>
              <a:t>2</a:t>
            </a:r>
            <a:r>
              <a:rPr lang="en-US" dirty="0" smtClean="0"/>
              <a:t>)</a:t>
            </a:r>
            <a:endParaRPr lang="en-US" dirty="0"/>
          </a:p>
          <a:p>
            <a:pPr marL="0" indent="0">
              <a:spcBef>
                <a:spcPts val="600"/>
              </a:spcBef>
              <a:buNone/>
            </a:pPr>
            <a:r>
              <a:rPr lang="en-US" dirty="0" smtClean="0"/>
              <a:t>   Y </a:t>
            </a:r>
            <a:r>
              <a:rPr lang="en-US" dirty="0" smtClean="0">
                <a:sym typeface="Wingdings"/>
              </a:rPr>
              <a:t>← </a:t>
            </a:r>
            <a:r>
              <a:rPr lang="en-US" dirty="0" smtClean="0"/>
              <a:t>3</a:t>
            </a:r>
          </a:p>
          <a:p>
            <a:pPr marL="0" indent="0">
              <a:spcBef>
                <a:spcPts val="600"/>
              </a:spcBef>
              <a:buFont typeface="Wingdings" charset="2"/>
              <a:buNone/>
            </a:pPr>
            <a:r>
              <a:rPr lang="en-US" dirty="0"/>
              <a:t>e</a:t>
            </a:r>
            <a:r>
              <a:rPr lang="en-US" dirty="0" smtClean="0"/>
              <a:t>lse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dirty="0" smtClean="0"/>
              <a:t>   Y </a:t>
            </a:r>
            <a:r>
              <a:rPr lang="en-US" dirty="0" smtClean="0">
                <a:sym typeface="Wingdings"/>
              </a:rPr>
              <a:t>← </a:t>
            </a:r>
            <a:r>
              <a:rPr lang="en-US" dirty="0" smtClean="0"/>
              <a:t>4</a:t>
            </a:r>
          </a:p>
        </p:txBody>
      </p:sp>
      <p:cxnSp>
        <p:nvCxnSpPr>
          <p:cNvPr id="18" name="Straight Arrow Connector 17"/>
          <p:cNvCxnSpPr/>
          <p:nvPr/>
        </p:nvCxnSpPr>
        <p:spPr>
          <a:xfrm>
            <a:off x="3070543" y="1533230"/>
            <a:ext cx="952500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Double Brace 18"/>
          <p:cNvSpPr/>
          <p:nvPr/>
        </p:nvSpPr>
        <p:spPr>
          <a:xfrm>
            <a:off x="4511040" y="670560"/>
            <a:ext cx="3444240" cy="1676400"/>
          </a:xfrm>
          <a:prstGeom prst="bracePair">
            <a:avLst/>
          </a:prstGeom>
          <a:ln>
            <a:solidFill>
              <a:schemeClr val="accent5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4936330" y="690667"/>
            <a:ext cx="2886870" cy="20928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en-US" sz="2200" dirty="0" smtClean="0">
                <a:cs typeface="Helvetica" charset="0"/>
                <a:sym typeface="Helvetica" charset="0"/>
              </a:rPr>
              <a:t>M </a:t>
            </a:r>
            <a:r>
              <a:rPr lang="en-US" sz="2200" dirty="0" smtClean="0">
                <a:latin typeface="Wingdings"/>
                <a:ea typeface="Wingdings"/>
                <a:cs typeface="Wingdings"/>
                <a:sym typeface="Wingdings"/>
              </a:rPr>
              <a:t></a:t>
            </a:r>
            <a:r>
              <a:rPr lang="en-US" sz="2200" dirty="0" smtClean="0">
                <a:sym typeface="Wingdings"/>
              </a:rPr>
              <a:t> </a:t>
            </a:r>
            <a:r>
              <a:rPr lang="en-US" sz="2200" dirty="0" smtClean="0">
                <a:cs typeface="Helvetica" charset="0"/>
                <a:sym typeface="Helvetica" charset="0"/>
              </a:rPr>
              <a:t>{C</a:t>
            </a:r>
            <a:r>
              <a:rPr lang="en-US" sz="2200" baseline="-25000" dirty="0" smtClean="0">
                <a:cs typeface="Helvetica" charset="0"/>
                <a:sym typeface="Helvetica" charset="0"/>
              </a:rPr>
              <a:t>&lt;</a:t>
            </a:r>
            <a:r>
              <a:rPr lang="en-US" sz="2200" dirty="0" smtClean="0">
                <a:cs typeface="Helvetica" charset="0"/>
                <a:sym typeface="Helvetica" charset="0"/>
              </a:rPr>
              <a:t>},</a:t>
            </a:r>
          </a:p>
          <a:p>
            <a:pPr>
              <a:spcAft>
                <a:spcPts val="600"/>
              </a:spcAft>
            </a:pPr>
            <a:r>
              <a:rPr lang="en-US" sz="2200" dirty="0" smtClean="0">
                <a:cs typeface="Helvetica" charset="0"/>
                <a:sym typeface="Helvetica" charset="0"/>
              </a:rPr>
              <a:t>0 = M </a:t>
            </a:r>
            <a:r>
              <a:rPr lang="en-US" sz="2200" dirty="0" smtClean="0">
                <a:latin typeface="Wingdings"/>
                <a:ea typeface="Wingdings"/>
                <a:cs typeface="Wingdings"/>
                <a:sym typeface="Wingdings"/>
              </a:rPr>
              <a:t></a:t>
            </a:r>
            <a:r>
              <a:rPr lang="en-US" sz="2200" dirty="0" smtClean="0"/>
              <a:t> </a:t>
            </a:r>
            <a:r>
              <a:rPr lang="en-US" sz="2200" dirty="0" smtClean="0">
                <a:cs typeface="Helvetica" charset="0"/>
                <a:sym typeface="Helvetica" charset="0"/>
              </a:rPr>
              <a:t>(Y </a:t>
            </a:r>
            <a:r>
              <a:rPr lang="en-US" sz="2200" dirty="0" smtClean="0"/>
              <a:t>– </a:t>
            </a:r>
            <a:r>
              <a:rPr lang="en-US" sz="2200" dirty="0" smtClean="0">
                <a:cs typeface="Helvetica" charset="0"/>
                <a:sym typeface="Helvetica" charset="0"/>
              </a:rPr>
              <a:t>3),</a:t>
            </a:r>
          </a:p>
          <a:p>
            <a:pPr>
              <a:spcAft>
                <a:spcPts val="600"/>
              </a:spcAft>
            </a:pPr>
            <a:r>
              <a:rPr lang="en-US" sz="2200" dirty="0"/>
              <a:t>(</a:t>
            </a:r>
            <a:r>
              <a:rPr lang="en-US" sz="2200" dirty="0" smtClean="0"/>
              <a:t>1 – M)</a:t>
            </a:r>
            <a:r>
              <a:rPr lang="en-US" sz="2200" dirty="0">
                <a:cs typeface="Helvetica" charset="0"/>
                <a:sym typeface="Helvetica" charset="0"/>
              </a:rPr>
              <a:t> </a:t>
            </a:r>
            <a:r>
              <a:rPr lang="en-US" sz="2200" dirty="0">
                <a:latin typeface="Wingdings"/>
                <a:ea typeface="Wingdings"/>
                <a:cs typeface="Wingdings"/>
                <a:sym typeface="Wingdings"/>
              </a:rPr>
              <a:t></a:t>
            </a:r>
            <a:r>
              <a:rPr lang="en-US" sz="2200" dirty="0"/>
              <a:t> </a:t>
            </a:r>
            <a:r>
              <a:rPr lang="en-US" sz="2200" dirty="0" smtClean="0"/>
              <a:t>{C</a:t>
            </a:r>
            <a:r>
              <a:rPr lang="en-US" sz="2200" baseline="-25000" dirty="0" smtClean="0"/>
              <a:t>≥</a:t>
            </a:r>
            <a:r>
              <a:rPr lang="en-US" sz="2200" dirty="0" smtClean="0"/>
              <a:t>},</a:t>
            </a:r>
          </a:p>
          <a:p>
            <a:pPr>
              <a:spcAft>
                <a:spcPts val="600"/>
              </a:spcAft>
            </a:pPr>
            <a:r>
              <a:rPr lang="en-US" sz="2200" dirty="0" smtClean="0"/>
              <a:t>0 = (1 – M)</a:t>
            </a:r>
            <a:r>
              <a:rPr lang="en-US" sz="2200" dirty="0">
                <a:cs typeface="Helvetica" charset="0"/>
                <a:sym typeface="Helvetica" charset="0"/>
              </a:rPr>
              <a:t> </a:t>
            </a:r>
            <a:r>
              <a:rPr lang="en-US" sz="2200" dirty="0">
                <a:latin typeface="Wingdings"/>
                <a:ea typeface="Wingdings"/>
                <a:cs typeface="Wingdings"/>
                <a:sym typeface="Wingdings"/>
              </a:rPr>
              <a:t></a:t>
            </a:r>
            <a:r>
              <a:rPr lang="en-US" sz="2200" dirty="0"/>
              <a:t> </a:t>
            </a:r>
            <a:r>
              <a:rPr lang="en-US" sz="2200" dirty="0" smtClean="0"/>
              <a:t>(Y – 4)</a:t>
            </a:r>
            <a:endParaRPr lang="en-US" sz="2200" dirty="0"/>
          </a:p>
          <a:p>
            <a:pPr>
              <a:spcAft>
                <a:spcPts val="600"/>
              </a:spcAft>
            </a:pPr>
            <a:endParaRPr lang="en-US" sz="2200" dirty="0"/>
          </a:p>
        </p:txBody>
      </p:sp>
      <p:sp>
        <p:nvSpPr>
          <p:cNvPr id="21" name="Double Brace 20"/>
          <p:cNvSpPr/>
          <p:nvPr/>
        </p:nvSpPr>
        <p:spPr>
          <a:xfrm>
            <a:off x="1940560" y="3942080"/>
            <a:ext cx="5994400" cy="2357120"/>
          </a:xfrm>
          <a:prstGeom prst="bracePair">
            <a:avLst/>
          </a:prstGeom>
          <a:ln>
            <a:solidFill>
              <a:schemeClr val="accent5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943450" y="4886747"/>
            <a:ext cx="92599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200" dirty="0" smtClean="0">
                <a:cs typeface="Helvetica" charset="0"/>
                <a:sym typeface="Helvetica" charset="0"/>
              </a:rPr>
              <a:t>C</a:t>
            </a:r>
            <a:r>
              <a:rPr lang="en-US" sz="2200" baseline="-25000" dirty="0" smtClean="0">
                <a:cs typeface="Helvetica" charset="0"/>
                <a:sym typeface="Helvetica" charset="0"/>
              </a:rPr>
              <a:t>&lt;</a:t>
            </a:r>
            <a:r>
              <a:rPr lang="en-US" sz="2200" dirty="0" smtClean="0">
                <a:cs typeface="Helvetica" charset="0"/>
                <a:sym typeface="Helvetica" charset="0"/>
              </a:rPr>
              <a:t> =</a:t>
            </a:r>
          </a:p>
          <a:p>
            <a:endParaRPr lang="en-US" sz="2200" dirty="0"/>
          </a:p>
        </p:txBody>
      </p:sp>
      <p:sp>
        <p:nvSpPr>
          <p:cNvPr id="28" name="Rectangle 27"/>
          <p:cNvSpPr/>
          <p:nvPr/>
        </p:nvSpPr>
        <p:spPr>
          <a:xfrm>
            <a:off x="2538570" y="4002827"/>
            <a:ext cx="5213510" cy="26366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800"/>
              </a:spcAft>
            </a:pPr>
            <a:r>
              <a:rPr lang="en-US" sz="2200" dirty="0" smtClean="0">
                <a:cs typeface="Helvetica" charset="0"/>
                <a:sym typeface="Helvetica" charset="0"/>
              </a:rPr>
              <a:t>0 = B</a:t>
            </a:r>
            <a:r>
              <a:rPr lang="en-US" sz="2200" baseline="-25000" dirty="0" smtClean="0">
                <a:sym typeface="Helvetica" charset="0"/>
              </a:rPr>
              <a:t>0</a:t>
            </a:r>
            <a:r>
              <a:rPr lang="en-US" sz="2200" baseline="-25000" dirty="0" smtClean="0"/>
              <a:t>  </a:t>
            </a:r>
            <a:r>
              <a:rPr lang="en-US" sz="2200" dirty="0" smtClean="0">
                <a:cs typeface="Helvetica" charset="0"/>
                <a:sym typeface="Helvetica" charset="0"/>
              </a:rPr>
              <a:t>(1 </a:t>
            </a:r>
            <a:r>
              <a:rPr lang="en-US" sz="2200" dirty="0" smtClean="0"/>
              <a:t>– </a:t>
            </a:r>
            <a:r>
              <a:rPr lang="en-US" sz="2200" dirty="0" smtClean="0">
                <a:cs typeface="Helvetica" charset="0"/>
                <a:sym typeface="Helvetica" charset="0"/>
              </a:rPr>
              <a:t>B</a:t>
            </a:r>
            <a:r>
              <a:rPr lang="en-US" sz="2200" baseline="-25000" dirty="0" smtClean="0"/>
              <a:t>0</a:t>
            </a:r>
            <a:r>
              <a:rPr lang="en-US" sz="2200" dirty="0" smtClean="0">
                <a:cs typeface="Helvetica" charset="0"/>
                <a:sym typeface="Helvetica" charset="0"/>
              </a:rPr>
              <a:t>),</a:t>
            </a:r>
          </a:p>
          <a:p>
            <a:pPr>
              <a:spcAft>
                <a:spcPts val="800"/>
              </a:spcAft>
            </a:pPr>
            <a:r>
              <a:rPr lang="en-US" sz="2200" dirty="0" smtClean="0">
                <a:cs typeface="Helvetica" charset="0"/>
                <a:sym typeface="Helvetica" charset="0"/>
              </a:rPr>
              <a:t>0 = B</a:t>
            </a:r>
            <a:r>
              <a:rPr lang="en-US" sz="2200" baseline="-25000" dirty="0" smtClean="0"/>
              <a:t>1  </a:t>
            </a:r>
            <a:r>
              <a:rPr lang="en-US" sz="2200" dirty="0" smtClean="0">
                <a:cs typeface="Helvetica" charset="0"/>
                <a:sym typeface="Helvetica" charset="0"/>
              </a:rPr>
              <a:t>(2 </a:t>
            </a:r>
            <a:r>
              <a:rPr lang="en-US" sz="2200" dirty="0" smtClean="0"/>
              <a:t>– </a:t>
            </a:r>
            <a:r>
              <a:rPr lang="en-US" sz="2200" dirty="0" smtClean="0">
                <a:cs typeface="Helvetica" charset="0"/>
                <a:sym typeface="Helvetica" charset="0"/>
              </a:rPr>
              <a:t>B</a:t>
            </a:r>
            <a:r>
              <a:rPr lang="en-US" sz="2200" baseline="-25000" dirty="0" smtClean="0"/>
              <a:t>1</a:t>
            </a:r>
            <a:r>
              <a:rPr lang="en-US" sz="2200" dirty="0" smtClean="0">
                <a:cs typeface="Helvetica" charset="0"/>
                <a:sym typeface="Helvetica" charset="0"/>
              </a:rPr>
              <a:t>),</a:t>
            </a:r>
          </a:p>
          <a:p>
            <a:pPr>
              <a:spcAft>
                <a:spcPts val="800"/>
              </a:spcAft>
            </a:pPr>
            <a:r>
              <a:rPr lang="en-US" sz="2200" dirty="0" smtClean="0"/>
              <a:t>…,</a:t>
            </a:r>
          </a:p>
          <a:p>
            <a:pPr>
              <a:spcAft>
                <a:spcPts val="800"/>
              </a:spcAft>
            </a:pPr>
            <a:r>
              <a:rPr lang="en-US" sz="2200" dirty="0" smtClean="0"/>
              <a:t>0 = B</a:t>
            </a:r>
            <a:r>
              <a:rPr lang="en-US" sz="2200" baseline="-25000" dirty="0" smtClean="0"/>
              <a:t>N</a:t>
            </a:r>
            <a:r>
              <a:rPr lang="en-US" sz="2200" baseline="-25000" dirty="0"/>
              <a:t>–</a:t>
            </a:r>
            <a:r>
              <a:rPr lang="en-US" sz="2200" baseline="-25000" dirty="0" smtClean="0"/>
              <a:t>2</a:t>
            </a:r>
            <a:r>
              <a:rPr lang="en-US" sz="2200" dirty="0" smtClean="0">
                <a:cs typeface="Helvetica" charset="0"/>
                <a:sym typeface="Helvetica" charset="0"/>
              </a:rPr>
              <a:t> </a:t>
            </a:r>
            <a:r>
              <a:rPr lang="en-US" sz="2200" dirty="0" smtClean="0">
                <a:latin typeface="Wingdings"/>
                <a:ea typeface="Wingdings"/>
                <a:cs typeface="Wingdings"/>
                <a:sym typeface="Wingdings"/>
              </a:rPr>
              <a:t></a:t>
            </a:r>
            <a:r>
              <a:rPr lang="en-US" sz="2200" dirty="0" smtClean="0">
                <a:sym typeface="Wingdings"/>
              </a:rPr>
              <a:t> </a:t>
            </a:r>
            <a:r>
              <a:rPr lang="en-US" sz="2200" dirty="0" smtClean="0"/>
              <a:t>(</a:t>
            </a:r>
            <a:r>
              <a:rPr lang="en-US" sz="2200" dirty="0"/>
              <a:t>2</a:t>
            </a:r>
            <a:r>
              <a:rPr lang="en-US" sz="2200" baseline="30000" dirty="0"/>
              <a:t>N</a:t>
            </a:r>
            <a:r>
              <a:rPr lang="en-US" sz="2200" baseline="30000" dirty="0" smtClean="0"/>
              <a:t>–2</a:t>
            </a:r>
            <a:r>
              <a:rPr lang="en-US" sz="2200" dirty="0" smtClean="0"/>
              <a:t> – </a:t>
            </a:r>
            <a:r>
              <a:rPr lang="en-US" sz="2200" dirty="0"/>
              <a:t>B</a:t>
            </a:r>
            <a:r>
              <a:rPr lang="en-US" sz="2200" baseline="-25000" dirty="0" smtClean="0"/>
              <a:t>N</a:t>
            </a:r>
            <a:r>
              <a:rPr lang="en-US" sz="2200" baseline="-25000" dirty="0"/>
              <a:t>–2</a:t>
            </a:r>
            <a:r>
              <a:rPr lang="en-US" sz="2200" dirty="0" smtClean="0"/>
              <a:t>),</a:t>
            </a:r>
          </a:p>
          <a:p>
            <a:pPr>
              <a:spcAft>
                <a:spcPts val="800"/>
              </a:spcAft>
            </a:pPr>
            <a:r>
              <a:rPr lang="en-US" sz="2200" dirty="0" smtClean="0"/>
              <a:t>X</a:t>
            </a:r>
            <a:r>
              <a:rPr lang="en-US" sz="2200" baseline="-25000" dirty="0"/>
              <a:t>1</a:t>
            </a:r>
            <a:r>
              <a:rPr lang="en-US" sz="2200" dirty="0" smtClean="0"/>
              <a:t> – X</a:t>
            </a:r>
            <a:r>
              <a:rPr lang="en-US" sz="2200" baseline="-25000" dirty="0" smtClean="0"/>
              <a:t>2</a:t>
            </a:r>
            <a:r>
              <a:rPr lang="en-US" sz="2200" dirty="0" smtClean="0"/>
              <a:t> = </a:t>
            </a:r>
            <a:r>
              <a:rPr lang="en-US" sz="2200" dirty="0"/>
              <a:t>(</a:t>
            </a:r>
            <a:r>
              <a:rPr lang="en-US" sz="2200" dirty="0" smtClean="0"/>
              <a:t>p – 2</a:t>
            </a:r>
            <a:r>
              <a:rPr lang="en-US" sz="2200" baseline="30000" dirty="0"/>
              <a:t>N–1</a:t>
            </a:r>
            <a:r>
              <a:rPr lang="en-US" sz="2200" dirty="0" smtClean="0"/>
              <a:t>) + (B</a:t>
            </a:r>
            <a:r>
              <a:rPr lang="en-US" sz="2200" baseline="-25000" dirty="0">
                <a:sym typeface="Helvetica" charset="0"/>
              </a:rPr>
              <a:t>0</a:t>
            </a:r>
            <a:r>
              <a:rPr lang="en-US" sz="2200" dirty="0" smtClean="0"/>
              <a:t>+</a:t>
            </a:r>
            <a:r>
              <a:rPr lang="en-US" sz="2200" dirty="0"/>
              <a:t>…+B</a:t>
            </a:r>
            <a:r>
              <a:rPr lang="en-US" sz="2200" baseline="-25000" dirty="0"/>
              <a:t>N–</a:t>
            </a:r>
            <a:r>
              <a:rPr lang="en-US" sz="2200" baseline="-25000" dirty="0" smtClean="0"/>
              <a:t>2</a:t>
            </a:r>
            <a:r>
              <a:rPr lang="en-US" sz="2200" dirty="0" smtClean="0"/>
              <a:t>)</a:t>
            </a:r>
            <a:endParaRPr lang="en-US" sz="2200" dirty="0"/>
          </a:p>
          <a:p>
            <a:pPr>
              <a:spcAft>
                <a:spcPts val="800"/>
              </a:spcAft>
            </a:pPr>
            <a:endParaRPr lang="en-US" sz="2200" dirty="0"/>
          </a:p>
        </p:txBody>
      </p:sp>
      <p:sp>
        <p:nvSpPr>
          <p:cNvPr id="29" name="Rectangle 1"/>
          <p:cNvSpPr txBox="1">
            <a:spLocks noChangeArrowheads="1"/>
          </p:cNvSpPr>
          <p:nvPr/>
        </p:nvSpPr>
        <p:spPr>
          <a:xfrm>
            <a:off x="822960" y="2646584"/>
            <a:ext cx="7853680" cy="1061816"/>
          </a:xfrm>
          <a:prstGeom prst="rect">
            <a:avLst/>
          </a:prstGeom>
          <a:ln/>
        </p:spPr>
        <p:txBody>
          <a:bodyPr vert="horz" lIns="91440" tIns="45720" rIns="91440" bIns="45720" rtlCol="0">
            <a:normAutofit/>
          </a:bodyPr>
          <a:lstStyle>
            <a:lvl1pPr marL="457200" indent="-457200" algn="l" defTabSz="914400" rtl="0" eaLnBrk="1" latinLnBrk="0" hangingPunct="1">
              <a:spcBef>
                <a:spcPts val="2000"/>
              </a:spcBef>
              <a:buClr>
                <a:srgbClr val="333333"/>
              </a:buClr>
              <a:buFont typeface="Wingdings" charset="2"/>
              <a:buChar char="§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914400" indent="-457200" algn="l" defTabSz="914400" rtl="0" eaLnBrk="1" latinLnBrk="0" hangingPunct="1">
              <a:spcBef>
                <a:spcPts val="600"/>
              </a:spcBef>
              <a:buClr>
                <a:schemeClr val="accent3">
                  <a:lumMod val="50000"/>
                </a:schemeClr>
              </a:buClr>
              <a:buFont typeface="Wingdings" pitchFamily="2" charset="2"/>
              <a:buChar char="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371600" indent="-457200" algn="l" defTabSz="914400" rtl="0" eaLnBrk="1" latinLnBrk="0" hangingPunct="1">
              <a:spcBef>
                <a:spcPts val="600"/>
              </a:spcBef>
              <a:buClr>
                <a:schemeClr val="accent3"/>
              </a:buClr>
              <a:buFont typeface="Wingdings" pitchFamily="2" charset="2"/>
              <a:buChar char="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828800" indent="-457200" algn="l" defTabSz="914400" rtl="0" eaLnBrk="1" latinLnBrk="0" hangingPunct="1">
              <a:spcBef>
                <a:spcPts val="600"/>
              </a:spcBef>
              <a:buClr>
                <a:schemeClr val="accent3">
                  <a:lumMod val="50000"/>
                </a:schemeClr>
              </a:buClr>
              <a:buFont typeface="Wingdings" pitchFamily="2" charset="2"/>
              <a:buChar char="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286000" indent="-457200" algn="l" defTabSz="914400" rtl="0" eaLnBrk="1" latinLnBrk="0" hangingPunct="1">
              <a:spcBef>
                <a:spcPts val="600"/>
              </a:spcBef>
              <a:buClr>
                <a:schemeClr val="accent3"/>
              </a:buClr>
              <a:buFont typeface="Wingdings" pitchFamily="2" charset="2"/>
              <a:buChar char="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743200" indent="-461963" algn="l" defTabSz="914400" rtl="0" eaLnBrk="1" latinLnBrk="0" hangingPunct="1">
              <a:spcBef>
                <a:spcPct val="20000"/>
              </a:spcBef>
              <a:buClr>
                <a:schemeClr val="accent3">
                  <a:lumMod val="50000"/>
                </a:schemeClr>
              </a:buClr>
              <a:buFont typeface="Wingdings" pitchFamily="2" charset="2"/>
              <a:buChar char="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05163" indent="-461963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 pitchFamily="2" charset="2"/>
              <a:buChar char="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57600" indent="-461963" algn="l" defTabSz="914400" rtl="0" eaLnBrk="1" latinLnBrk="0" hangingPunct="1">
              <a:spcBef>
                <a:spcPct val="20000"/>
              </a:spcBef>
              <a:buClr>
                <a:schemeClr val="accent3">
                  <a:lumMod val="50000"/>
                </a:schemeClr>
              </a:buClr>
              <a:buFont typeface="Wingdings" pitchFamily="2" charset="2"/>
              <a:buChar char="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19563" indent="-461963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 pitchFamily="2" charset="2"/>
              <a:buChar char="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000" dirty="0" smtClean="0">
                <a:cs typeface="Helvetica" charset="0"/>
                <a:sym typeface="Helvetica" charset="0"/>
              </a:rPr>
              <a:t>Recall that the constraints are over F</a:t>
            </a:r>
            <a:r>
              <a:rPr lang="en-US" sz="2000" baseline="-25000" dirty="0" smtClean="0">
                <a:cs typeface="Helvetica" charset="0"/>
                <a:sym typeface="Helvetica" charset="0"/>
              </a:rPr>
              <a:t>p</a:t>
            </a:r>
            <a:r>
              <a:rPr lang="en-US" sz="2000" dirty="0" smtClean="0">
                <a:cs typeface="Helvetica" charset="0"/>
                <a:sym typeface="Helvetica" charset="0"/>
              </a:rPr>
              <a:t>.</a:t>
            </a:r>
          </a:p>
          <a:p>
            <a:pPr marL="0" indent="0">
              <a:buNone/>
            </a:pPr>
            <a:r>
              <a:rPr lang="en-US" sz="2000" dirty="0" smtClean="0">
                <a:cs typeface="Helvetica" charset="0"/>
                <a:sym typeface="Helvetica" charset="0"/>
              </a:rPr>
              <a:t>C</a:t>
            </a:r>
            <a:r>
              <a:rPr lang="en-US" sz="2000" baseline="-25000" dirty="0">
                <a:cs typeface="Helvetica" charset="0"/>
                <a:sym typeface="Helvetica" charset="0"/>
              </a:rPr>
              <a:t>&lt;</a:t>
            </a:r>
            <a:r>
              <a:rPr lang="en-US" sz="2000" dirty="0">
                <a:cs typeface="Helvetica" charset="0"/>
                <a:sym typeface="Helvetica" charset="0"/>
              </a:rPr>
              <a:t> </a:t>
            </a:r>
            <a:r>
              <a:rPr lang="en-US" sz="2000" dirty="0" smtClean="0">
                <a:cs typeface="Helvetica" charset="0"/>
                <a:sym typeface="Helvetica" charset="0"/>
              </a:rPr>
              <a:t>is </a:t>
            </a:r>
            <a:r>
              <a:rPr lang="en-US" sz="2000" dirty="0" err="1" smtClean="0">
                <a:cs typeface="Helvetica" charset="0"/>
                <a:sym typeface="Helvetica" charset="0"/>
              </a:rPr>
              <a:t>satisfiable</a:t>
            </a:r>
            <a:r>
              <a:rPr lang="en-US" sz="2000" dirty="0" smtClean="0">
                <a:cs typeface="Helvetica" charset="0"/>
                <a:sym typeface="Helvetica" charset="0"/>
              </a:rPr>
              <a:t> </a:t>
            </a:r>
            <a:r>
              <a:rPr lang="en-US" sz="2000" dirty="0" err="1" smtClean="0">
                <a:cs typeface="Helvetica" charset="0"/>
                <a:sym typeface="Helvetica" charset="0"/>
              </a:rPr>
              <a:t>iff</a:t>
            </a:r>
            <a:r>
              <a:rPr lang="en-US" sz="2000" dirty="0">
                <a:cs typeface="Helvetica" charset="0"/>
                <a:sym typeface="Helvetica" charset="0"/>
              </a:rPr>
              <a:t> </a:t>
            </a:r>
            <a:r>
              <a:rPr lang="en-US" sz="2000" dirty="0" smtClean="0"/>
              <a:t>X</a:t>
            </a:r>
            <a:r>
              <a:rPr lang="en-US" sz="2000" baseline="-25000" dirty="0" smtClean="0"/>
              <a:t>1 </a:t>
            </a:r>
            <a:r>
              <a:rPr lang="en-US" sz="2000" dirty="0" smtClean="0"/>
              <a:t>− X</a:t>
            </a:r>
            <a:r>
              <a:rPr lang="en-US" sz="2000" baseline="-25000" dirty="0" smtClean="0"/>
              <a:t>2</a:t>
            </a:r>
            <a:r>
              <a:rPr lang="en-US" sz="2000" dirty="0" smtClean="0"/>
              <a:t> is in the “negative” range [p − </a:t>
            </a:r>
            <a:r>
              <a:rPr lang="en-US" sz="2000" dirty="0"/>
              <a:t>2</a:t>
            </a:r>
            <a:r>
              <a:rPr lang="en-US" sz="2000" baseline="30000" dirty="0" smtClean="0"/>
              <a:t>N</a:t>
            </a:r>
            <a:r>
              <a:rPr lang="en-US" sz="2000" baseline="30000" dirty="0"/>
              <a:t>–1</a:t>
            </a:r>
            <a:r>
              <a:rPr lang="en-US" sz="2000" dirty="0" smtClean="0"/>
              <a:t>, p).</a:t>
            </a:r>
          </a:p>
        </p:txBody>
      </p:sp>
    </p:spTree>
    <p:extLst>
      <p:ext uri="{BB962C8B-B14F-4D97-AF65-F5344CB8AC3E}">
        <p14:creationId xmlns:p14="http://schemas.microsoft.com/office/powerpoint/2010/main" val="2803369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"/>
          <p:cNvSpPr txBox="1">
            <a:spLocks noChangeArrowheads="1"/>
          </p:cNvSpPr>
          <p:nvPr/>
        </p:nvSpPr>
        <p:spPr>
          <a:xfrm>
            <a:off x="812800" y="5410074"/>
            <a:ext cx="3119120" cy="663476"/>
          </a:xfrm>
          <a:prstGeom prst="rect">
            <a:avLst/>
          </a:prstGeom>
          <a:ln/>
        </p:spPr>
        <p:txBody>
          <a:bodyPr vert="horz" lIns="91440" tIns="45720" rIns="91440" bIns="45720" rtlCol="0">
            <a:normAutofit/>
          </a:bodyPr>
          <a:lstStyle>
            <a:lvl1pPr marL="457200" indent="-457200" algn="l" defTabSz="914400" rtl="0" eaLnBrk="1" latinLnBrk="0" hangingPunct="1">
              <a:spcBef>
                <a:spcPts val="2000"/>
              </a:spcBef>
              <a:buClr>
                <a:srgbClr val="333333"/>
              </a:buClr>
              <a:buFont typeface="Wingdings" charset="2"/>
              <a:buChar char="§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914400" indent="-457200" algn="l" defTabSz="914400" rtl="0" eaLnBrk="1" latinLnBrk="0" hangingPunct="1">
              <a:spcBef>
                <a:spcPts val="600"/>
              </a:spcBef>
              <a:buClr>
                <a:schemeClr val="accent3">
                  <a:lumMod val="50000"/>
                </a:schemeClr>
              </a:buClr>
              <a:buFont typeface="Wingdings" pitchFamily="2" charset="2"/>
              <a:buChar char="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371600" indent="-457200" algn="l" defTabSz="914400" rtl="0" eaLnBrk="1" latinLnBrk="0" hangingPunct="1">
              <a:spcBef>
                <a:spcPts val="600"/>
              </a:spcBef>
              <a:buClr>
                <a:schemeClr val="accent3"/>
              </a:buClr>
              <a:buFont typeface="Wingdings" pitchFamily="2" charset="2"/>
              <a:buChar char="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828800" indent="-457200" algn="l" defTabSz="914400" rtl="0" eaLnBrk="1" latinLnBrk="0" hangingPunct="1">
              <a:spcBef>
                <a:spcPts val="600"/>
              </a:spcBef>
              <a:buClr>
                <a:schemeClr val="accent3">
                  <a:lumMod val="50000"/>
                </a:schemeClr>
              </a:buClr>
              <a:buFont typeface="Wingdings" pitchFamily="2" charset="2"/>
              <a:buChar char="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286000" indent="-457200" algn="l" defTabSz="914400" rtl="0" eaLnBrk="1" latinLnBrk="0" hangingPunct="1">
              <a:spcBef>
                <a:spcPts val="600"/>
              </a:spcBef>
              <a:buClr>
                <a:schemeClr val="accent3"/>
              </a:buClr>
              <a:buFont typeface="Wingdings" pitchFamily="2" charset="2"/>
              <a:buChar char="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743200" indent="-461963" algn="l" defTabSz="914400" rtl="0" eaLnBrk="1" latinLnBrk="0" hangingPunct="1">
              <a:spcBef>
                <a:spcPct val="20000"/>
              </a:spcBef>
              <a:buClr>
                <a:schemeClr val="accent3">
                  <a:lumMod val="50000"/>
                </a:schemeClr>
              </a:buClr>
              <a:buFont typeface="Wingdings" pitchFamily="2" charset="2"/>
              <a:buChar char="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05163" indent="-461963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 pitchFamily="2" charset="2"/>
              <a:buChar char="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57600" indent="-461963" algn="l" defTabSz="914400" rtl="0" eaLnBrk="1" latinLnBrk="0" hangingPunct="1">
              <a:spcBef>
                <a:spcPct val="20000"/>
              </a:spcBef>
              <a:buClr>
                <a:schemeClr val="accent3">
                  <a:lumMod val="50000"/>
                </a:schemeClr>
              </a:buClr>
              <a:buFont typeface="Wingdings" pitchFamily="2" charset="2"/>
              <a:buChar char="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19563" indent="-461963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 pitchFamily="2" charset="2"/>
              <a:buChar char="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 smtClean="0"/>
              <a:t>Y </a:t>
            </a:r>
            <a:r>
              <a:rPr lang="en-US" dirty="0">
                <a:sym typeface="Wingdings"/>
              </a:rPr>
              <a:t>←</a:t>
            </a:r>
            <a:r>
              <a:rPr lang="en-US" dirty="0" smtClean="0"/>
              <a:t> (X</a:t>
            </a:r>
            <a:r>
              <a:rPr lang="en-US" baseline="-25000" dirty="0" smtClean="0"/>
              <a:t>1</a:t>
            </a:r>
            <a:r>
              <a:rPr lang="en-US" dirty="0" smtClean="0"/>
              <a:t> != </a:t>
            </a:r>
            <a:r>
              <a:rPr lang="en-US" dirty="0"/>
              <a:t>X</a:t>
            </a:r>
            <a:r>
              <a:rPr lang="en-US" baseline="-25000" dirty="0" smtClean="0"/>
              <a:t>2</a:t>
            </a:r>
            <a:r>
              <a:rPr lang="en-US" dirty="0" smtClean="0"/>
              <a:t>)</a:t>
            </a:r>
          </a:p>
        </p:txBody>
      </p:sp>
      <p:sp>
        <p:nvSpPr>
          <p:cNvPr id="2" name="Rectangle 1"/>
          <p:cNvSpPr/>
          <p:nvPr/>
        </p:nvSpPr>
        <p:spPr>
          <a:xfrm>
            <a:off x="5246210" y="5404013"/>
            <a:ext cx="3135790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200" dirty="0">
                <a:cs typeface="Helvetica" charset="0"/>
                <a:sym typeface="Helvetica" charset="0"/>
              </a:rPr>
              <a:t>0</a:t>
            </a:r>
            <a:r>
              <a:rPr lang="en-US" sz="2200" dirty="0" smtClean="0"/>
              <a:t> </a:t>
            </a:r>
            <a:r>
              <a:rPr lang="en-US" sz="2200" dirty="0"/>
              <a:t>= </a:t>
            </a:r>
            <a:r>
              <a:rPr lang="en-US" sz="2200" dirty="0" smtClean="0"/>
              <a:t>(X</a:t>
            </a:r>
            <a:r>
              <a:rPr lang="en-US" sz="2400" baseline="-25000" dirty="0" smtClean="0"/>
              <a:t>1</a:t>
            </a:r>
            <a:r>
              <a:rPr lang="en-US" sz="2200" dirty="0" smtClean="0"/>
              <a:t> – X</a:t>
            </a:r>
            <a:r>
              <a:rPr lang="en-US" sz="2000" baseline="-25000" dirty="0" smtClean="0"/>
              <a:t>2</a:t>
            </a:r>
            <a:r>
              <a:rPr lang="en-US" sz="2000" dirty="0" smtClean="0"/>
              <a:t> </a:t>
            </a:r>
            <a:r>
              <a:rPr lang="en-US" sz="2200" dirty="0" smtClean="0"/>
              <a:t>) </a:t>
            </a:r>
            <a:r>
              <a:rPr lang="en-US" sz="2200" dirty="0" smtClean="0">
                <a:latin typeface="Wingdings"/>
                <a:ea typeface="Wingdings"/>
                <a:cs typeface="Wingdings"/>
                <a:sym typeface="Wingdings"/>
              </a:rPr>
              <a:t></a:t>
            </a:r>
            <a:r>
              <a:rPr lang="en-US" sz="2200" dirty="0" smtClean="0"/>
              <a:t> </a:t>
            </a:r>
            <a:r>
              <a:rPr lang="en-US" sz="2200" dirty="0"/>
              <a:t>M – </a:t>
            </a:r>
            <a:r>
              <a:rPr lang="en-US" sz="2200" dirty="0" smtClean="0"/>
              <a:t>Y,</a:t>
            </a:r>
          </a:p>
          <a:p>
            <a:r>
              <a:rPr lang="en-US" sz="2200" dirty="0" smtClean="0"/>
              <a:t>0 = (1 </a:t>
            </a:r>
            <a:r>
              <a:rPr lang="en-US" sz="2200" dirty="0"/>
              <a:t>– </a:t>
            </a:r>
            <a:r>
              <a:rPr lang="en-US" sz="2200" dirty="0" smtClean="0"/>
              <a:t>Y)</a:t>
            </a:r>
            <a:r>
              <a:rPr lang="en-US" sz="2200" dirty="0"/>
              <a:t> </a:t>
            </a:r>
            <a:r>
              <a:rPr lang="en-US" sz="2200" dirty="0">
                <a:latin typeface="Wingdings"/>
                <a:ea typeface="Wingdings"/>
                <a:cs typeface="Wingdings"/>
                <a:sym typeface="Wingdings"/>
              </a:rPr>
              <a:t></a:t>
            </a:r>
            <a:r>
              <a:rPr lang="en-US" sz="2200" dirty="0"/>
              <a:t> </a:t>
            </a:r>
            <a:r>
              <a:rPr lang="en-US" sz="2200" dirty="0" smtClean="0"/>
              <a:t>(</a:t>
            </a:r>
            <a:r>
              <a:rPr lang="en-US" sz="2200" dirty="0"/>
              <a:t>X</a:t>
            </a:r>
            <a:r>
              <a:rPr lang="en-US" sz="2400" baseline="-25000" dirty="0"/>
              <a:t>1</a:t>
            </a:r>
            <a:r>
              <a:rPr lang="en-US" sz="2200" dirty="0"/>
              <a:t> – X</a:t>
            </a:r>
            <a:r>
              <a:rPr lang="en-US" sz="2000" baseline="-25000" dirty="0"/>
              <a:t>2</a:t>
            </a:r>
            <a:r>
              <a:rPr lang="en-US" sz="2000" dirty="0"/>
              <a:t> </a:t>
            </a:r>
            <a:r>
              <a:rPr lang="en-US" sz="2200" dirty="0"/>
              <a:t>) </a:t>
            </a:r>
          </a:p>
          <a:p>
            <a:endParaRPr lang="en-US" sz="2200" dirty="0"/>
          </a:p>
        </p:txBody>
      </p:sp>
      <p:sp>
        <p:nvSpPr>
          <p:cNvPr id="15" name="Double Brace 14"/>
          <p:cNvSpPr/>
          <p:nvPr/>
        </p:nvSpPr>
        <p:spPr>
          <a:xfrm>
            <a:off x="5100320" y="5348132"/>
            <a:ext cx="3261360" cy="1011998"/>
          </a:xfrm>
          <a:prstGeom prst="bracePair">
            <a:avLst/>
          </a:prstGeom>
          <a:ln>
            <a:solidFill>
              <a:schemeClr val="accent5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6" name="Straight Arrow Connector 15"/>
          <p:cNvCxnSpPr/>
          <p:nvPr/>
        </p:nvCxnSpPr>
        <p:spPr>
          <a:xfrm>
            <a:off x="3601720" y="5690462"/>
            <a:ext cx="952500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Rectangle 1"/>
          <p:cNvSpPr txBox="1">
            <a:spLocks noChangeArrowheads="1"/>
          </p:cNvSpPr>
          <p:nvPr/>
        </p:nvSpPr>
        <p:spPr>
          <a:xfrm>
            <a:off x="1275080" y="1193704"/>
            <a:ext cx="1564640" cy="663476"/>
          </a:xfrm>
          <a:prstGeom prst="rect">
            <a:avLst/>
          </a:prstGeom>
          <a:ln/>
        </p:spPr>
        <p:txBody>
          <a:bodyPr vert="horz" lIns="91440" tIns="45720" rIns="91440" bIns="45720" rtlCol="0">
            <a:normAutofit/>
          </a:bodyPr>
          <a:lstStyle>
            <a:lvl1pPr marL="457200" indent="-457200" algn="l" defTabSz="914400" rtl="0" eaLnBrk="1" latinLnBrk="0" hangingPunct="1">
              <a:spcBef>
                <a:spcPts val="2000"/>
              </a:spcBef>
              <a:buClr>
                <a:srgbClr val="333333"/>
              </a:buClr>
              <a:buFont typeface="Wingdings" charset="2"/>
              <a:buChar char="§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914400" indent="-457200" algn="l" defTabSz="914400" rtl="0" eaLnBrk="1" latinLnBrk="0" hangingPunct="1">
              <a:spcBef>
                <a:spcPts val="600"/>
              </a:spcBef>
              <a:buClr>
                <a:schemeClr val="accent3">
                  <a:lumMod val="50000"/>
                </a:schemeClr>
              </a:buClr>
              <a:buFont typeface="Wingdings" pitchFamily="2" charset="2"/>
              <a:buChar char="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371600" indent="-457200" algn="l" defTabSz="914400" rtl="0" eaLnBrk="1" latinLnBrk="0" hangingPunct="1">
              <a:spcBef>
                <a:spcPts val="600"/>
              </a:spcBef>
              <a:buClr>
                <a:schemeClr val="accent3"/>
              </a:buClr>
              <a:buFont typeface="Wingdings" pitchFamily="2" charset="2"/>
              <a:buChar char="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828800" indent="-457200" algn="l" defTabSz="914400" rtl="0" eaLnBrk="1" latinLnBrk="0" hangingPunct="1">
              <a:spcBef>
                <a:spcPts val="600"/>
              </a:spcBef>
              <a:buClr>
                <a:schemeClr val="accent3">
                  <a:lumMod val="50000"/>
                </a:schemeClr>
              </a:buClr>
              <a:buFont typeface="Wingdings" pitchFamily="2" charset="2"/>
              <a:buChar char="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286000" indent="-457200" algn="l" defTabSz="914400" rtl="0" eaLnBrk="1" latinLnBrk="0" hangingPunct="1">
              <a:spcBef>
                <a:spcPts val="600"/>
              </a:spcBef>
              <a:buClr>
                <a:schemeClr val="accent3"/>
              </a:buClr>
              <a:buFont typeface="Wingdings" pitchFamily="2" charset="2"/>
              <a:buChar char="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743200" indent="-461963" algn="l" defTabSz="914400" rtl="0" eaLnBrk="1" latinLnBrk="0" hangingPunct="1">
              <a:spcBef>
                <a:spcPct val="20000"/>
              </a:spcBef>
              <a:buClr>
                <a:schemeClr val="accent3">
                  <a:lumMod val="50000"/>
                </a:schemeClr>
              </a:buClr>
              <a:buFont typeface="Wingdings" pitchFamily="2" charset="2"/>
              <a:buChar char="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05163" indent="-461963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 pitchFamily="2" charset="2"/>
              <a:buChar char="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57600" indent="-461963" algn="l" defTabSz="914400" rtl="0" eaLnBrk="1" latinLnBrk="0" hangingPunct="1">
              <a:spcBef>
                <a:spcPct val="20000"/>
              </a:spcBef>
              <a:buClr>
                <a:schemeClr val="accent3">
                  <a:lumMod val="50000"/>
                </a:schemeClr>
              </a:buClr>
              <a:buFont typeface="Wingdings" pitchFamily="2" charset="2"/>
              <a:buChar char="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19563" indent="-461963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 pitchFamily="2" charset="2"/>
              <a:buChar char="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 smtClean="0"/>
              <a:t>Z</a:t>
            </a:r>
            <a:r>
              <a:rPr lang="en-US" baseline="-25000" dirty="0" smtClean="0"/>
              <a:t>1</a:t>
            </a:r>
            <a:r>
              <a:rPr lang="en-US" dirty="0" smtClean="0"/>
              <a:t> </a:t>
            </a:r>
            <a:r>
              <a:rPr lang="en-US" dirty="0" smtClean="0">
                <a:sym typeface="Wingdings"/>
              </a:rPr>
              <a:t>←</a:t>
            </a:r>
            <a:r>
              <a:rPr lang="en-US" dirty="0" smtClean="0"/>
              <a:t> Z</a:t>
            </a:r>
            <a:r>
              <a:rPr lang="en-US" baseline="-25000" dirty="0" smtClean="0"/>
              <a:t>2</a:t>
            </a:r>
            <a:endParaRPr lang="en-US" dirty="0" smtClean="0"/>
          </a:p>
        </p:txBody>
      </p:sp>
      <p:sp>
        <p:nvSpPr>
          <p:cNvPr id="23" name="Rectangle 22"/>
          <p:cNvSpPr/>
          <p:nvPr/>
        </p:nvSpPr>
        <p:spPr>
          <a:xfrm>
            <a:off x="5297011" y="1319723"/>
            <a:ext cx="178451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200" dirty="0">
                <a:cs typeface="Helvetica" charset="0"/>
                <a:sym typeface="Helvetica" charset="0"/>
              </a:rPr>
              <a:t>0</a:t>
            </a:r>
            <a:r>
              <a:rPr lang="en-US" sz="2200" dirty="0" smtClean="0"/>
              <a:t> </a:t>
            </a:r>
            <a:r>
              <a:rPr lang="en-US" sz="2200" dirty="0"/>
              <a:t>= </a:t>
            </a:r>
            <a:r>
              <a:rPr lang="en-US" sz="2200" dirty="0" smtClean="0"/>
              <a:t>Z</a:t>
            </a:r>
            <a:r>
              <a:rPr lang="en-US" sz="2200" baseline="-25000" dirty="0" smtClean="0"/>
              <a:t>1</a:t>
            </a:r>
            <a:r>
              <a:rPr lang="en-US" sz="2200" dirty="0" smtClean="0"/>
              <a:t> – Z</a:t>
            </a:r>
            <a:r>
              <a:rPr lang="en-US" sz="2200" baseline="-25000" dirty="0" smtClean="0"/>
              <a:t>2</a:t>
            </a:r>
            <a:r>
              <a:rPr lang="en-US" sz="2200" dirty="0" smtClean="0"/>
              <a:t>  </a:t>
            </a:r>
            <a:endParaRPr lang="en-US" sz="2200" dirty="0"/>
          </a:p>
          <a:p>
            <a:endParaRPr lang="en-US" sz="2200" dirty="0"/>
          </a:p>
        </p:txBody>
      </p:sp>
      <p:sp>
        <p:nvSpPr>
          <p:cNvPr id="24" name="Double Brace 23"/>
          <p:cNvSpPr/>
          <p:nvPr/>
        </p:nvSpPr>
        <p:spPr>
          <a:xfrm>
            <a:off x="5140960" y="1233362"/>
            <a:ext cx="1798320" cy="694938"/>
          </a:xfrm>
          <a:prstGeom prst="bracePair">
            <a:avLst/>
          </a:prstGeom>
          <a:ln>
            <a:solidFill>
              <a:schemeClr val="accent5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5" name="Straight Arrow Connector 24"/>
          <p:cNvCxnSpPr/>
          <p:nvPr/>
        </p:nvCxnSpPr>
        <p:spPr>
          <a:xfrm>
            <a:off x="3622040" y="1494412"/>
            <a:ext cx="952500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641920" y="404940"/>
            <a:ext cx="26111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p</a:t>
            </a:r>
            <a:r>
              <a:rPr lang="en-US" sz="2400" dirty="0" smtClean="0"/>
              <a:t>rogram excerpt</a:t>
            </a:r>
            <a:endParaRPr lang="en-US" sz="2400" dirty="0"/>
          </a:p>
        </p:txBody>
      </p:sp>
      <p:sp>
        <p:nvSpPr>
          <p:cNvPr id="27" name="TextBox 26"/>
          <p:cNvSpPr txBox="1"/>
          <p:nvPr/>
        </p:nvSpPr>
        <p:spPr>
          <a:xfrm>
            <a:off x="5293359" y="394780"/>
            <a:ext cx="22758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constraints</a:t>
            </a:r>
            <a:endParaRPr lang="en-US" sz="2400" dirty="0"/>
          </a:p>
        </p:txBody>
      </p:sp>
      <p:cxnSp>
        <p:nvCxnSpPr>
          <p:cNvPr id="35" name="Straight Arrow Connector 34"/>
          <p:cNvCxnSpPr/>
          <p:nvPr/>
        </p:nvCxnSpPr>
        <p:spPr>
          <a:xfrm>
            <a:off x="3611880" y="661292"/>
            <a:ext cx="952500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Rectangle 1"/>
          <p:cNvSpPr txBox="1">
            <a:spLocks noChangeArrowheads="1"/>
          </p:cNvSpPr>
          <p:nvPr/>
        </p:nvSpPr>
        <p:spPr>
          <a:xfrm>
            <a:off x="970280" y="2108104"/>
            <a:ext cx="2575560" cy="663476"/>
          </a:xfrm>
          <a:prstGeom prst="rect">
            <a:avLst/>
          </a:prstGeom>
          <a:ln/>
        </p:spPr>
        <p:txBody>
          <a:bodyPr vert="horz" lIns="91440" tIns="45720" rIns="91440" bIns="45720" rtlCol="0">
            <a:normAutofit/>
          </a:bodyPr>
          <a:lstStyle>
            <a:lvl1pPr marL="457200" indent="-457200" algn="l" defTabSz="914400" rtl="0" eaLnBrk="1" latinLnBrk="0" hangingPunct="1">
              <a:spcBef>
                <a:spcPts val="2000"/>
              </a:spcBef>
              <a:buClr>
                <a:srgbClr val="333333"/>
              </a:buClr>
              <a:buFont typeface="Wingdings" charset="2"/>
              <a:buChar char="§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914400" indent="-457200" algn="l" defTabSz="914400" rtl="0" eaLnBrk="1" latinLnBrk="0" hangingPunct="1">
              <a:spcBef>
                <a:spcPts val="600"/>
              </a:spcBef>
              <a:buClr>
                <a:schemeClr val="accent3">
                  <a:lumMod val="50000"/>
                </a:schemeClr>
              </a:buClr>
              <a:buFont typeface="Wingdings" pitchFamily="2" charset="2"/>
              <a:buChar char="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371600" indent="-457200" algn="l" defTabSz="914400" rtl="0" eaLnBrk="1" latinLnBrk="0" hangingPunct="1">
              <a:spcBef>
                <a:spcPts val="600"/>
              </a:spcBef>
              <a:buClr>
                <a:schemeClr val="accent3"/>
              </a:buClr>
              <a:buFont typeface="Wingdings" pitchFamily="2" charset="2"/>
              <a:buChar char="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828800" indent="-457200" algn="l" defTabSz="914400" rtl="0" eaLnBrk="1" latinLnBrk="0" hangingPunct="1">
              <a:spcBef>
                <a:spcPts val="600"/>
              </a:spcBef>
              <a:buClr>
                <a:schemeClr val="accent3">
                  <a:lumMod val="50000"/>
                </a:schemeClr>
              </a:buClr>
              <a:buFont typeface="Wingdings" pitchFamily="2" charset="2"/>
              <a:buChar char="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286000" indent="-457200" algn="l" defTabSz="914400" rtl="0" eaLnBrk="1" latinLnBrk="0" hangingPunct="1">
              <a:spcBef>
                <a:spcPts val="600"/>
              </a:spcBef>
              <a:buClr>
                <a:schemeClr val="accent3"/>
              </a:buClr>
              <a:buFont typeface="Wingdings" pitchFamily="2" charset="2"/>
              <a:buChar char="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743200" indent="-461963" algn="l" defTabSz="914400" rtl="0" eaLnBrk="1" latinLnBrk="0" hangingPunct="1">
              <a:spcBef>
                <a:spcPct val="20000"/>
              </a:spcBef>
              <a:buClr>
                <a:schemeClr val="accent3">
                  <a:lumMod val="50000"/>
                </a:schemeClr>
              </a:buClr>
              <a:buFont typeface="Wingdings" pitchFamily="2" charset="2"/>
              <a:buChar char="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05163" indent="-461963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 pitchFamily="2" charset="2"/>
              <a:buChar char="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57600" indent="-461963" algn="l" defTabSz="914400" rtl="0" eaLnBrk="1" latinLnBrk="0" hangingPunct="1">
              <a:spcBef>
                <a:spcPct val="20000"/>
              </a:spcBef>
              <a:buClr>
                <a:schemeClr val="accent3">
                  <a:lumMod val="50000"/>
                </a:schemeClr>
              </a:buClr>
              <a:buFont typeface="Wingdings" pitchFamily="2" charset="2"/>
              <a:buChar char="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19563" indent="-461963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 pitchFamily="2" charset="2"/>
              <a:buChar char="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 smtClean="0"/>
              <a:t>Z</a:t>
            </a:r>
            <a:r>
              <a:rPr lang="en-US" baseline="-25000" dirty="0" smtClean="0"/>
              <a:t>1</a:t>
            </a:r>
            <a:r>
              <a:rPr lang="en-US" dirty="0" smtClean="0"/>
              <a:t> </a:t>
            </a:r>
            <a:r>
              <a:rPr lang="en-US" dirty="0" smtClean="0">
                <a:sym typeface="Wingdings"/>
              </a:rPr>
              <a:t>←</a:t>
            </a:r>
            <a:r>
              <a:rPr lang="en-US" dirty="0" smtClean="0"/>
              <a:t> Z</a:t>
            </a:r>
            <a:r>
              <a:rPr lang="en-US" baseline="-25000" dirty="0" smtClean="0"/>
              <a:t>2</a:t>
            </a:r>
            <a:r>
              <a:rPr lang="en-US" dirty="0" smtClean="0"/>
              <a:t> + Z</a:t>
            </a:r>
            <a:r>
              <a:rPr lang="en-US" baseline="-25000" dirty="0" smtClean="0"/>
              <a:t>3</a:t>
            </a:r>
            <a:r>
              <a:rPr lang="en-US" dirty="0" smtClean="0">
                <a:latin typeface="Wingdings"/>
                <a:ea typeface="Wingdings"/>
                <a:cs typeface="Wingdings"/>
                <a:sym typeface="Wingdings"/>
              </a:rPr>
              <a:t></a:t>
            </a:r>
            <a:r>
              <a:rPr lang="en-US" dirty="0" smtClean="0"/>
              <a:t>Z</a:t>
            </a:r>
            <a:r>
              <a:rPr lang="en-US" baseline="-25000" dirty="0" smtClean="0"/>
              <a:t>4</a:t>
            </a:r>
            <a:endParaRPr lang="en-US" dirty="0" smtClean="0"/>
          </a:p>
        </p:txBody>
      </p:sp>
      <p:cxnSp>
        <p:nvCxnSpPr>
          <p:cNvPr id="28" name="Straight Arrow Connector 27"/>
          <p:cNvCxnSpPr/>
          <p:nvPr/>
        </p:nvCxnSpPr>
        <p:spPr>
          <a:xfrm>
            <a:off x="3632200" y="2398652"/>
            <a:ext cx="952500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9" name="Rectangle 28"/>
          <p:cNvSpPr/>
          <p:nvPr/>
        </p:nvSpPr>
        <p:spPr>
          <a:xfrm>
            <a:off x="5266530" y="2213803"/>
            <a:ext cx="2688288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200" dirty="0">
                <a:cs typeface="Helvetica" charset="0"/>
                <a:sym typeface="Helvetica" charset="0"/>
              </a:rPr>
              <a:t>0</a:t>
            </a:r>
            <a:r>
              <a:rPr lang="en-US" sz="2200" dirty="0" smtClean="0"/>
              <a:t> </a:t>
            </a:r>
            <a:r>
              <a:rPr lang="en-US" sz="2200" dirty="0"/>
              <a:t>= </a:t>
            </a:r>
            <a:r>
              <a:rPr lang="en-US" sz="2200" dirty="0" smtClean="0"/>
              <a:t>Z</a:t>
            </a:r>
            <a:r>
              <a:rPr lang="en-US" sz="2200" baseline="-25000" dirty="0" smtClean="0"/>
              <a:t>1</a:t>
            </a:r>
            <a:r>
              <a:rPr lang="en-US" sz="2200" dirty="0" smtClean="0"/>
              <a:t> – Z</a:t>
            </a:r>
            <a:r>
              <a:rPr lang="en-US" sz="2200" baseline="-25000" dirty="0" smtClean="0"/>
              <a:t>2</a:t>
            </a:r>
            <a:r>
              <a:rPr lang="en-US" sz="2200" dirty="0"/>
              <a:t> </a:t>
            </a:r>
            <a:r>
              <a:rPr lang="en-US" sz="2200" dirty="0" smtClean="0"/>
              <a:t>– Z</a:t>
            </a:r>
            <a:r>
              <a:rPr lang="en-US" sz="2200" baseline="-25000" dirty="0" smtClean="0"/>
              <a:t>3</a:t>
            </a:r>
            <a:r>
              <a:rPr lang="en-US" sz="2200" dirty="0">
                <a:latin typeface="Wingdings"/>
                <a:ea typeface="Wingdings"/>
                <a:cs typeface="Wingdings"/>
                <a:sym typeface="Wingdings"/>
              </a:rPr>
              <a:t></a:t>
            </a:r>
            <a:r>
              <a:rPr lang="en-US" sz="2200" dirty="0" smtClean="0"/>
              <a:t>Z</a:t>
            </a:r>
            <a:r>
              <a:rPr lang="en-US" sz="2200" baseline="-25000" dirty="0" smtClean="0"/>
              <a:t>4</a:t>
            </a:r>
            <a:r>
              <a:rPr lang="en-US" sz="2200" dirty="0" smtClean="0"/>
              <a:t>   </a:t>
            </a:r>
            <a:endParaRPr lang="en-US" sz="2200" dirty="0"/>
          </a:p>
          <a:p>
            <a:endParaRPr lang="en-US" sz="2200" dirty="0"/>
          </a:p>
        </p:txBody>
      </p:sp>
      <p:sp>
        <p:nvSpPr>
          <p:cNvPr id="36" name="Double Brace 35"/>
          <p:cNvSpPr/>
          <p:nvPr/>
        </p:nvSpPr>
        <p:spPr>
          <a:xfrm>
            <a:off x="5110479" y="2127442"/>
            <a:ext cx="3005975" cy="694938"/>
          </a:xfrm>
          <a:prstGeom prst="bracePair">
            <a:avLst/>
          </a:prstGeom>
          <a:ln>
            <a:solidFill>
              <a:schemeClr val="accent5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1"/>
          <p:cNvSpPr txBox="1">
            <a:spLocks noChangeArrowheads="1"/>
          </p:cNvSpPr>
          <p:nvPr/>
        </p:nvSpPr>
        <p:spPr>
          <a:xfrm>
            <a:off x="658091" y="3195224"/>
            <a:ext cx="2690091" cy="663476"/>
          </a:xfrm>
          <a:prstGeom prst="rect">
            <a:avLst/>
          </a:prstGeom>
          <a:ln/>
        </p:spPr>
        <p:txBody>
          <a:bodyPr vert="horz" lIns="91440" tIns="45720" rIns="91440" bIns="45720" rtlCol="0">
            <a:normAutofit/>
          </a:bodyPr>
          <a:lstStyle>
            <a:lvl1pPr marL="457200" indent="-457200" algn="l" defTabSz="914400" rtl="0" eaLnBrk="1" latinLnBrk="0" hangingPunct="1">
              <a:spcBef>
                <a:spcPts val="2000"/>
              </a:spcBef>
              <a:buClr>
                <a:srgbClr val="333333"/>
              </a:buClr>
              <a:buFont typeface="Wingdings" charset="2"/>
              <a:buChar char="§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914400" indent="-457200" algn="l" defTabSz="914400" rtl="0" eaLnBrk="1" latinLnBrk="0" hangingPunct="1">
              <a:spcBef>
                <a:spcPts val="600"/>
              </a:spcBef>
              <a:buClr>
                <a:schemeClr val="accent3">
                  <a:lumMod val="50000"/>
                </a:schemeClr>
              </a:buClr>
              <a:buFont typeface="Wingdings" pitchFamily="2" charset="2"/>
              <a:buChar char="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371600" indent="-457200" algn="l" defTabSz="914400" rtl="0" eaLnBrk="1" latinLnBrk="0" hangingPunct="1">
              <a:spcBef>
                <a:spcPts val="600"/>
              </a:spcBef>
              <a:buClr>
                <a:schemeClr val="accent3"/>
              </a:buClr>
              <a:buFont typeface="Wingdings" pitchFamily="2" charset="2"/>
              <a:buChar char="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828800" indent="-457200" algn="l" defTabSz="914400" rtl="0" eaLnBrk="1" latinLnBrk="0" hangingPunct="1">
              <a:spcBef>
                <a:spcPts val="600"/>
              </a:spcBef>
              <a:buClr>
                <a:schemeClr val="accent3">
                  <a:lumMod val="50000"/>
                </a:schemeClr>
              </a:buClr>
              <a:buFont typeface="Wingdings" pitchFamily="2" charset="2"/>
              <a:buChar char="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286000" indent="-457200" algn="l" defTabSz="914400" rtl="0" eaLnBrk="1" latinLnBrk="0" hangingPunct="1">
              <a:spcBef>
                <a:spcPts val="600"/>
              </a:spcBef>
              <a:buClr>
                <a:schemeClr val="accent3"/>
              </a:buClr>
              <a:buFont typeface="Wingdings" pitchFamily="2" charset="2"/>
              <a:buChar char="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743200" indent="-461963" algn="l" defTabSz="914400" rtl="0" eaLnBrk="1" latinLnBrk="0" hangingPunct="1">
              <a:spcBef>
                <a:spcPct val="20000"/>
              </a:spcBef>
              <a:buClr>
                <a:schemeClr val="accent3">
                  <a:lumMod val="50000"/>
                </a:schemeClr>
              </a:buClr>
              <a:buFont typeface="Wingdings" pitchFamily="2" charset="2"/>
              <a:buChar char="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05163" indent="-461963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 pitchFamily="2" charset="2"/>
              <a:buChar char="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57600" indent="-461963" algn="l" defTabSz="914400" rtl="0" eaLnBrk="1" latinLnBrk="0" hangingPunct="1">
              <a:spcBef>
                <a:spcPct val="20000"/>
              </a:spcBef>
              <a:buClr>
                <a:schemeClr val="accent3">
                  <a:lumMod val="50000"/>
                </a:schemeClr>
              </a:buClr>
              <a:buFont typeface="Wingdings" pitchFamily="2" charset="2"/>
              <a:buChar char="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19563" indent="-461963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 pitchFamily="2" charset="2"/>
              <a:buChar char="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 smtClean="0"/>
              <a:t>Y </a:t>
            </a:r>
            <a:r>
              <a:rPr lang="en-US" dirty="0">
                <a:sym typeface="Wingdings"/>
              </a:rPr>
              <a:t>←</a:t>
            </a:r>
            <a:r>
              <a:rPr lang="en-US" dirty="0" smtClean="0"/>
              <a:t> X</a:t>
            </a:r>
            <a:r>
              <a:rPr lang="en-US" baseline="-25000" dirty="0" smtClean="0"/>
              <a:t>1</a:t>
            </a:r>
            <a:r>
              <a:rPr lang="en-US" dirty="0" smtClean="0"/>
              <a:t> </a:t>
            </a:r>
            <a:r>
              <a:rPr lang="en-US" cap="small" dirty="0" err="1" smtClean="0"/>
              <a:t>nand</a:t>
            </a:r>
            <a:r>
              <a:rPr lang="en-US" dirty="0" smtClean="0"/>
              <a:t> X</a:t>
            </a:r>
            <a:r>
              <a:rPr lang="en-US" baseline="-25000" dirty="0" smtClean="0"/>
              <a:t>2</a:t>
            </a:r>
          </a:p>
        </p:txBody>
      </p:sp>
      <p:sp>
        <p:nvSpPr>
          <p:cNvPr id="38" name="Rectangle 37"/>
          <p:cNvSpPr/>
          <p:nvPr/>
        </p:nvSpPr>
        <p:spPr>
          <a:xfrm>
            <a:off x="5276690" y="3321243"/>
            <a:ext cx="2447219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200" dirty="0">
                <a:cs typeface="Helvetica" charset="0"/>
                <a:sym typeface="Helvetica" charset="0"/>
              </a:rPr>
              <a:t>0</a:t>
            </a:r>
            <a:r>
              <a:rPr lang="en-US" sz="2200" dirty="0" smtClean="0"/>
              <a:t> </a:t>
            </a:r>
            <a:r>
              <a:rPr lang="en-US" sz="2200" dirty="0"/>
              <a:t>= </a:t>
            </a:r>
            <a:r>
              <a:rPr lang="en-US" sz="2200" dirty="0" smtClean="0"/>
              <a:t>1 – X</a:t>
            </a:r>
            <a:r>
              <a:rPr lang="en-US" sz="2200" baseline="-25000" dirty="0"/>
              <a:t>1</a:t>
            </a:r>
            <a:r>
              <a:rPr lang="en-US" sz="2200" dirty="0" smtClean="0">
                <a:latin typeface="Wingdings"/>
                <a:ea typeface="Wingdings"/>
                <a:cs typeface="Wingdings"/>
                <a:sym typeface="Wingdings"/>
              </a:rPr>
              <a:t></a:t>
            </a:r>
            <a:r>
              <a:rPr lang="en-US" sz="2200" dirty="0" smtClean="0">
                <a:sym typeface="Wingdings"/>
              </a:rPr>
              <a:t>X</a:t>
            </a:r>
            <a:r>
              <a:rPr lang="en-US" sz="2200" baseline="-25000" dirty="0">
                <a:sym typeface="Wingdings"/>
              </a:rPr>
              <a:t>2</a:t>
            </a:r>
            <a:r>
              <a:rPr lang="en-US" sz="2200" baseline="-25000" dirty="0" smtClean="0"/>
              <a:t>  </a:t>
            </a:r>
            <a:r>
              <a:rPr lang="en-US" sz="2200" dirty="0" smtClean="0"/>
              <a:t>– </a:t>
            </a:r>
            <a:r>
              <a:rPr lang="en-US" sz="2200" dirty="0"/>
              <a:t>Y</a:t>
            </a:r>
            <a:r>
              <a:rPr lang="en-US" sz="2200" dirty="0" smtClean="0"/>
              <a:t>  </a:t>
            </a:r>
            <a:endParaRPr lang="en-US" sz="2200" dirty="0"/>
          </a:p>
          <a:p>
            <a:endParaRPr lang="en-US" sz="2200" dirty="0"/>
          </a:p>
        </p:txBody>
      </p:sp>
      <p:sp>
        <p:nvSpPr>
          <p:cNvPr id="39" name="Double Brace 38"/>
          <p:cNvSpPr/>
          <p:nvPr/>
        </p:nvSpPr>
        <p:spPr>
          <a:xfrm>
            <a:off x="5120639" y="3234882"/>
            <a:ext cx="2764905" cy="694938"/>
          </a:xfrm>
          <a:prstGeom prst="bracePair">
            <a:avLst/>
          </a:prstGeom>
          <a:ln>
            <a:solidFill>
              <a:schemeClr val="accent5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0" name="Straight Arrow Connector 39"/>
          <p:cNvCxnSpPr/>
          <p:nvPr/>
        </p:nvCxnSpPr>
        <p:spPr>
          <a:xfrm>
            <a:off x="3601720" y="3495932"/>
            <a:ext cx="952500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1" name="Rectangle 1"/>
          <p:cNvSpPr txBox="1">
            <a:spLocks noChangeArrowheads="1"/>
          </p:cNvSpPr>
          <p:nvPr/>
        </p:nvSpPr>
        <p:spPr>
          <a:xfrm>
            <a:off x="891300" y="4178894"/>
            <a:ext cx="2690091" cy="663476"/>
          </a:xfrm>
          <a:prstGeom prst="rect">
            <a:avLst/>
          </a:prstGeom>
          <a:ln/>
        </p:spPr>
        <p:txBody>
          <a:bodyPr vert="horz" lIns="91440" tIns="45720" rIns="91440" bIns="45720" rtlCol="0">
            <a:normAutofit/>
          </a:bodyPr>
          <a:lstStyle>
            <a:lvl1pPr marL="457200" indent="-457200" algn="l" defTabSz="914400" rtl="0" eaLnBrk="1" latinLnBrk="0" hangingPunct="1">
              <a:spcBef>
                <a:spcPts val="2000"/>
              </a:spcBef>
              <a:buClr>
                <a:srgbClr val="333333"/>
              </a:buClr>
              <a:buFont typeface="Wingdings" charset="2"/>
              <a:buChar char="§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914400" indent="-457200" algn="l" defTabSz="914400" rtl="0" eaLnBrk="1" latinLnBrk="0" hangingPunct="1">
              <a:spcBef>
                <a:spcPts val="600"/>
              </a:spcBef>
              <a:buClr>
                <a:schemeClr val="accent3">
                  <a:lumMod val="50000"/>
                </a:schemeClr>
              </a:buClr>
              <a:buFont typeface="Wingdings" pitchFamily="2" charset="2"/>
              <a:buChar char="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371600" indent="-457200" algn="l" defTabSz="914400" rtl="0" eaLnBrk="1" latinLnBrk="0" hangingPunct="1">
              <a:spcBef>
                <a:spcPts val="600"/>
              </a:spcBef>
              <a:buClr>
                <a:schemeClr val="accent3"/>
              </a:buClr>
              <a:buFont typeface="Wingdings" pitchFamily="2" charset="2"/>
              <a:buChar char="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828800" indent="-457200" algn="l" defTabSz="914400" rtl="0" eaLnBrk="1" latinLnBrk="0" hangingPunct="1">
              <a:spcBef>
                <a:spcPts val="600"/>
              </a:spcBef>
              <a:buClr>
                <a:schemeClr val="accent3">
                  <a:lumMod val="50000"/>
                </a:schemeClr>
              </a:buClr>
              <a:buFont typeface="Wingdings" pitchFamily="2" charset="2"/>
              <a:buChar char="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286000" indent="-457200" algn="l" defTabSz="914400" rtl="0" eaLnBrk="1" latinLnBrk="0" hangingPunct="1">
              <a:spcBef>
                <a:spcPts val="600"/>
              </a:spcBef>
              <a:buClr>
                <a:schemeClr val="accent3"/>
              </a:buClr>
              <a:buFont typeface="Wingdings" pitchFamily="2" charset="2"/>
              <a:buChar char="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743200" indent="-461963" algn="l" defTabSz="914400" rtl="0" eaLnBrk="1" latinLnBrk="0" hangingPunct="1">
              <a:spcBef>
                <a:spcPct val="20000"/>
              </a:spcBef>
              <a:buClr>
                <a:schemeClr val="accent3">
                  <a:lumMod val="50000"/>
                </a:schemeClr>
              </a:buClr>
              <a:buFont typeface="Wingdings" pitchFamily="2" charset="2"/>
              <a:buChar char="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05163" indent="-461963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 pitchFamily="2" charset="2"/>
              <a:buChar char="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57600" indent="-461963" algn="l" defTabSz="914400" rtl="0" eaLnBrk="1" latinLnBrk="0" hangingPunct="1">
              <a:spcBef>
                <a:spcPct val="20000"/>
              </a:spcBef>
              <a:buClr>
                <a:schemeClr val="accent3">
                  <a:lumMod val="50000"/>
                </a:schemeClr>
              </a:buClr>
              <a:buFont typeface="Wingdings" pitchFamily="2" charset="2"/>
              <a:buChar char="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19563" indent="-461963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 pitchFamily="2" charset="2"/>
              <a:buChar char="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 smtClean="0"/>
              <a:t>Y </a:t>
            </a:r>
            <a:r>
              <a:rPr lang="en-US" dirty="0">
                <a:sym typeface="Wingdings"/>
              </a:rPr>
              <a:t>←</a:t>
            </a:r>
            <a:r>
              <a:rPr lang="en-US" dirty="0" smtClean="0"/>
              <a:t> X</a:t>
            </a:r>
            <a:r>
              <a:rPr lang="en-US" baseline="-25000" dirty="0" smtClean="0"/>
              <a:t>1</a:t>
            </a:r>
            <a:r>
              <a:rPr lang="en-US" dirty="0" smtClean="0"/>
              <a:t> </a:t>
            </a:r>
            <a:r>
              <a:rPr lang="en-US" cap="small" dirty="0" smtClean="0"/>
              <a:t>or </a:t>
            </a:r>
            <a:r>
              <a:rPr lang="en-US" dirty="0" smtClean="0"/>
              <a:t>X</a:t>
            </a:r>
            <a:r>
              <a:rPr lang="en-US" baseline="-25000" dirty="0" smtClean="0"/>
              <a:t>2</a:t>
            </a:r>
          </a:p>
        </p:txBody>
      </p:sp>
      <p:sp>
        <p:nvSpPr>
          <p:cNvPr id="42" name="Rectangle 41"/>
          <p:cNvSpPr/>
          <p:nvPr/>
        </p:nvSpPr>
        <p:spPr>
          <a:xfrm>
            <a:off x="5278999" y="4304913"/>
            <a:ext cx="3726456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200" dirty="0">
                <a:cs typeface="Helvetica" charset="0"/>
                <a:sym typeface="Helvetica" charset="0"/>
              </a:rPr>
              <a:t>0</a:t>
            </a:r>
            <a:r>
              <a:rPr lang="en-US" sz="2200" dirty="0" smtClean="0"/>
              <a:t> </a:t>
            </a:r>
            <a:r>
              <a:rPr lang="en-US" sz="2200" dirty="0"/>
              <a:t>= </a:t>
            </a:r>
            <a:r>
              <a:rPr lang="en-US" sz="2200" dirty="0" smtClean="0"/>
              <a:t>(1 – X</a:t>
            </a:r>
            <a:r>
              <a:rPr lang="en-US" sz="2200" baseline="-25000" dirty="0" smtClean="0"/>
              <a:t>1</a:t>
            </a:r>
            <a:r>
              <a:rPr lang="en-US" sz="2000" dirty="0" smtClean="0"/>
              <a:t>)</a:t>
            </a:r>
            <a:r>
              <a:rPr lang="en-US" sz="2200" dirty="0" smtClean="0">
                <a:latin typeface="Wingdings"/>
                <a:ea typeface="Wingdings"/>
                <a:cs typeface="Wingdings"/>
                <a:sym typeface="Wingdings"/>
              </a:rPr>
              <a:t></a:t>
            </a:r>
            <a:r>
              <a:rPr lang="en-US" sz="2400" dirty="0" smtClean="0"/>
              <a:t>(</a:t>
            </a:r>
            <a:r>
              <a:rPr lang="en-US" sz="2200" dirty="0" smtClean="0"/>
              <a:t>X</a:t>
            </a:r>
            <a:r>
              <a:rPr lang="en-US" sz="2200" baseline="-25000" dirty="0"/>
              <a:t>2</a:t>
            </a:r>
            <a:r>
              <a:rPr lang="en-US" sz="2200" baseline="-25000" dirty="0" smtClean="0"/>
              <a:t>  </a:t>
            </a:r>
            <a:r>
              <a:rPr lang="en-US" sz="2200" dirty="0" smtClean="0"/>
              <a:t>– 1) + 1 – </a:t>
            </a:r>
            <a:r>
              <a:rPr lang="en-US" sz="2200" dirty="0"/>
              <a:t>Y</a:t>
            </a:r>
            <a:r>
              <a:rPr lang="en-US" sz="2200" dirty="0" smtClean="0"/>
              <a:t>   </a:t>
            </a:r>
            <a:endParaRPr lang="en-US" sz="2200" dirty="0"/>
          </a:p>
          <a:p>
            <a:endParaRPr lang="en-US" sz="2200" dirty="0"/>
          </a:p>
        </p:txBody>
      </p:sp>
      <p:sp>
        <p:nvSpPr>
          <p:cNvPr id="43" name="Double Brace 42"/>
          <p:cNvSpPr/>
          <p:nvPr/>
        </p:nvSpPr>
        <p:spPr>
          <a:xfrm>
            <a:off x="5122947" y="4218552"/>
            <a:ext cx="3882507" cy="694938"/>
          </a:xfrm>
          <a:prstGeom prst="bracePair">
            <a:avLst/>
          </a:prstGeom>
          <a:ln>
            <a:solidFill>
              <a:schemeClr val="accent5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4" name="Straight Arrow Connector 43"/>
          <p:cNvCxnSpPr/>
          <p:nvPr/>
        </p:nvCxnSpPr>
        <p:spPr>
          <a:xfrm>
            <a:off x="3604029" y="4479602"/>
            <a:ext cx="952500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483023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77361" y="3339421"/>
            <a:ext cx="2699262" cy="5080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200" dirty="0" smtClean="0">
                <a:solidFill>
                  <a:schemeClr val="tx1"/>
                </a:solidFill>
                <a:sym typeface="Wingdings"/>
              </a:rPr>
              <a:t>Z</a:t>
            </a:r>
            <a:r>
              <a:rPr lang="en-US" sz="2200" baseline="-25000" dirty="0" smtClean="0">
                <a:solidFill>
                  <a:schemeClr val="tx1"/>
                </a:solidFill>
                <a:sym typeface="Wingdings"/>
              </a:rPr>
              <a:t>1</a:t>
            </a:r>
            <a:r>
              <a:rPr lang="en-US" sz="2200" dirty="0" smtClean="0">
                <a:solidFill>
                  <a:schemeClr val="tx1"/>
                </a:solidFill>
                <a:sym typeface="Wingdings"/>
              </a:rPr>
              <a:t>=</a:t>
            </a:r>
            <a:r>
              <a:rPr lang="en-US" sz="2200" dirty="0">
                <a:solidFill>
                  <a:srgbClr val="BC300A"/>
                </a:solidFill>
              </a:rPr>
              <a:t>23</a:t>
            </a:r>
            <a:r>
              <a:rPr lang="en-US" sz="2200" dirty="0" smtClean="0">
                <a:sym typeface="Wingdings"/>
              </a:rPr>
              <a:t>, Z</a:t>
            </a:r>
            <a:r>
              <a:rPr lang="en-US" sz="2200" baseline="-25000" dirty="0" smtClean="0">
                <a:sym typeface="Wingdings"/>
              </a:rPr>
              <a:t>2</a:t>
            </a:r>
            <a:r>
              <a:rPr lang="en-US" sz="2200" dirty="0" smtClean="0">
                <a:sym typeface="Wingdings"/>
              </a:rPr>
              <a:t>=</a:t>
            </a:r>
            <a:r>
              <a:rPr lang="en-US" sz="2200" dirty="0" smtClean="0">
                <a:solidFill>
                  <a:srgbClr val="BC300A"/>
                </a:solidFill>
                <a:sym typeface="Wingdings"/>
              </a:rPr>
              <a:t>187</a:t>
            </a:r>
            <a:r>
              <a:rPr lang="en-US" sz="2200" dirty="0" smtClean="0">
                <a:sym typeface="Wingdings"/>
              </a:rPr>
              <a:t>, …, </a:t>
            </a:r>
            <a:endParaRPr lang="en-US" sz="2200" dirty="0"/>
          </a:p>
        </p:txBody>
      </p:sp>
      <p:grpSp>
        <p:nvGrpSpPr>
          <p:cNvPr id="4" name="Group 3"/>
          <p:cNvGrpSpPr/>
          <p:nvPr/>
        </p:nvGrpSpPr>
        <p:grpSpPr>
          <a:xfrm>
            <a:off x="2686736" y="1714370"/>
            <a:ext cx="418789" cy="2624152"/>
            <a:chOff x="625214" y="3323855"/>
            <a:chExt cx="383179" cy="846542"/>
          </a:xfrm>
        </p:grpSpPr>
        <p:sp>
          <p:nvSpPr>
            <p:cNvPr id="5" name="Left Bracket 4"/>
            <p:cNvSpPr/>
            <p:nvPr/>
          </p:nvSpPr>
          <p:spPr>
            <a:xfrm>
              <a:off x="625214" y="3323855"/>
              <a:ext cx="91079" cy="846542"/>
            </a:xfrm>
            <a:prstGeom prst="leftBracket">
              <a:avLst>
                <a:gd name="adj" fmla="val 0"/>
              </a:avLst>
            </a:prstGeom>
            <a:ln>
              <a:solidFill>
                <a:schemeClr val="accent5">
                  <a:lumMod val="75000"/>
                  <a:lumOff val="2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Left Bracket 5"/>
            <p:cNvSpPr/>
            <p:nvPr/>
          </p:nvSpPr>
          <p:spPr>
            <a:xfrm flipH="1">
              <a:off x="917314" y="3323855"/>
              <a:ext cx="91079" cy="846542"/>
            </a:xfrm>
            <a:prstGeom prst="leftBracket">
              <a:avLst>
                <a:gd name="adj" fmla="val 0"/>
              </a:avLst>
            </a:prstGeom>
            <a:ln>
              <a:solidFill>
                <a:schemeClr val="accent5">
                  <a:lumMod val="75000"/>
                  <a:lumOff val="2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3077102" y="1629540"/>
            <a:ext cx="81251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BC300A"/>
                </a:solidFill>
              </a:rPr>
              <a:t> w</a:t>
            </a:r>
            <a:endParaRPr lang="en-US" sz="2400" dirty="0">
              <a:solidFill>
                <a:srgbClr val="BC300A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746353" y="2338173"/>
            <a:ext cx="32138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BC300A"/>
                </a:solidFill>
              </a:rPr>
              <a:t>1</a:t>
            </a:r>
            <a:endParaRPr lang="en-US" sz="2000" baseline="-25000" dirty="0">
              <a:solidFill>
                <a:srgbClr val="BC300A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741263" y="2018125"/>
            <a:ext cx="32138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BC300A"/>
                </a:solidFill>
              </a:rPr>
              <a:t>0</a:t>
            </a:r>
            <a:endParaRPr lang="en-US" sz="2000" baseline="-25000" dirty="0">
              <a:solidFill>
                <a:srgbClr val="BC300A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733343" y="3618365"/>
            <a:ext cx="32138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BC300A"/>
                </a:solidFill>
              </a:rPr>
              <a:t>1</a:t>
            </a:r>
            <a:endParaRPr lang="en-US" sz="2000" baseline="-25000" dirty="0">
              <a:solidFill>
                <a:srgbClr val="BC300A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733343" y="3938411"/>
            <a:ext cx="32138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BC300A"/>
                </a:solidFill>
              </a:rPr>
              <a:t>0</a:t>
            </a:r>
            <a:endParaRPr lang="en-US" sz="2000" baseline="-25000" dirty="0">
              <a:solidFill>
                <a:srgbClr val="BC300A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741263" y="1698077"/>
            <a:ext cx="32138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BC300A"/>
                </a:solidFill>
              </a:rPr>
              <a:t>1</a:t>
            </a:r>
            <a:endParaRPr lang="en-US" sz="2000" baseline="-25000" dirty="0">
              <a:solidFill>
                <a:srgbClr val="BC300A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738570" y="2658221"/>
            <a:ext cx="32138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BC300A"/>
                </a:solidFill>
              </a:rPr>
              <a:t>0</a:t>
            </a:r>
            <a:endParaRPr lang="en-US" sz="2000" baseline="-25000" dirty="0">
              <a:solidFill>
                <a:srgbClr val="BC300A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733343" y="2978269"/>
            <a:ext cx="36172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BC300A"/>
                </a:solidFill>
              </a:rPr>
              <a:t>1</a:t>
            </a:r>
            <a:endParaRPr lang="en-US" sz="2000" baseline="-25000" dirty="0">
              <a:solidFill>
                <a:srgbClr val="BC300A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731353" y="3298317"/>
            <a:ext cx="32138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BC300A"/>
                </a:solidFill>
              </a:rPr>
              <a:t>0</a:t>
            </a:r>
            <a:endParaRPr lang="en-US" sz="2000" baseline="-25000" dirty="0">
              <a:solidFill>
                <a:srgbClr val="BC300A"/>
              </a:solidFill>
            </a:endParaRPr>
          </a:p>
        </p:txBody>
      </p:sp>
      <p:grpSp>
        <p:nvGrpSpPr>
          <p:cNvPr id="67" name="Group 66"/>
          <p:cNvGrpSpPr/>
          <p:nvPr/>
        </p:nvGrpSpPr>
        <p:grpSpPr>
          <a:xfrm>
            <a:off x="7418728" y="1716239"/>
            <a:ext cx="953112" cy="2624152"/>
            <a:chOff x="625214" y="3323855"/>
            <a:chExt cx="383179" cy="846542"/>
          </a:xfrm>
        </p:grpSpPr>
        <p:sp>
          <p:nvSpPr>
            <p:cNvPr id="68" name="Left Bracket 67"/>
            <p:cNvSpPr/>
            <p:nvPr/>
          </p:nvSpPr>
          <p:spPr>
            <a:xfrm>
              <a:off x="625214" y="3323855"/>
              <a:ext cx="91079" cy="846542"/>
            </a:xfrm>
            <a:prstGeom prst="leftBracket">
              <a:avLst>
                <a:gd name="adj" fmla="val 0"/>
              </a:avLst>
            </a:prstGeom>
            <a:ln>
              <a:solidFill>
                <a:schemeClr val="accent5">
                  <a:lumMod val="75000"/>
                  <a:lumOff val="2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Left Bracket 68"/>
            <p:cNvSpPr/>
            <p:nvPr/>
          </p:nvSpPr>
          <p:spPr>
            <a:xfrm flipH="1">
              <a:off x="917314" y="3323855"/>
              <a:ext cx="91079" cy="846542"/>
            </a:xfrm>
            <a:prstGeom prst="leftBracket">
              <a:avLst>
                <a:gd name="adj" fmla="val 0"/>
              </a:avLst>
            </a:prstGeom>
            <a:ln>
              <a:solidFill>
                <a:schemeClr val="accent5">
                  <a:lumMod val="75000"/>
                  <a:lumOff val="2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0" name="TextBox 69"/>
          <p:cNvSpPr txBox="1"/>
          <p:nvPr/>
        </p:nvSpPr>
        <p:spPr>
          <a:xfrm>
            <a:off x="8341098" y="1609220"/>
            <a:ext cx="6565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BC300A"/>
                </a:solidFill>
              </a:rPr>
              <a:t> w</a:t>
            </a:r>
            <a:endParaRPr lang="en-US" sz="2400" dirty="0">
              <a:solidFill>
                <a:srgbClr val="BC300A"/>
              </a:solidFill>
            </a:endParaRPr>
          </a:p>
        </p:txBody>
      </p:sp>
      <p:sp>
        <p:nvSpPr>
          <p:cNvPr id="71" name="TextBox 70"/>
          <p:cNvSpPr txBox="1"/>
          <p:nvPr/>
        </p:nvSpPr>
        <p:spPr>
          <a:xfrm>
            <a:off x="7478344" y="2340042"/>
            <a:ext cx="8934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BC300A"/>
                </a:solidFill>
              </a:rPr>
              <a:t>1013</a:t>
            </a:r>
            <a:endParaRPr lang="en-US" sz="2000" baseline="-25000" dirty="0">
              <a:solidFill>
                <a:srgbClr val="BC300A"/>
              </a:solidFill>
            </a:endParaRPr>
          </a:p>
        </p:txBody>
      </p:sp>
      <p:sp>
        <p:nvSpPr>
          <p:cNvPr id="72" name="TextBox 71"/>
          <p:cNvSpPr txBox="1"/>
          <p:nvPr/>
        </p:nvSpPr>
        <p:spPr>
          <a:xfrm>
            <a:off x="7492533" y="2019994"/>
            <a:ext cx="72819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rgbClr val="BC300A"/>
                </a:solidFill>
              </a:rPr>
              <a:t>2047</a:t>
            </a:r>
            <a:endParaRPr lang="en-US" sz="2000" baseline="-25000" dirty="0">
              <a:solidFill>
                <a:srgbClr val="BC300A"/>
              </a:solidFill>
            </a:endParaRPr>
          </a:p>
        </p:txBody>
      </p:sp>
      <p:sp>
        <p:nvSpPr>
          <p:cNvPr id="73" name="TextBox 72"/>
          <p:cNvSpPr txBox="1"/>
          <p:nvPr/>
        </p:nvSpPr>
        <p:spPr>
          <a:xfrm>
            <a:off x="7428523" y="3620234"/>
            <a:ext cx="9456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rgbClr val="BC300A"/>
                </a:solidFill>
              </a:rPr>
              <a:t>187</a:t>
            </a:r>
            <a:endParaRPr lang="en-US" sz="2000" baseline="-25000" dirty="0">
              <a:solidFill>
                <a:srgbClr val="BC300A"/>
              </a:solidFill>
            </a:endParaRPr>
          </a:p>
        </p:txBody>
      </p:sp>
      <p:sp>
        <p:nvSpPr>
          <p:cNvPr id="74" name="TextBox 73"/>
          <p:cNvSpPr txBox="1"/>
          <p:nvPr/>
        </p:nvSpPr>
        <p:spPr>
          <a:xfrm>
            <a:off x="7428523" y="3940280"/>
            <a:ext cx="95347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rgbClr val="BC300A"/>
                </a:solidFill>
              </a:rPr>
              <a:t>23</a:t>
            </a:r>
            <a:endParaRPr lang="en-US" sz="2000" baseline="-25000" dirty="0">
              <a:solidFill>
                <a:srgbClr val="BC300A"/>
              </a:solidFill>
            </a:endParaRPr>
          </a:p>
        </p:txBody>
      </p:sp>
      <p:sp>
        <p:nvSpPr>
          <p:cNvPr id="75" name="TextBox 74"/>
          <p:cNvSpPr txBox="1"/>
          <p:nvPr/>
        </p:nvSpPr>
        <p:spPr>
          <a:xfrm>
            <a:off x="7478591" y="1699946"/>
            <a:ext cx="75608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rgbClr val="BC300A"/>
                </a:solidFill>
              </a:rPr>
              <a:t>219</a:t>
            </a:r>
            <a:endParaRPr lang="en-US" sz="2000" baseline="-25000" dirty="0">
              <a:solidFill>
                <a:srgbClr val="BC300A"/>
              </a:solidFill>
            </a:endParaRPr>
          </a:p>
        </p:txBody>
      </p:sp>
      <p:sp>
        <p:nvSpPr>
          <p:cNvPr id="76" name="TextBox 75"/>
          <p:cNvSpPr txBox="1"/>
          <p:nvPr/>
        </p:nvSpPr>
        <p:spPr>
          <a:xfrm>
            <a:off x="7695941" y="2660090"/>
            <a:ext cx="32138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rgbClr val="BC300A"/>
                </a:solidFill>
              </a:rPr>
              <a:t>0</a:t>
            </a:r>
            <a:endParaRPr lang="en-US" sz="2000" baseline="-25000" dirty="0">
              <a:solidFill>
                <a:srgbClr val="BC300A"/>
              </a:solidFill>
            </a:endParaRPr>
          </a:p>
        </p:txBody>
      </p:sp>
      <p:sp>
        <p:nvSpPr>
          <p:cNvPr id="77" name="TextBox 76"/>
          <p:cNvSpPr txBox="1"/>
          <p:nvPr/>
        </p:nvSpPr>
        <p:spPr>
          <a:xfrm>
            <a:off x="7474631" y="2980138"/>
            <a:ext cx="76400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rgbClr val="BC300A"/>
                </a:solidFill>
              </a:rPr>
              <a:t>1</a:t>
            </a:r>
            <a:endParaRPr lang="en-US" sz="2000" baseline="-25000" dirty="0">
              <a:solidFill>
                <a:srgbClr val="BC300A"/>
              </a:solidFill>
            </a:endParaRPr>
          </a:p>
        </p:txBody>
      </p:sp>
      <p:sp>
        <p:nvSpPr>
          <p:cNvPr id="78" name="TextBox 77"/>
          <p:cNvSpPr txBox="1"/>
          <p:nvPr/>
        </p:nvSpPr>
        <p:spPr>
          <a:xfrm>
            <a:off x="7473636" y="3300186"/>
            <a:ext cx="7659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rgbClr val="BC300A"/>
                </a:solidFill>
              </a:rPr>
              <a:t>805</a:t>
            </a:r>
            <a:endParaRPr lang="en-US" sz="2000" baseline="-25000" dirty="0">
              <a:solidFill>
                <a:srgbClr val="BC300A"/>
              </a:solidFill>
            </a:endParaRPr>
          </a:p>
        </p:txBody>
      </p:sp>
      <p:sp>
        <p:nvSpPr>
          <p:cNvPr id="80" name="Double Brace 79"/>
          <p:cNvSpPr/>
          <p:nvPr/>
        </p:nvSpPr>
        <p:spPr>
          <a:xfrm>
            <a:off x="4246881" y="1667526"/>
            <a:ext cx="2693875" cy="1287776"/>
          </a:xfrm>
          <a:prstGeom prst="bracePair">
            <a:avLst/>
          </a:prstGeom>
          <a:ln>
            <a:solidFill>
              <a:schemeClr val="accent5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1" name="Group 80"/>
          <p:cNvGrpSpPr/>
          <p:nvPr/>
        </p:nvGrpSpPr>
        <p:grpSpPr>
          <a:xfrm>
            <a:off x="740142" y="1547794"/>
            <a:ext cx="2526411" cy="2917318"/>
            <a:chOff x="1103903" y="3354016"/>
            <a:chExt cx="2219785" cy="789058"/>
          </a:xfrm>
        </p:grpSpPr>
        <p:cxnSp>
          <p:nvCxnSpPr>
            <p:cNvPr id="82" name="Straight Connector 81"/>
            <p:cNvCxnSpPr/>
            <p:nvPr/>
          </p:nvCxnSpPr>
          <p:spPr>
            <a:xfrm>
              <a:off x="1103903" y="3358566"/>
              <a:ext cx="2210797" cy="784508"/>
            </a:xfrm>
            <a:prstGeom prst="line">
              <a:avLst/>
            </a:prstGeom>
            <a:ln>
              <a:solidFill>
                <a:schemeClr val="accent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/>
            <p:cNvCxnSpPr/>
            <p:nvPr/>
          </p:nvCxnSpPr>
          <p:spPr>
            <a:xfrm flipH="1">
              <a:off x="1112891" y="3354016"/>
              <a:ext cx="2210797" cy="784508"/>
            </a:xfrm>
            <a:prstGeom prst="line">
              <a:avLst/>
            </a:prstGeom>
            <a:ln>
              <a:solidFill>
                <a:schemeClr val="accent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4" name="Content Placeholder 2"/>
          <p:cNvSpPr txBox="1">
            <a:spLocks/>
          </p:cNvSpPr>
          <p:nvPr/>
        </p:nvSpPr>
        <p:spPr>
          <a:xfrm>
            <a:off x="704960" y="664136"/>
            <a:ext cx="7770813" cy="5080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457200" indent="-457200" algn="l" defTabSz="914400" rtl="0" eaLnBrk="1" latinLnBrk="0" hangingPunct="1">
              <a:spcBef>
                <a:spcPts val="2000"/>
              </a:spcBef>
              <a:buClr>
                <a:srgbClr val="333333"/>
              </a:buClr>
              <a:buFont typeface="Wingdings" charset="2"/>
              <a:buChar char="§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914400" indent="-457200" algn="l" defTabSz="914400" rtl="0" eaLnBrk="1" latinLnBrk="0" hangingPunct="1">
              <a:spcBef>
                <a:spcPts val="600"/>
              </a:spcBef>
              <a:buClr>
                <a:schemeClr val="accent3">
                  <a:lumMod val="50000"/>
                </a:schemeClr>
              </a:buClr>
              <a:buFont typeface="Wingdings" pitchFamily="2" charset="2"/>
              <a:buChar char="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371600" indent="-457200" algn="l" defTabSz="914400" rtl="0" eaLnBrk="1" latinLnBrk="0" hangingPunct="1">
              <a:spcBef>
                <a:spcPts val="600"/>
              </a:spcBef>
              <a:buClr>
                <a:schemeClr val="accent3"/>
              </a:buClr>
              <a:buFont typeface="Wingdings" pitchFamily="2" charset="2"/>
              <a:buChar char="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828800" indent="-457200" algn="l" defTabSz="914400" rtl="0" eaLnBrk="1" latinLnBrk="0" hangingPunct="1">
              <a:spcBef>
                <a:spcPts val="600"/>
              </a:spcBef>
              <a:buClr>
                <a:schemeClr val="accent3">
                  <a:lumMod val="50000"/>
                </a:schemeClr>
              </a:buClr>
              <a:buFont typeface="Wingdings" pitchFamily="2" charset="2"/>
              <a:buChar char="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286000" indent="-457200" algn="l" defTabSz="914400" rtl="0" eaLnBrk="1" latinLnBrk="0" hangingPunct="1">
              <a:spcBef>
                <a:spcPts val="600"/>
              </a:spcBef>
              <a:buClr>
                <a:schemeClr val="accent3"/>
              </a:buClr>
              <a:buFont typeface="Wingdings" pitchFamily="2" charset="2"/>
              <a:buChar char="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743200" indent="-461963" algn="l" defTabSz="914400" rtl="0" eaLnBrk="1" latinLnBrk="0" hangingPunct="1">
              <a:spcBef>
                <a:spcPct val="20000"/>
              </a:spcBef>
              <a:buClr>
                <a:schemeClr val="accent3">
                  <a:lumMod val="50000"/>
                </a:schemeClr>
              </a:buClr>
              <a:buFont typeface="Wingdings" pitchFamily="2" charset="2"/>
              <a:buChar char="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05163" indent="-461963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 pitchFamily="2" charset="2"/>
              <a:buChar char="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57600" indent="-461963" algn="l" defTabSz="914400" rtl="0" eaLnBrk="1" latinLnBrk="0" hangingPunct="1">
              <a:spcBef>
                <a:spcPct val="20000"/>
              </a:spcBef>
              <a:buClr>
                <a:schemeClr val="accent3">
                  <a:lumMod val="50000"/>
                </a:schemeClr>
              </a:buClr>
              <a:buFont typeface="Wingdings" pitchFamily="2" charset="2"/>
              <a:buChar char="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19563" indent="-461963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 pitchFamily="2" charset="2"/>
              <a:buChar char="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" charset="2"/>
              <a:buNone/>
            </a:pPr>
            <a:r>
              <a:rPr lang="en-US" sz="2200" dirty="0" smtClean="0">
                <a:sym typeface="Wingdings"/>
              </a:rPr>
              <a:t>The proof vector now encodes the assignment that satisfies the constraints.</a:t>
            </a:r>
            <a:endParaRPr lang="en-US" sz="2200" dirty="0"/>
          </a:p>
        </p:txBody>
      </p:sp>
      <p:sp>
        <p:nvSpPr>
          <p:cNvPr id="86" name="Rectangle 85"/>
          <p:cNvSpPr/>
          <p:nvPr/>
        </p:nvSpPr>
        <p:spPr>
          <a:xfrm>
            <a:off x="987971" y="1862656"/>
            <a:ext cx="143315" cy="329250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7" name="Straight Connector 86"/>
          <p:cNvCxnSpPr/>
          <p:nvPr/>
        </p:nvCxnSpPr>
        <p:spPr>
          <a:xfrm>
            <a:off x="780961" y="2044935"/>
            <a:ext cx="210195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8" name="Rectangle 87"/>
          <p:cNvSpPr/>
          <p:nvPr/>
        </p:nvSpPr>
        <p:spPr>
          <a:xfrm>
            <a:off x="987971" y="2333884"/>
            <a:ext cx="143315" cy="329250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9" name="Straight Connector 88"/>
          <p:cNvCxnSpPr/>
          <p:nvPr/>
        </p:nvCxnSpPr>
        <p:spPr>
          <a:xfrm>
            <a:off x="776183" y="2512264"/>
            <a:ext cx="210195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0" name="Rectangle 89"/>
          <p:cNvSpPr/>
          <p:nvPr/>
        </p:nvSpPr>
        <p:spPr>
          <a:xfrm>
            <a:off x="1330334" y="2259683"/>
            <a:ext cx="143315" cy="329250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1" name="Rectangle 90"/>
          <p:cNvSpPr/>
          <p:nvPr/>
        </p:nvSpPr>
        <p:spPr>
          <a:xfrm>
            <a:off x="1337764" y="2749280"/>
            <a:ext cx="143315" cy="329250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2" name="Rectangle 91"/>
          <p:cNvSpPr/>
          <p:nvPr/>
        </p:nvSpPr>
        <p:spPr>
          <a:xfrm>
            <a:off x="1674289" y="1888254"/>
            <a:ext cx="143315" cy="329250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3" name="Rectangle 92"/>
          <p:cNvSpPr/>
          <p:nvPr/>
        </p:nvSpPr>
        <p:spPr>
          <a:xfrm>
            <a:off x="1327149" y="1791299"/>
            <a:ext cx="143315" cy="329250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4" name="Rectangle 93"/>
          <p:cNvSpPr/>
          <p:nvPr/>
        </p:nvSpPr>
        <p:spPr>
          <a:xfrm>
            <a:off x="1680659" y="2478612"/>
            <a:ext cx="143315" cy="329250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7" name="Rectangle 96"/>
          <p:cNvSpPr/>
          <p:nvPr/>
        </p:nvSpPr>
        <p:spPr>
          <a:xfrm>
            <a:off x="989562" y="2868358"/>
            <a:ext cx="143315" cy="329250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8" name="Straight Connector 97"/>
          <p:cNvCxnSpPr/>
          <p:nvPr/>
        </p:nvCxnSpPr>
        <p:spPr>
          <a:xfrm>
            <a:off x="777244" y="3033666"/>
            <a:ext cx="210195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9" name="Straight Connector 98"/>
          <p:cNvCxnSpPr/>
          <p:nvPr/>
        </p:nvCxnSpPr>
        <p:spPr>
          <a:xfrm>
            <a:off x="1131286" y="2542358"/>
            <a:ext cx="199048" cy="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0" name="Straight Connector 99"/>
          <p:cNvCxnSpPr/>
          <p:nvPr/>
        </p:nvCxnSpPr>
        <p:spPr>
          <a:xfrm>
            <a:off x="1473649" y="2056391"/>
            <a:ext cx="192679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3" name="Straight Connector 102"/>
          <p:cNvCxnSpPr/>
          <p:nvPr/>
        </p:nvCxnSpPr>
        <p:spPr>
          <a:xfrm>
            <a:off x="1584926" y="2130406"/>
            <a:ext cx="95733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4" name="Straight Connector 103"/>
          <p:cNvCxnSpPr/>
          <p:nvPr/>
        </p:nvCxnSpPr>
        <p:spPr>
          <a:xfrm>
            <a:off x="1584926" y="2130406"/>
            <a:ext cx="0" cy="38185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5" name="Straight Connector 104"/>
          <p:cNvCxnSpPr/>
          <p:nvPr/>
        </p:nvCxnSpPr>
        <p:spPr>
          <a:xfrm>
            <a:off x="1187280" y="2399360"/>
            <a:ext cx="143053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6" name="Straight Connector 105"/>
          <p:cNvCxnSpPr/>
          <p:nvPr/>
        </p:nvCxnSpPr>
        <p:spPr>
          <a:xfrm flipV="1">
            <a:off x="1132713" y="1982087"/>
            <a:ext cx="62398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7" name="Straight Connector 106"/>
          <p:cNvCxnSpPr/>
          <p:nvPr/>
        </p:nvCxnSpPr>
        <p:spPr>
          <a:xfrm>
            <a:off x="1129529" y="3035613"/>
            <a:ext cx="206479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8" name="Straight Connector 107"/>
          <p:cNvCxnSpPr/>
          <p:nvPr/>
        </p:nvCxnSpPr>
        <p:spPr>
          <a:xfrm flipV="1">
            <a:off x="1187280" y="1976213"/>
            <a:ext cx="0" cy="42314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09" name="Group 108"/>
          <p:cNvGrpSpPr/>
          <p:nvPr/>
        </p:nvGrpSpPr>
        <p:grpSpPr>
          <a:xfrm>
            <a:off x="1481078" y="2664060"/>
            <a:ext cx="193210" cy="338706"/>
            <a:chOff x="4413250" y="680686"/>
            <a:chExt cx="447675" cy="784908"/>
          </a:xfrm>
        </p:grpSpPr>
        <p:cxnSp>
          <p:nvCxnSpPr>
            <p:cNvPr id="110" name="Straight Connector 109"/>
            <p:cNvCxnSpPr/>
            <p:nvPr/>
          </p:nvCxnSpPr>
          <p:spPr>
            <a:xfrm>
              <a:off x="4413250" y="1465594"/>
              <a:ext cx="240645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1" name="Straight Connector 110"/>
            <p:cNvCxnSpPr/>
            <p:nvPr/>
          </p:nvCxnSpPr>
          <p:spPr>
            <a:xfrm>
              <a:off x="4653895" y="680686"/>
              <a:ext cx="20703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2" name="Straight Connector 111"/>
            <p:cNvCxnSpPr/>
            <p:nvPr/>
          </p:nvCxnSpPr>
          <p:spPr>
            <a:xfrm>
              <a:off x="4653895" y="680686"/>
              <a:ext cx="0" cy="78490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13" name="Straight Connector 112"/>
          <p:cNvCxnSpPr/>
          <p:nvPr/>
        </p:nvCxnSpPr>
        <p:spPr>
          <a:xfrm>
            <a:off x="1481421" y="2507331"/>
            <a:ext cx="195864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4" name="Straight Connector 113"/>
          <p:cNvCxnSpPr/>
          <p:nvPr/>
        </p:nvCxnSpPr>
        <p:spPr>
          <a:xfrm>
            <a:off x="1242424" y="2082113"/>
            <a:ext cx="0" cy="46024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5" name="Straight Connector 114"/>
          <p:cNvCxnSpPr/>
          <p:nvPr/>
        </p:nvCxnSpPr>
        <p:spPr>
          <a:xfrm>
            <a:off x="1242424" y="2090651"/>
            <a:ext cx="82968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6" name="Straight Connector 115"/>
          <p:cNvCxnSpPr/>
          <p:nvPr/>
        </p:nvCxnSpPr>
        <p:spPr>
          <a:xfrm>
            <a:off x="1817604" y="2056391"/>
            <a:ext cx="210195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7" name="Straight Connector 116"/>
          <p:cNvCxnSpPr/>
          <p:nvPr/>
        </p:nvCxnSpPr>
        <p:spPr>
          <a:xfrm>
            <a:off x="1817604" y="2632455"/>
            <a:ext cx="210195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0" name="TextBox 119"/>
          <p:cNvSpPr txBox="1"/>
          <p:nvPr/>
        </p:nvSpPr>
        <p:spPr>
          <a:xfrm>
            <a:off x="1805041" y="1818206"/>
            <a:ext cx="324847" cy="1519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rgbClr val="BC300A"/>
                </a:solidFill>
              </a:rPr>
              <a:t>0</a:t>
            </a:r>
            <a:endParaRPr lang="en-US" sz="1200" baseline="-25000" dirty="0">
              <a:solidFill>
                <a:srgbClr val="BC300A"/>
              </a:solidFill>
            </a:endParaRPr>
          </a:p>
        </p:txBody>
      </p:sp>
      <p:sp>
        <p:nvSpPr>
          <p:cNvPr id="121" name="TextBox 120"/>
          <p:cNvSpPr txBox="1"/>
          <p:nvPr/>
        </p:nvSpPr>
        <p:spPr>
          <a:xfrm>
            <a:off x="1078786" y="1739023"/>
            <a:ext cx="161186" cy="1519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rgbClr val="BC300A"/>
                </a:solidFill>
              </a:rPr>
              <a:t>1</a:t>
            </a:r>
            <a:endParaRPr lang="en-US" sz="1200" baseline="-25000" dirty="0">
              <a:solidFill>
                <a:srgbClr val="BC300A"/>
              </a:solidFill>
            </a:endParaRPr>
          </a:p>
        </p:txBody>
      </p:sp>
      <p:sp>
        <p:nvSpPr>
          <p:cNvPr id="122" name="TextBox 121"/>
          <p:cNvSpPr txBox="1"/>
          <p:nvPr/>
        </p:nvSpPr>
        <p:spPr>
          <a:xfrm>
            <a:off x="1115893" y="2978351"/>
            <a:ext cx="174161" cy="1519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rgbClr val="BC300A"/>
                </a:solidFill>
              </a:rPr>
              <a:t>1</a:t>
            </a:r>
            <a:endParaRPr lang="en-US" sz="1200" baseline="-25000" dirty="0">
              <a:solidFill>
                <a:srgbClr val="BC300A"/>
              </a:solidFill>
            </a:endParaRPr>
          </a:p>
        </p:txBody>
      </p:sp>
      <p:sp>
        <p:nvSpPr>
          <p:cNvPr id="123" name="TextBox 122"/>
          <p:cNvSpPr txBox="1"/>
          <p:nvPr/>
        </p:nvSpPr>
        <p:spPr>
          <a:xfrm>
            <a:off x="1823974" y="2404797"/>
            <a:ext cx="324847" cy="1519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rgbClr val="BC300A"/>
                </a:solidFill>
              </a:rPr>
              <a:t>1</a:t>
            </a:r>
            <a:endParaRPr lang="en-US" sz="1200" baseline="-25000" dirty="0">
              <a:solidFill>
                <a:srgbClr val="BC300A"/>
              </a:solidFill>
            </a:endParaRPr>
          </a:p>
        </p:txBody>
      </p:sp>
      <p:sp>
        <p:nvSpPr>
          <p:cNvPr id="124" name="TextBox 123"/>
          <p:cNvSpPr txBox="1"/>
          <p:nvPr/>
        </p:nvSpPr>
        <p:spPr>
          <a:xfrm>
            <a:off x="1065419" y="2319570"/>
            <a:ext cx="174161" cy="1519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rgbClr val="BC300A"/>
                </a:solidFill>
              </a:rPr>
              <a:t>0</a:t>
            </a:r>
            <a:endParaRPr lang="en-US" sz="1200" baseline="-25000" dirty="0">
              <a:solidFill>
                <a:srgbClr val="BC300A"/>
              </a:solidFill>
            </a:endParaRPr>
          </a:p>
        </p:txBody>
      </p:sp>
      <p:cxnSp>
        <p:nvCxnSpPr>
          <p:cNvPr id="125" name="Straight Connector 124"/>
          <p:cNvCxnSpPr/>
          <p:nvPr/>
        </p:nvCxnSpPr>
        <p:spPr>
          <a:xfrm>
            <a:off x="1195111" y="1982087"/>
            <a:ext cx="135222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0" name="TextBox 129"/>
          <p:cNvSpPr txBox="1"/>
          <p:nvPr/>
        </p:nvSpPr>
        <p:spPr>
          <a:xfrm>
            <a:off x="1417503" y="2273511"/>
            <a:ext cx="161186" cy="1519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rgbClr val="BC300A"/>
                </a:solidFill>
              </a:rPr>
              <a:t>1</a:t>
            </a:r>
            <a:endParaRPr lang="en-US" sz="1200" baseline="-25000" dirty="0">
              <a:solidFill>
                <a:srgbClr val="BC300A"/>
              </a:solidFill>
            </a:endParaRPr>
          </a:p>
        </p:txBody>
      </p:sp>
      <p:sp>
        <p:nvSpPr>
          <p:cNvPr id="131" name="TextBox 130"/>
          <p:cNvSpPr txBox="1"/>
          <p:nvPr/>
        </p:nvSpPr>
        <p:spPr>
          <a:xfrm>
            <a:off x="1425700" y="1825467"/>
            <a:ext cx="174161" cy="1519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rgbClr val="BC300A"/>
                </a:solidFill>
              </a:rPr>
              <a:t>0</a:t>
            </a:r>
            <a:endParaRPr lang="en-US" sz="1200" baseline="-25000" dirty="0">
              <a:solidFill>
                <a:srgbClr val="BC300A"/>
              </a:solidFill>
            </a:endParaRPr>
          </a:p>
        </p:txBody>
      </p:sp>
      <p:grpSp>
        <p:nvGrpSpPr>
          <p:cNvPr id="133" name="Group 132"/>
          <p:cNvGrpSpPr/>
          <p:nvPr/>
        </p:nvGrpSpPr>
        <p:grpSpPr>
          <a:xfrm flipV="1">
            <a:off x="1242424" y="2542027"/>
            <a:ext cx="95340" cy="379883"/>
            <a:chOff x="5527020" y="3149351"/>
            <a:chExt cx="165427" cy="839111"/>
          </a:xfrm>
        </p:grpSpPr>
        <p:cxnSp>
          <p:nvCxnSpPr>
            <p:cNvPr id="134" name="Straight Connector 133"/>
            <p:cNvCxnSpPr/>
            <p:nvPr/>
          </p:nvCxnSpPr>
          <p:spPr>
            <a:xfrm>
              <a:off x="5527020" y="3149351"/>
              <a:ext cx="0" cy="839111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5" name="Straight Connector 134"/>
            <p:cNvCxnSpPr/>
            <p:nvPr/>
          </p:nvCxnSpPr>
          <p:spPr>
            <a:xfrm>
              <a:off x="5527020" y="3164918"/>
              <a:ext cx="165427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36" name="TextBox 135"/>
          <p:cNvSpPr txBox="1"/>
          <p:nvPr/>
        </p:nvSpPr>
        <p:spPr>
          <a:xfrm>
            <a:off x="1461277" y="2955302"/>
            <a:ext cx="174161" cy="1519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rgbClr val="BC300A"/>
                </a:solidFill>
              </a:rPr>
              <a:t>0</a:t>
            </a:r>
            <a:endParaRPr lang="en-US" sz="1200" baseline="-25000" dirty="0">
              <a:solidFill>
                <a:srgbClr val="BC300A"/>
              </a:solidFill>
            </a:endParaRPr>
          </a:p>
        </p:txBody>
      </p:sp>
      <p:cxnSp>
        <p:nvCxnSpPr>
          <p:cNvPr id="140" name="Straight Arrow Connector 139"/>
          <p:cNvCxnSpPr/>
          <p:nvPr/>
        </p:nvCxnSpPr>
        <p:spPr>
          <a:xfrm>
            <a:off x="1632262" y="3130283"/>
            <a:ext cx="1099091" cy="1027469"/>
          </a:xfrm>
          <a:prstGeom prst="straightConnector1">
            <a:avLst/>
          </a:prstGeom>
          <a:ln w="15875">
            <a:solidFill>
              <a:schemeClr val="tx2"/>
            </a:solidFill>
            <a:prstDash val="sysDash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2" name="Straight Arrow Connector 141"/>
          <p:cNvCxnSpPr>
            <a:endCxn id="14" idx="1"/>
          </p:cNvCxnSpPr>
          <p:nvPr/>
        </p:nvCxnSpPr>
        <p:spPr>
          <a:xfrm>
            <a:off x="1632262" y="1997762"/>
            <a:ext cx="1101081" cy="1180562"/>
          </a:xfrm>
          <a:prstGeom prst="straightConnector1">
            <a:avLst/>
          </a:prstGeom>
          <a:ln w="15875">
            <a:solidFill>
              <a:schemeClr val="tx2"/>
            </a:solidFill>
            <a:prstDash val="sysDash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5" name="Rectangle 144"/>
          <p:cNvSpPr/>
          <p:nvPr/>
        </p:nvSpPr>
        <p:spPr>
          <a:xfrm>
            <a:off x="4433059" y="1737409"/>
            <a:ext cx="2886870" cy="11849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300"/>
              </a:spcAft>
            </a:pPr>
            <a:r>
              <a:rPr lang="en-US" sz="2200" dirty="0">
                <a:cs typeface="Helvetica" charset="0"/>
                <a:sym typeface="Helvetica" charset="0"/>
              </a:rPr>
              <a:t>1</a:t>
            </a:r>
            <a:r>
              <a:rPr lang="en-US" sz="2200" dirty="0"/>
              <a:t> = (Z</a:t>
            </a:r>
            <a:r>
              <a:rPr lang="en-US" sz="2400" baseline="-25000" dirty="0"/>
              <a:t>1</a:t>
            </a:r>
            <a:r>
              <a:rPr lang="en-US" sz="2200" dirty="0"/>
              <a:t> – Z</a:t>
            </a:r>
            <a:r>
              <a:rPr lang="en-US" sz="2000" baseline="-25000" dirty="0"/>
              <a:t>2</a:t>
            </a:r>
            <a:r>
              <a:rPr lang="en-US" sz="2000" dirty="0"/>
              <a:t> </a:t>
            </a:r>
            <a:r>
              <a:rPr lang="en-US" sz="2200" dirty="0"/>
              <a:t>) </a:t>
            </a:r>
            <a:r>
              <a:rPr lang="en-US" sz="2200" dirty="0">
                <a:latin typeface="Wingdings"/>
                <a:ea typeface="Wingdings"/>
                <a:cs typeface="Wingdings"/>
                <a:sym typeface="Wingdings"/>
              </a:rPr>
              <a:t></a:t>
            </a:r>
            <a:r>
              <a:rPr lang="en-US" sz="2200" dirty="0"/>
              <a:t> </a:t>
            </a:r>
            <a:r>
              <a:rPr lang="en-US" sz="2200" dirty="0" smtClean="0"/>
              <a:t>M</a:t>
            </a:r>
            <a:endParaRPr lang="en-US" sz="2200" dirty="0">
              <a:cs typeface="Helvetica" charset="0"/>
              <a:sym typeface="Helvetica" charset="0"/>
            </a:endParaRPr>
          </a:p>
          <a:p>
            <a:pPr>
              <a:spcAft>
                <a:spcPts val="300"/>
              </a:spcAft>
            </a:pPr>
            <a:r>
              <a:rPr lang="en-US" sz="2200" dirty="0" smtClean="0">
                <a:cs typeface="Helvetica" charset="0"/>
                <a:sym typeface="Helvetica" charset="0"/>
              </a:rPr>
              <a:t>0 = Z</a:t>
            </a:r>
            <a:r>
              <a:rPr lang="en-US" sz="2200" baseline="-25000" dirty="0" smtClean="0">
                <a:cs typeface="Helvetica" charset="0"/>
                <a:sym typeface="Helvetica" charset="0"/>
              </a:rPr>
              <a:t>3</a:t>
            </a:r>
            <a:r>
              <a:rPr lang="en-US" sz="2200" dirty="0" smtClean="0">
                <a:cs typeface="Helvetica" charset="0"/>
                <a:sym typeface="Helvetica" charset="0"/>
              </a:rPr>
              <a:t> − Z</a:t>
            </a:r>
            <a:r>
              <a:rPr lang="en-US" sz="2200" baseline="-25000" dirty="0" smtClean="0">
                <a:cs typeface="Helvetica" charset="0"/>
                <a:sym typeface="Helvetica" charset="0"/>
              </a:rPr>
              <a:t>4</a:t>
            </a:r>
            <a:endParaRPr lang="en-US" sz="2200" dirty="0">
              <a:cs typeface="Helvetica" charset="0"/>
              <a:sym typeface="Helvetica" charset="0"/>
            </a:endParaRPr>
          </a:p>
          <a:p>
            <a:pPr>
              <a:spcAft>
                <a:spcPts val="300"/>
              </a:spcAft>
            </a:pPr>
            <a:r>
              <a:rPr lang="en-US" sz="2200" dirty="0" smtClean="0">
                <a:cs typeface="Helvetica" charset="0"/>
                <a:sym typeface="Helvetica" charset="0"/>
              </a:rPr>
              <a:t>0 = Z</a:t>
            </a:r>
            <a:r>
              <a:rPr lang="en-US" sz="2200" baseline="-25000" dirty="0" smtClean="0">
                <a:cs typeface="Helvetica" charset="0"/>
                <a:sym typeface="Helvetica" charset="0"/>
              </a:rPr>
              <a:t>3</a:t>
            </a:r>
            <a:r>
              <a:rPr lang="en-US" sz="2200" dirty="0" smtClean="0">
                <a:cs typeface="Helvetica" charset="0"/>
                <a:sym typeface="Helvetica" charset="0"/>
              </a:rPr>
              <a:t>Z</a:t>
            </a:r>
            <a:r>
              <a:rPr lang="en-US" sz="2200" baseline="-25000" dirty="0" smtClean="0">
                <a:cs typeface="Helvetica" charset="0"/>
                <a:sym typeface="Helvetica" charset="0"/>
              </a:rPr>
              <a:t>5</a:t>
            </a:r>
            <a:r>
              <a:rPr lang="en-US" sz="2200" dirty="0" smtClean="0">
                <a:cs typeface="Helvetica" charset="0"/>
                <a:sym typeface="Helvetica" charset="0"/>
              </a:rPr>
              <a:t> + Z</a:t>
            </a:r>
            <a:r>
              <a:rPr lang="en-US" sz="2200" baseline="-25000" dirty="0" smtClean="0">
                <a:cs typeface="Helvetica" charset="0"/>
                <a:sym typeface="Helvetica" charset="0"/>
              </a:rPr>
              <a:t>6</a:t>
            </a:r>
            <a:r>
              <a:rPr lang="en-US" sz="2200" dirty="0" smtClean="0">
                <a:cs typeface="Helvetica" charset="0"/>
                <a:sym typeface="Helvetica" charset="0"/>
              </a:rPr>
              <a:t> </a:t>
            </a:r>
            <a:r>
              <a:rPr lang="en-US" sz="2200" dirty="0">
                <a:cs typeface="Helvetica" charset="0"/>
                <a:sym typeface="Helvetica" charset="0"/>
              </a:rPr>
              <a:t>− </a:t>
            </a:r>
            <a:r>
              <a:rPr lang="en-US" sz="2200" dirty="0" smtClean="0">
                <a:cs typeface="Helvetica" charset="0"/>
                <a:sym typeface="Helvetica" charset="0"/>
              </a:rPr>
              <a:t>5</a:t>
            </a:r>
          </a:p>
        </p:txBody>
      </p:sp>
      <p:cxnSp>
        <p:nvCxnSpPr>
          <p:cNvPr id="147" name="Straight Arrow Connector 146"/>
          <p:cNvCxnSpPr/>
          <p:nvPr/>
        </p:nvCxnSpPr>
        <p:spPr>
          <a:xfrm>
            <a:off x="5593080" y="2986784"/>
            <a:ext cx="0" cy="44018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0" name="Straight Arrow Connector 149"/>
          <p:cNvCxnSpPr/>
          <p:nvPr/>
        </p:nvCxnSpPr>
        <p:spPr>
          <a:xfrm>
            <a:off x="5049520" y="3730328"/>
            <a:ext cx="2574388" cy="412652"/>
          </a:xfrm>
          <a:prstGeom prst="straightConnector1">
            <a:avLst/>
          </a:prstGeom>
          <a:ln w="15875">
            <a:solidFill>
              <a:schemeClr val="tx2"/>
            </a:solidFill>
            <a:prstDash val="sysDash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2" name="Straight Arrow Connector 151"/>
          <p:cNvCxnSpPr/>
          <p:nvPr/>
        </p:nvCxnSpPr>
        <p:spPr>
          <a:xfrm>
            <a:off x="6106160" y="3710008"/>
            <a:ext cx="1529471" cy="135988"/>
          </a:xfrm>
          <a:prstGeom prst="straightConnector1">
            <a:avLst/>
          </a:prstGeom>
          <a:ln w="15875">
            <a:solidFill>
              <a:schemeClr val="tx2"/>
            </a:solidFill>
            <a:prstDash val="sysDash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9" name="Content Placeholder 2"/>
          <p:cNvSpPr txBox="1">
            <a:spLocks/>
          </p:cNvSpPr>
          <p:nvPr/>
        </p:nvSpPr>
        <p:spPr>
          <a:xfrm>
            <a:off x="704960" y="4779480"/>
            <a:ext cx="7770813" cy="94488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457200" indent="-457200" algn="l" defTabSz="914400" rtl="0" eaLnBrk="1" latinLnBrk="0" hangingPunct="1">
              <a:spcBef>
                <a:spcPts val="2000"/>
              </a:spcBef>
              <a:buClr>
                <a:srgbClr val="333333"/>
              </a:buClr>
              <a:buFont typeface="Wingdings" charset="2"/>
              <a:buChar char="§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914400" indent="-457200" algn="l" defTabSz="914400" rtl="0" eaLnBrk="1" latinLnBrk="0" hangingPunct="1">
              <a:spcBef>
                <a:spcPts val="600"/>
              </a:spcBef>
              <a:buClr>
                <a:schemeClr val="accent3">
                  <a:lumMod val="50000"/>
                </a:schemeClr>
              </a:buClr>
              <a:buFont typeface="Wingdings" pitchFamily="2" charset="2"/>
              <a:buChar char="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371600" indent="-457200" algn="l" defTabSz="914400" rtl="0" eaLnBrk="1" latinLnBrk="0" hangingPunct="1">
              <a:spcBef>
                <a:spcPts val="600"/>
              </a:spcBef>
              <a:buClr>
                <a:schemeClr val="accent3"/>
              </a:buClr>
              <a:buFont typeface="Wingdings" pitchFamily="2" charset="2"/>
              <a:buChar char="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828800" indent="-457200" algn="l" defTabSz="914400" rtl="0" eaLnBrk="1" latinLnBrk="0" hangingPunct="1">
              <a:spcBef>
                <a:spcPts val="600"/>
              </a:spcBef>
              <a:buClr>
                <a:schemeClr val="accent3">
                  <a:lumMod val="50000"/>
                </a:schemeClr>
              </a:buClr>
              <a:buFont typeface="Wingdings" pitchFamily="2" charset="2"/>
              <a:buChar char="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286000" indent="-457200" algn="l" defTabSz="914400" rtl="0" eaLnBrk="1" latinLnBrk="0" hangingPunct="1">
              <a:spcBef>
                <a:spcPts val="600"/>
              </a:spcBef>
              <a:buClr>
                <a:schemeClr val="accent3"/>
              </a:buClr>
              <a:buFont typeface="Wingdings" pitchFamily="2" charset="2"/>
              <a:buChar char="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743200" indent="-461963" algn="l" defTabSz="914400" rtl="0" eaLnBrk="1" latinLnBrk="0" hangingPunct="1">
              <a:spcBef>
                <a:spcPct val="20000"/>
              </a:spcBef>
              <a:buClr>
                <a:schemeClr val="accent3">
                  <a:lumMod val="50000"/>
                </a:schemeClr>
              </a:buClr>
              <a:buFont typeface="Wingdings" pitchFamily="2" charset="2"/>
              <a:buChar char="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05163" indent="-461963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 pitchFamily="2" charset="2"/>
              <a:buChar char="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57600" indent="-461963" algn="l" defTabSz="914400" rtl="0" eaLnBrk="1" latinLnBrk="0" hangingPunct="1">
              <a:spcBef>
                <a:spcPct val="20000"/>
              </a:spcBef>
              <a:buClr>
                <a:schemeClr val="accent3">
                  <a:lumMod val="50000"/>
                </a:schemeClr>
              </a:buClr>
              <a:buFont typeface="Wingdings" pitchFamily="2" charset="2"/>
              <a:buChar char="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19563" indent="-461963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 pitchFamily="2" charset="2"/>
              <a:buChar char="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200" dirty="0" smtClean="0">
                <a:sym typeface="Wingdings"/>
              </a:rPr>
              <a:t>The savings from the change </a:t>
            </a:r>
            <a:r>
              <a:rPr lang="en-US" sz="2200" dirty="0">
                <a:sym typeface="Wingdings"/>
              </a:rPr>
              <a:t>are </a:t>
            </a:r>
            <a:r>
              <a:rPr lang="en-US" sz="2200" dirty="0" smtClean="0">
                <a:sym typeface="Wingdings"/>
              </a:rPr>
              <a:t>enormous. </a:t>
            </a: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38912800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70" grpId="0"/>
      <p:bldP spid="71" grpId="0"/>
      <p:bldP spid="72" grpId="0"/>
      <p:bldP spid="73" grpId="0"/>
      <p:bldP spid="74" grpId="0"/>
      <p:bldP spid="75" grpId="0"/>
      <p:bldP spid="76" grpId="0"/>
      <p:bldP spid="77" grpId="0"/>
      <p:bldP spid="78" grpId="0"/>
      <p:bldP spid="80" grpId="0" animBg="1"/>
      <p:bldP spid="84" grpId="0"/>
      <p:bldP spid="145" grpId="0"/>
      <p:bldP spid="7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08891" y="1747981"/>
            <a:ext cx="8135751" cy="3586019"/>
          </a:xfrm>
        </p:spPr>
        <p:txBody>
          <a:bodyPr/>
          <a:lstStyle/>
          <a:p>
            <a:pPr marL="0" indent="0">
              <a:lnSpc>
                <a:spcPts val="3160"/>
              </a:lnSpc>
              <a:buNone/>
            </a:pPr>
            <a:r>
              <a:rPr lang="en-US" sz="2800" dirty="0" smtClean="0"/>
              <a:t>Acknowledgment</a:t>
            </a:r>
          </a:p>
          <a:p>
            <a:pPr marL="0" indent="0">
              <a:lnSpc>
                <a:spcPts val="3160"/>
              </a:lnSpc>
              <a:buNone/>
            </a:pPr>
            <a:r>
              <a:rPr lang="en-US" dirty="0" smtClean="0"/>
              <a:t>Andrew J. Blumberg (UT), Benjamin Braun (UT), Ariel Feldman (</a:t>
            </a:r>
            <a:r>
              <a:rPr lang="en-US" dirty="0" err="1" smtClean="0"/>
              <a:t>UPenn</a:t>
            </a:r>
            <a:r>
              <a:rPr lang="en-US" dirty="0" smtClean="0"/>
              <a:t>), Richard McPherson (UT), </a:t>
            </a:r>
            <a:r>
              <a:rPr lang="en-US" dirty="0"/>
              <a:t>Nikhil </a:t>
            </a:r>
            <a:r>
              <a:rPr lang="en-US" dirty="0" err="1" smtClean="0"/>
              <a:t>Panpalia</a:t>
            </a:r>
            <a:r>
              <a:rPr lang="en-US" dirty="0" smtClean="0"/>
              <a:t> (Amazon), Bryan </a:t>
            </a:r>
            <a:r>
              <a:rPr lang="en-US" dirty="0" err="1" smtClean="0"/>
              <a:t>Parno</a:t>
            </a:r>
            <a:r>
              <a:rPr lang="en-US" dirty="0" smtClean="0"/>
              <a:t> (MSR), </a:t>
            </a:r>
            <a:r>
              <a:rPr lang="en-US" dirty="0" err="1" smtClean="0"/>
              <a:t>Zuocheng</a:t>
            </a:r>
            <a:r>
              <a:rPr lang="en-US" dirty="0" smtClean="0"/>
              <a:t> </a:t>
            </a:r>
            <a:r>
              <a:rPr lang="en-US" dirty="0" err="1" smtClean="0"/>
              <a:t>Ren</a:t>
            </a:r>
            <a:r>
              <a:rPr lang="en-US" dirty="0" smtClean="0"/>
              <a:t> (UT), </a:t>
            </a:r>
            <a:r>
              <a:rPr lang="en-US" dirty="0" err="1" smtClean="0"/>
              <a:t>Srinath</a:t>
            </a:r>
            <a:r>
              <a:rPr lang="en-US" dirty="0" smtClean="0"/>
              <a:t> </a:t>
            </a:r>
            <a:r>
              <a:rPr lang="en-US" dirty="0" err="1" smtClean="0"/>
              <a:t>Setty</a:t>
            </a:r>
            <a:r>
              <a:rPr lang="en-US" dirty="0" smtClean="0"/>
              <a:t> (UT), and Victor Vu (UT).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81238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 rot="293417">
            <a:off x="3693178" y="1299343"/>
            <a:ext cx="19517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“f”</a:t>
            </a:r>
            <a:r>
              <a:rPr lang="en-US" sz="2400" dirty="0"/>
              <a:t>, x</a:t>
            </a:r>
            <a:r>
              <a:rPr lang="en-US" sz="2400" baseline="30000" dirty="0"/>
              <a:t>(j)</a:t>
            </a:r>
            <a:r>
              <a:rPr lang="en-US" sz="2400" dirty="0" smtClean="0"/>
              <a:t> </a:t>
            </a:r>
            <a:endParaRPr lang="en-US" sz="2400" dirty="0"/>
          </a:p>
        </p:txBody>
      </p:sp>
      <p:sp>
        <p:nvSpPr>
          <p:cNvPr id="15" name="TextBox 14"/>
          <p:cNvSpPr txBox="1"/>
          <p:nvPr/>
        </p:nvSpPr>
        <p:spPr>
          <a:xfrm rot="21329636">
            <a:off x="3569415" y="1691507"/>
            <a:ext cx="19517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y</a:t>
            </a:r>
            <a:r>
              <a:rPr lang="en-US" sz="2400" baseline="30000" dirty="0"/>
              <a:t>(j)</a:t>
            </a:r>
            <a:endParaRPr lang="en-US" sz="2400" dirty="0"/>
          </a:p>
        </p:txBody>
      </p:sp>
      <p:cxnSp>
        <p:nvCxnSpPr>
          <p:cNvPr id="21" name="Straight Arrow Connector 20"/>
          <p:cNvCxnSpPr/>
          <p:nvPr/>
        </p:nvCxnSpPr>
        <p:spPr>
          <a:xfrm flipH="1">
            <a:off x="2526688" y="1999647"/>
            <a:ext cx="4183491" cy="274875"/>
          </a:xfrm>
          <a:prstGeom prst="straightConnector1">
            <a:avLst/>
          </a:prstGeom>
          <a:ln>
            <a:solidFill>
              <a:schemeClr val="tx2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>
            <a:off x="2516275" y="1653651"/>
            <a:ext cx="4209954" cy="177009"/>
          </a:xfrm>
          <a:prstGeom prst="straightConnector1">
            <a:avLst/>
          </a:prstGeom>
          <a:ln>
            <a:solidFill>
              <a:schemeClr val="tx2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 rot="164999">
            <a:off x="3120865" y="2378544"/>
            <a:ext cx="320036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c</a:t>
            </a:r>
            <a:r>
              <a:rPr lang="en-US" sz="2000" dirty="0" smtClean="0"/>
              <a:t>ommit request</a:t>
            </a:r>
            <a:endParaRPr lang="en-US" sz="2000" dirty="0"/>
          </a:p>
        </p:txBody>
      </p:sp>
      <p:sp>
        <p:nvSpPr>
          <p:cNvPr id="23" name="TextBox 22"/>
          <p:cNvSpPr txBox="1"/>
          <p:nvPr/>
        </p:nvSpPr>
        <p:spPr>
          <a:xfrm rot="21396967">
            <a:off x="3069581" y="2777439"/>
            <a:ext cx="320036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c</a:t>
            </a:r>
            <a:r>
              <a:rPr lang="en-US" sz="2000" dirty="0" smtClean="0"/>
              <a:t>ommit response</a:t>
            </a:r>
            <a:endParaRPr lang="en-US" sz="2000" dirty="0"/>
          </a:p>
        </p:txBody>
      </p:sp>
      <p:cxnSp>
        <p:nvCxnSpPr>
          <p:cNvPr id="25" name="Straight Arrow Connector 24"/>
          <p:cNvCxnSpPr/>
          <p:nvPr/>
        </p:nvCxnSpPr>
        <p:spPr>
          <a:xfrm>
            <a:off x="2526688" y="2658330"/>
            <a:ext cx="4196191" cy="177009"/>
          </a:xfrm>
          <a:prstGeom prst="straightConnector1">
            <a:avLst/>
          </a:prstGeom>
          <a:ln>
            <a:solidFill>
              <a:schemeClr val="tx2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 flipH="1">
            <a:off x="2516275" y="3017081"/>
            <a:ext cx="4183491" cy="274875"/>
          </a:xfrm>
          <a:prstGeom prst="straightConnector1">
            <a:avLst/>
          </a:prstGeom>
          <a:ln>
            <a:solidFill>
              <a:schemeClr val="tx2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>
            <a:off x="2520165" y="3674330"/>
            <a:ext cx="4228749" cy="177009"/>
          </a:xfrm>
          <a:prstGeom prst="straightConnector1">
            <a:avLst/>
          </a:prstGeom>
          <a:ln>
            <a:solidFill>
              <a:schemeClr val="tx2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>
            <a:off x="2520165" y="3780694"/>
            <a:ext cx="4228749" cy="177009"/>
          </a:xfrm>
          <a:prstGeom prst="straightConnector1">
            <a:avLst/>
          </a:prstGeom>
          <a:ln>
            <a:solidFill>
              <a:schemeClr val="tx2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>
            <a:off x="2516275" y="3882294"/>
            <a:ext cx="4228749" cy="177009"/>
          </a:xfrm>
          <a:prstGeom prst="straightConnector1">
            <a:avLst/>
          </a:prstGeom>
          <a:ln>
            <a:solidFill>
              <a:schemeClr val="tx2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 flipH="1">
            <a:off x="2516516" y="4142003"/>
            <a:ext cx="4228749" cy="177009"/>
          </a:xfrm>
          <a:prstGeom prst="straightConnector1">
            <a:avLst/>
          </a:prstGeom>
          <a:ln>
            <a:solidFill>
              <a:schemeClr val="tx2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 flipH="1">
            <a:off x="2516516" y="4248367"/>
            <a:ext cx="4228749" cy="177009"/>
          </a:xfrm>
          <a:prstGeom prst="straightConnector1">
            <a:avLst/>
          </a:prstGeom>
          <a:ln>
            <a:solidFill>
              <a:schemeClr val="tx2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>
          <a:xfrm flipH="1">
            <a:off x="2512626" y="4349967"/>
            <a:ext cx="4228749" cy="177009"/>
          </a:xfrm>
          <a:prstGeom prst="straightConnector1">
            <a:avLst/>
          </a:prstGeom>
          <a:ln>
            <a:solidFill>
              <a:schemeClr val="tx2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4" name="TextBox 33"/>
          <p:cNvSpPr txBox="1"/>
          <p:nvPr/>
        </p:nvSpPr>
        <p:spPr>
          <a:xfrm rot="162105">
            <a:off x="2994641" y="3379971"/>
            <a:ext cx="39756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q</a:t>
            </a:r>
            <a:r>
              <a:rPr lang="en-US" sz="2000" dirty="0" smtClean="0"/>
              <a:t>uery vectors: q</a:t>
            </a:r>
            <a:r>
              <a:rPr lang="en-US" sz="2000" baseline="-25000" dirty="0" smtClean="0"/>
              <a:t>1</a:t>
            </a:r>
            <a:r>
              <a:rPr lang="en-US" sz="2000" dirty="0" smtClean="0"/>
              <a:t>, q</a:t>
            </a:r>
            <a:r>
              <a:rPr lang="en-US" sz="2000" baseline="-25000" dirty="0" smtClean="0"/>
              <a:t>2</a:t>
            </a:r>
            <a:r>
              <a:rPr lang="en-US" sz="2000" dirty="0" smtClean="0"/>
              <a:t>, q</a:t>
            </a:r>
            <a:r>
              <a:rPr lang="en-US" sz="2000" baseline="-25000" dirty="0" smtClean="0"/>
              <a:t>3</a:t>
            </a:r>
            <a:r>
              <a:rPr lang="en-US" sz="2000" dirty="0" smtClean="0"/>
              <a:t>, …</a:t>
            </a:r>
            <a:endParaRPr lang="en-US" sz="2000" dirty="0"/>
          </a:p>
        </p:txBody>
      </p:sp>
      <p:sp>
        <p:nvSpPr>
          <p:cNvPr id="58" name="TextBox 57"/>
          <p:cNvSpPr txBox="1"/>
          <p:nvPr/>
        </p:nvSpPr>
        <p:spPr>
          <a:xfrm>
            <a:off x="7525017" y="3189210"/>
            <a:ext cx="8125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5A1705"/>
                </a:solidFill>
              </a:rPr>
              <a:t> w</a:t>
            </a:r>
            <a:r>
              <a:rPr lang="en-US" sz="2400" b="1" baseline="30000" dirty="0">
                <a:solidFill>
                  <a:srgbClr val="5A1705"/>
                </a:solidFill>
              </a:rPr>
              <a:t>(j)</a:t>
            </a:r>
            <a:endParaRPr lang="en-US" sz="2400" dirty="0">
              <a:solidFill>
                <a:srgbClr val="5A1705"/>
              </a:solidFill>
            </a:endParaRPr>
          </a:p>
        </p:txBody>
      </p:sp>
      <p:cxnSp>
        <p:nvCxnSpPr>
          <p:cNvPr id="62" name="Straight Arrow Connector 61"/>
          <p:cNvCxnSpPr/>
          <p:nvPr/>
        </p:nvCxnSpPr>
        <p:spPr>
          <a:xfrm>
            <a:off x="7454657" y="2779232"/>
            <a:ext cx="0" cy="429229"/>
          </a:xfrm>
          <a:prstGeom prst="straightConnector1">
            <a:avLst/>
          </a:prstGeom>
          <a:ln>
            <a:solidFill>
              <a:srgbClr val="5A1705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4" name="TextBox 63"/>
          <p:cNvSpPr txBox="1"/>
          <p:nvPr/>
        </p:nvSpPr>
        <p:spPr>
          <a:xfrm>
            <a:off x="4409900" y="1061947"/>
            <a:ext cx="4445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Zapf Dingbats"/>
                <a:ea typeface="Zapf Dingbats"/>
                <a:cs typeface="Zapf Dingbats"/>
                <a:sym typeface="Zapf Dingbats"/>
              </a:rPr>
              <a:t>✔</a:t>
            </a:r>
            <a:endParaRPr lang="en-US" sz="2400" dirty="0"/>
          </a:p>
        </p:txBody>
      </p:sp>
      <p:sp>
        <p:nvSpPr>
          <p:cNvPr id="68" name="TextBox 67"/>
          <p:cNvSpPr txBox="1"/>
          <p:nvPr/>
        </p:nvSpPr>
        <p:spPr>
          <a:xfrm>
            <a:off x="5922590" y="3328705"/>
            <a:ext cx="4445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Zapf Dingbats"/>
                <a:ea typeface="Zapf Dingbats"/>
                <a:cs typeface="Zapf Dingbats"/>
                <a:sym typeface="Zapf Dingbats"/>
              </a:rPr>
              <a:t>✔</a:t>
            </a:r>
            <a:endParaRPr lang="en-US" sz="2400" dirty="0"/>
          </a:p>
        </p:txBody>
      </p:sp>
      <p:sp>
        <p:nvSpPr>
          <p:cNvPr id="71" name="Double Brace 70"/>
          <p:cNvSpPr/>
          <p:nvPr/>
        </p:nvSpPr>
        <p:spPr>
          <a:xfrm>
            <a:off x="7179023" y="2175731"/>
            <a:ext cx="551268" cy="481138"/>
          </a:xfrm>
          <a:prstGeom prst="bracePair">
            <a:avLst>
              <a:gd name="adj" fmla="val 14035"/>
            </a:avLst>
          </a:prstGeom>
          <a:ln w="50800">
            <a:solidFill>
              <a:schemeClr val="accent5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TextBox 46"/>
          <p:cNvSpPr txBox="1"/>
          <p:nvPr/>
        </p:nvSpPr>
        <p:spPr>
          <a:xfrm>
            <a:off x="1142999" y="5127016"/>
            <a:ext cx="1403684" cy="701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 cap="small" dirty="0">
                <a:solidFill>
                  <a:schemeClr val="accent5"/>
                </a:solidFill>
              </a:rPr>
              <a:t>a</a:t>
            </a:r>
            <a:r>
              <a:rPr lang="en-US" sz="2200" b="1" cap="small" dirty="0" smtClean="0">
                <a:solidFill>
                  <a:schemeClr val="accent5"/>
                </a:solidFill>
              </a:rPr>
              <a:t>ccept/reject</a:t>
            </a:r>
            <a:endParaRPr lang="en-US" sz="2200" b="1" cap="small" dirty="0">
              <a:solidFill>
                <a:schemeClr val="accent5"/>
              </a:solidFill>
            </a:endParaRPr>
          </a:p>
        </p:txBody>
      </p:sp>
      <p:cxnSp>
        <p:nvCxnSpPr>
          <p:cNvPr id="48" name="Straight Arrow Connector 47"/>
          <p:cNvCxnSpPr/>
          <p:nvPr/>
        </p:nvCxnSpPr>
        <p:spPr>
          <a:xfrm flipH="1">
            <a:off x="1817266" y="4728409"/>
            <a:ext cx="2738" cy="503991"/>
          </a:xfrm>
          <a:prstGeom prst="straightConnector1">
            <a:avLst/>
          </a:prstGeom>
          <a:ln>
            <a:solidFill>
              <a:srgbClr val="5A1705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6" name="TextBox 45"/>
          <p:cNvSpPr txBox="1"/>
          <p:nvPr/>
        </p:nvSpPr>
        <p:spPr>
          <a:xfrm rot="21448533">
            <a:off x="2292592" y="4410821"/>
            <a:ext cx="467716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chemeClr val="accent5"/>
                </a:solidFill>
              </a:rPr>
              <a:t>r</a:t>
            </a:r>
            <a:r>
              <a:rPr lang="en-US" sz="2000" dirty="0" smtClean="0">
                <a:solidFill>
                  <a:schemeClr val="accent5"/>
                </a:solidFill>
              </a:rPr>
              <a:t>esponse scalars: q</a:t>
            </a:r>
            <a:r>
              <a:rPr lang="en-US" sz="2000" baseline="-25000" dirty="0" smtClean="0">
                <a:solidFill>
                  <a:schemeClr val="accent5"/>
                </a:solidFill>
              </a:rPr>
              <a:t>1</a:t>
            </a:r>
            <a:r>
              <a:rPr lang="en-US" dirty="0" smtClean="0">
                <a:solidFill>
                  <a:srgbClr val="5A1705"/>
                </a:solidFill>
                <a:latin typeface="Wingdings"/>
                <a:ea typeface="Wingdings"/>
                <a:cs typeface="Wingdings"/>
                <a:sym typeface="Wingdings"/>
              </a:rPr>
              <a:t></a:t>
            </a:r>
            <a:r>
              <a:rPr lang="en-US" sz="2000" dirty="0" smtClean="0">
                <a:solidFill>
                  <a:schemeClr val="accent5"/>
                </a:solidFill>
              </a:rPr>
              <a:t>w</a:t>
            </a:r>
            <a:r>
              <a:rPr lang="en-US" sz="2000" baseline="30000" dirty="0" smtClean="0">
                <a:solidFill>
                  <a:schemeClr val="accent5"/>
                </a:solidFill>
              </a:rPr>
              <a:t>(j)</a:t>
            </a:r>
            <a:r>
              <a:rPr lang="en-US" sz="2000" dirty="0" smtClean="0">
                <a:solidFill>
                  <a:schemeClr val="accent5"/>
                </a:solidFill>
              </a:rPr>
              <a:t>, q</a:t>
            </a:r>
            <a:r>
              <a:rPr lang="en-US" sz="2000" baseline="-25000" dirty="0" smtClean="0">
                <a:solidFill>
                  <a:schemeClr val="accent5"/>
                </a:solidFill>
              </a:rPr>
              <a:t>2</a:t>
            </a:r>
            <a:r>
              <a:rPr lang="en-US" dirty="0" smtClean="0">
                <a:solidFill>
                  <a:srgbClr val="5A1705"/>
                </a:solidFill>
                <a:latin typeface="Wingdings"/>
                <a:ea typeface="Wingdings"/>
                <a:cs typeface="Wingdings"/>
                <a:sym typeface="Wingdings"/>
              </a:rPr>
              <a:t></a:t>
            </a:r>
            <a:r>
              <a:rPr lang="en-US" sz="2000" dirty="0" smtClean="0">
                <a:solidFill>
                  <a:schemeClr val="accent5"/>
                </a:solidFill>
              </a:rPr>
              <a:t>w</a:t>
            </a:r>
            <a:r>
              <a:rPr lang="en-US" sz="2000" baseline="30000" dirty="0">
                <a:solidFill>
                  <a:schemeClr val="accent5"/>
                </a:solidFill>
              </a:rPr>
              <a:t>(j</a:t>
            </a:r>
            <a:r>
              <a:rPr lang="en-US" sz="2000" baseline="30000" dirty="0" smtClean="0">
                <a:solidFill>
                  <a:schemeClr val="accent5"/>
                </a:solidFill>
              </a:rPr>
              <a:t>)</a:t>
            </a:r>
            <a:r>
              <a:rPr lang="en-US" sz="2000" dirty="0" smtClean="0">
                <a:solidFill>
                  <a:schemeClr val="accent5"/>
                </a:solidFill>
              </a:rPr>
              <a:t>, …</a:t>
            </a:r>
            <a:endParaRPr lang="en-US" sz="2000" dirty="0">
              <a:solidFill>
                <a:schemeClr val="accent5"/>
              </a:solidFill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977417" y="713401"/>
            <a:ext cx="14036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tx2"/>
                </a:solidFill>
              </a:rPr>
              <a:t>client</a:t>
            </a:r>
            <a:endParaRPr lang="en-US" sz="2400" dirty="0">
              <a:solidFill>
                <a:schemeClr val="tx2"/>
              </a:solidFill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6783957" y="697819"/>
            <a:ext cx="14036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tx2"/>
                </a:solidFill>
              </a:rPr>
              <a:t>server</a:t>
            </a:r>
            <a:endParaRPr lang="en-US" sz="2400" dirty="0">
              <a:solidFill>
                <a:schemeClr val="tx2"/>
              </a:solidFill>
            </a:endParaRPr>
          </a:p>
        </p:txBody>
      </p:sp>
      <p:cxnSp>
        <p:nvCxnSpPr>
          <p:cNvPr id="52" name="Straight Connector 51"/>
          <p:cNvCxnSpPr/>
          <p:nvPr/>
        </p:nvCxnSpPr>
        <p:spPr>
          <a:xfrm flipH="1">
            <a:off x="2507258" y="842818"/>
            <a:ext cx="21198" cy="4790539"/>
          </a:xfrm>
          <a:prstGeom prst="line">
            <a:avLst/>
          </a:prstGeom>
          <a:ln>
            <a:solidFill>
              <a:schemeClr val="tx2"/>
            </a:solidFill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/>
          <p:cNvCxnSpPr/>
          <p:nvPr/>
        </p:nvCxnSpPr>
        <p:spPr>
          <a:xfrm>
            <a:off x="6733311" y="845127"/>
            <a:ext cx="0" cy="4788230"/>
          </a:xfrm>
          <a:prstGeom prst="line">
            <a:avLst/>
          </a:prstGeom>
          <a:ln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4" name="Group 3"/>
          <p:cNvGrpSpPr/>
          <p:nvPr/>
        </p:nvGrpSpPr>
        <p:grpSpPr>
          <a:xfrm>
            <a:off x="1188358" y="3402013"/>
            <a:ext cx="1251856" cy="1397000"/>
            <a:chOff x="1188358" y="3402013"/>
            <a:chExt cx="1251856" cy="1397000"/>
          </a:xfrm>
        </p:grpSpPr>
        <p:sp>
          <p:nvSpPr>
            <p:cNvPr id="44" name="TextBox 43"/>
            <p:cNvSpPr txBox="1"/>
            <p:nvPr/>
          </p:nvSpPr>
          <p:spPr>
            <a:xfrm>
              <a:off x="1348879" y="4297819"/>
              <a:ext cx="962569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 smtClean="0">
                  <a:solidFill>
                    <a:srgbClr val="000000"/>
                  </a:solidFill>
                </a:rPr>
                <a:t>checks</a:t>
              </a:r>
              <a:endParaRPr lang="en-US" sz="2000" dirty="0">
                <a:solidFill>
                  <a:srgbClr val="000000"/>
                </a:solidFill>
              </a:endParaRPr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1323479" y="3416593"/>
              <a:ext cx="962569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 smtClean="0">
                  <a:solidFill>
                    <a:srgbClr val="000000"/>
                  </a:solidFill>
                </a:rPr>
                <a:t>queries</a:t>
              </a:r>
              <a:endParaRPr lang="en-US" sz="2000" dirty="0">
                <a:solidFill>
                  <a:srgbClr val="000000"/>
                </a:solidFill>
              </a:endParaRPr>
            </a:p>
          </p:txBody>
        </p:sp>
        <p:sp>
          <p:nvSpPr>
            <p:cNvPr id="55" name="Oval 54"/>
            <p:cNvSpPr/>
            <p:nvPr/>
          </p:nvSpPr>
          <p:spPr>
            <a:xfrm>
              <a:off x="1188358" y="3402013"/>
              <a:ext cx="1251856" cy="1397000"/>
            </a:xfrm>
            <a:prstGeom prst="ellipse">
              <a:avLst/>
            </a:prstGeom>
            <a:solidFill>
              <a:schemeClr val="tx2">
                <a:alpha val="24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6" name="Oval 55"/>
          <p:cNvSpPr/>
          <p:nvPr/>
        </p:nvSpPr>
        <p:spPr>
          <a:xfrm rot="5617532">
            <a:off x="4213555" y="1602320"/>
            <a:ext cx="840483" cy="4371261"/>
          </a:xfrm>
          <a:prstGeom prst="ellipse">
            <a:avLst/>
          </a:prstGeom>
          <a:solidFill>
            <a:schemeClr val="tx2">
              <a:alpha val="24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4136571" y="1260929"/>
            <a:ext cx="553358" cy="544285"/>
          </a:xfrm>
          <a:prstGeom prst="ellipse">
            <a:avLst/>
          </a:prstGeom>
          <a:solidFill>
            <a:schemeClr val="tx2">
              <a:alpha val="24000"/>
            </a:schemeClr>
          </a:solidFill>
          <a:ln w="2540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" name="Group 4"/>
          <p:cNvGrpSpPr/>
          <p:nvPr/>
        </p:nvGrpSpPr>
        <p:grpSpPr>
          <a:xfrm>
            <a:off x="7048499" y="3211512"/>
            <a:ext cx="771072" cy="2149701"/>
            <a:chOff x="7048499" y="3211512"/>
            <a:chExt cx="771072" cy="2149701"/>
          </a:xfrm>
        </p:grpSpPr>
        <p:sp>
          <p:nvSpPr>
            <p:cNvPr id="54" name="Oval 53"/>
            <p:cNvSpPr/>
            <p:nvPr/>
          </p:nvSpPr>
          <p:spPr>
            <a:xfrm>
              <a:off x="7048499" y="3211512"/>
              <a:ext cx="771072" cy="2149701"/>
            </a:xfrm>
            <a:prstGeom prst="ellipse">
              <a:avLst/>
            </a:prstGeom>
            <a:solidFill>
              <a:schemeClr val="tx2">
                <a:alpha val="24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3" name="Group 2"/>
            <p:cNvGrpSpPr/>
            <p:nvPr/>
          </p:nvGrpSpPr>
          <p:grpSpPr>
            <a:xfrm>
              <a:off x="7290837" y="3402013"/>
              <a:ext cx="285525" cy="1746066"/>
              <a:chOff x="7290837" y="3402013"/>
              <a:chExt cx="285525" cy="1746066"/>
            </a:xfrm>
          </p:grpSpPr>
          <p:sp>
            <p:nvSpPr>
              <p:cNvPr id="59" name="Left Bracket 58"/>
              <p:cNvSpPr/>
              <p:nvPr/>
            </p:nvSpPr>
            <p:spPr>
              <a:xfrm>
                <a:off x="7290837" y="3402013"/>
                <a:ext cx="67867" cy="1746066"/>
              </a:xfrm>
              <a:prstGeom prst="leftBracket">
                <a:avLst>
                  <a:gd name="adj" fmla="val 0"/>
                </a:avLst>
              </a:prstGeom>
              <a:ln>
                <a:solidFill>
                  <a:schemeClr val="accent5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3" name="Left Bracket 62"/>
              <p:cNvSpPr/>
              <p:nvPr/>
            </p:nvSpPr>
            <p:spPr>
              <a:xfrm flipH="1">
                <a:off x="7508495" y="3402013"/>
                <a:ext cx="67867" cy="1746066"/>
              </a:xfrm>
              <a:prstGeom prst="leftBracket">
                <a:avLst>
                  <a:gd name="adj" fmla="val 0"/>
                </a:avLst>
              </a:prstGeom>
              <a:ln>
                <a:solidFill>
                  <a:schemeClr val="accent5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40" name="Oval 39"/>
          <p:cNvSpPr/>
          <p:nvPr/>
        </p:nvSpPr>
        <p:spPr>
          <a:xfrm>
            <a:off x="2458356" y="2398408"/>
            <a:ext cx="4334201" cy="893548"/>
          </a:xfrm>
          <a:prstGeom prst="ellipse">
            <a:avLst/>
          </a:prstGeom>
          <a:solidFill>
            <a:schemeClr val="tx2">
              <a:alpha val="24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2732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Box 24"/>
          <p:cNvSpPr txBox="1"/>
          <p:nvPr/>
        </p:nvSpPr>
        <p:spPr>
          <a:xfrm>
            <a:off x="1273826" y="2320620"/>
            <a:ext cx="4500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accent5"/>
                </a:solidFill>
              </a:rPr>
              <a:t>w</a:t>
            </a:r>
            <a:endParaRPr lang="en-US" sz="2400" b="1" dirty="0">
              <a:solidFill>
                <a:schemeClr val="accent5"/>
              </a:solidFill>
              <a:sym typeface="Wingdings"/>
            </a:endParaRPr>
          </a:p>
        </p:txBody>
      </p:sp>
      <p:sp>
        <p:nvSpPr>
          <p:cNvPr id="29" name="Rectangle 28"/>
          <p:cNvSpPr/>
          <p:nvPr/>
        </p:nvSpPr>
        <p:spPr>
          <a:xfrm rot="5400000">
            <a:off x="544650" y="1991997"/>
            <a:ext cx="1965300" cy="1007785"/>
          </a:xfrm>
          <a:prstGeom prst="rect">
            <a:avLst/>
          </a:prstGeom>
          <a:noFill/>
          <a:ln w="25400"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TextBox 29"/>
          <p:cNvSpPr txBox="1"/>
          <p:nvPr/>
        </p:nvSpPr>
        <p:spPr>
          <a:xfrm>
            <a:off x="1033726" y="1513239"/>
            <a:ext cx="10228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server</a:t>
            </a:r>
            <a:endParaRPr lang="en-US" sz="2400" dirty="0"/>
          </a:p>
        </p:txBody>
      </p:sp>
      <p:grpSp>
        <p:nvGrpSpPr>
          <p:cNvPr id="9" name="Group 8"/>
          <p:cNvGrpSpPr/>
          <p:nvPr/>
        </p:nvGrpSpPr>
        <p:grpSpPr>
          <a:xfrm>
            <a:off x="3865557" y="1507194"/>
            <a:ext cx="383179" cy="2325727"/>
            <a:chOff x="625214" y="3323855"/>
            <a:chExt cx="383179" cy="846542"/>
          </a:xfrm>
        </p:grpSpPr>
        <p:sp>
          <p:nvSpPr>
            <p:cNvPr id="10" name="Left Bracket 9"/>
            <p:cNvSpPr/>
            <p:nvPr/>
          </p:nvSpPr>
          <p:spPr>
            <a:xfrm>
              <a:off x="625214" y="3323855"/>
              <a:ext cx="91079" cy="846542"/>
            </a:xfrm>
            <a:prstGeom prst="leftBracket">
              <a:avLst>
                <a:gd name="adj" fmla="val 0"/>
              </a:avLst>
            </a:prstGeom>
            <a:ln>
              <a:solidFill>
                <a:schemeClr val="accent5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Left Bracket 10"/>
            <p:cNvSpPr/>
            <p:nvPr/>
          </p:nvSpPr>
          <p:spPr>
            <a:xfrm flipH="1">
              <a:off x="917314" y="3323855"/>
              <a:ext cx="91079" cy="846542"/>
            </a:xfrm>
            <a:prstGeom prst="leftBracket">
              <a:avLst>
                <a:gd name="adj" fmla="val 0"/>
              </a:avLst>
            </a:prstGeom>
            <a:ln>
              <a:solidFill>
                <a:schemeClr val="accent5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3" name="Rectangle 12"/>
          <p:cNvSpPr/>
          <p:nvPr/>
        </p:nvSpPr>
        <p:spPr>
          <a:xfrm>
            <a:off x="588202" y="468742"/>
            <a:ext cx="7885238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2400"/>
              </a:spcBef>
            </a:pPr>
            <a:r>
              <a:rPr lang="en-US" sz="2200" dirty="0" smtClean="0">
                <a:solidFill>
                  <a:schemeClr val="tx2"/>
                </a:solidFill>
              </a:rPr>
              <a:t>We (mostly) eliminate the server’s PCP-based overhead.</a:t>
            </a:r>
          </a:p>
        </p:txBody>
      </p:sp>
      <p:grpSp>
        <p:nvGrpSpPr>
          <p:cNvPr id="17" name="Group 16"/>
          <p:cNvGrpSpPr/>
          <p:nvPr/>
        </p:nvGrpSpPr>
        <p:grpSpPr>
          <a:xfrm>
            <a:off x="7019134" y="1489156"/>
            <a:ext cx="383179" cy="1090883"/>
            <a:chOff x="625214" y="3323855"/>
            <a:chExt cx="383179" cy="846542"/>
          </a:xfrm>
        </p:grpSpPr>
        <p:sp>
          <p:nvSpPr>
            <p:cNvPr id="18" name="Left Bracket 17"/>
            <p:cNvSpPr/>
            <p:nvPr/>
          </p:nvSpPr>
          <p:spPr>
            <a:xfrm>
              <a:off x="625214" y="3323855"/>
              <a:ext cx="91079" cy="846542"/>
            </a:xfrm>
            <a:prstGeom prst="leftBracket">
              <a:avLst>
                <a:gd name="adj" fmla="val 0"/>
              </a:avLst>
            </a:prstGeom>
            <a:ln>
              <a:solidFill>
                <a:schemeClr val="accent5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Left Bracket 18"/>
            <p:cNvSpPr/>
            <p:nvPr/>
          </p:nvSpPr>
          <p:spPr>
            <a:xfrm flipH="1">
              <a:off x="917314" y="3323855"/>
              <a:ext cx="91079" cy="846542"/>
            </a:xfrm>
            <a:prstGeom prst="leftBracket">
              <a:avLst>
                <a:gd name="adj" fmla="val 0"/>
              </a:avLst>
            </a:prstGeom>
            <a:ln>
              <a:solidFill>
                <a:schemeClr val="accent5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" name="TextBox 2"/>
          <p:cNvSpPr txBox="1"/>
          <p:nvPr/>
        </p:nvSpPr>
        <p:spPr>
          <a:xfrm>
            <a:off x="2509520" y="3976987"/>
            <a:ext cx="31191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before:</a:t>
            </a:r>
            <a:r>
              <a:rPr lang="en-US" dirty="0"/>
              <a:t> </a:t>
            </a:r>
            <a:r>
              <a:rPr lang="en-US" dirty="0" smtClean="0"/>
              <a:t># of </a:t>
            </a:r>
            <a:r>
              <a:rPr lang="en-US" dirty="0" smtClean="0">
                <a:solidFill>
                  <a:schemeClr val="tx2"/>
                </a:solidFill>
              </a:rPr>
              <a:t>entries </a:t>
            </a:r>
            <a:r>
              <a:rPr lang="en-US" dirty="0" smtClean="0">
                <a:solidFill>
                  <a:schemeClr val="accent5">
                    <a:lumMod val="75000"/>
                    <a:lumOff val="25000"/>
                  </a:schemeClr>
                </a:solidFill>
              </a:rPr>
              <a:t>quadratic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>
                <a:solidFill>
                  <a:schemeClr val="tx2"/>
                </a:solidFill>
              </a:rPr>
              <a:t>in </a:t>
            </a:r>
            <a:r>
              <a:rPr lang="en-US" dirty="0" smtClean="0">
                <a:solidFill>
                  <a:schemeClr val="tx2"/>
                </a:solidFill>
              </a:rPr>
              <a:t>computation size</a:t>
            </a:r>
            <a:endParaRPr lang="en-US" dirty="0"/>
          </a:p>
        </p:txBody>
      </p:sp>
      <p:sp>
        <p:nvSpPr>
          <p:cNvPr id="32" name="TextBox 31"/>
          <p:cNvSpPr txBox="1"/>
          <p:nvPr/>
        </p:nvSpPr>
        <p:spPr>
          <a:xfrm>
            <a:off x="5857415" y="2740492"/>
            <a:ext cx="28497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after: # of entries </a:t>
            </a:r>
            <a:r>
              <a:rPr lang="en-US" dirty="0" smtClean="0">
                <a:solidFill>
                  <a:schemeClr val="accent5">
                    <a:lumMod val="75000"/>
                    <a:lumOff val="25000"/>
                  </a:schemeClr>
                </a:solidFill>
              </a:rPr>
              <a:t>linear </a:t>
            </a:r>
            <a:r>
              <a:rPr lang="en-US" dirty="0" smtClean="0"/>
              <a:t>in computation size</a:t>
            </a:r>
            <a:endParaRPr lang="en-US" dirty="0"/>
          </a:p>
        </p:txBody>
      </p:sp>
      <p:cxnSp>
        <p:nvCxnSpPr>
          <p:cNvPr id="7" name="Straight Connector 6"/>
          <p:cNvCxnSpPr>
            <a:stCxn id="25" idx="0"/>
          </p:cNvCxnSpPr>
          <p:nvPr/>
        </p:nvCxnSpPr>
        <p:spPr>
          <a:xfrm flipV="1">
            <a:off x="1498870" y="1525944"/>
            <a:ext cx="2152904" cy="794676"/>
          </a:xfrm>
          <a:prstGeom prst="line">
            <a:avLst/>
          </a:prstGeom>
          <a:ln w="12700" cmpd="sng">
            <a:solidFill>
              <a:schemeClr val="accent5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1524000" y="2854960"/>
            <a:ext cx="2174240" cy="924560"/>
          </a:xfrm>
          <a:prstGeom prst="line">
            <a:avLst/>
          </a:prstGeom>
          <a:ln w="12700" cmpd="sng">
            <a:solidFill>
              <a:schemeClr val="accent5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7" name="Rectangle 26"/>
          <p:cNvSpPr/>
          <p:nvPr/>
        </p:nvSpPr>
        <p:spPr>
          <a:xfrm>
            <a:off x="659322" y="5650342"/>
            <a:ext cx="7834438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2400"/>
              </a:spcBef>
            </a:pPr>
            <a:r>
              <a:rPr lang="en-US" sz="2200" dirty="0" smtClean="0">
                <a:solidFill>
                  <a:schemeClr val="tx2"/>
                </a:solidFill>
              </a:rPr>
              <a:t>Now, the server’s overhead is mainly in the cryptographic machinery and the constraint model itself. </a:t>
            </a:r>
          </a:p>
        </p:txBody>
      </p:sp>
      <p:grpSp>
        <p:nvGrpSpPr>
          <p:cNvPr id="33" name="Group 32"/>
          <p:cNvGrpSpPr/>
          <p:nvPr/>
        </p:nvGrpSpPr>
        <p:grpSpPr>
          <a:xfrm>
            <a:off x="3361423" y="1546186"/>
            <a:ext cx="1352818" cy="2294294"/>
            <a:chOff x="1103903" y="3354016"/>
            <a:chExt cx="2219785" cy="789058"/>
          </a:xfrm>
        </p:grpSpPr>
        <p:cxnSp>
          <p:nvCxnSpPr>
            <p:cNvPr id="34" name="Straight Connector 33"/>
            <p:cNvCxnSpPr/>
            <p:nvPr/>
          </p:nvCxnSpPr>
          <p:spPr>
            <a:xfrm>
              <a:off x="1103903" y="3358566"/>
              <a:ext cx="2210797" cy="784508"/>
            </a:xfrm>
            <a:prstGeom prst="line">
              <a:avLst/>
            </a:prstGeom>
            <a:ln>
              <a:solidFill>
                <a:schemeClr val="accent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 flipH="1">
              <a:off x="1112891" y="3354016"/>
              <a:ext cx="2210797" cy="784508"/>
            </a:xfrm>
            <a:prstGeom prst="line">
              <a:avLst/>
            </a:prstGeom>
            <a:ln>
              <a:solidFill>
                <a:schemeClr val="accent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6" name="Rectangle 35"/>
          <p:cNvSpPr/>
          <p:nvPr/>
        </p:nvSpPr>
        <p:spPr>
          <a:xfrm>
            <a:off x="649162" y="4969622"/>
            <a:ext cx="7834438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2400"/>
              </a:spcBef>
            </a:pPr>
            <a:r>
              <a:rPr lang="en-US" sz="2200" dirty="0" smtClean="0">
                <a:solidFill>
                  <a:schemeClr val="tx2"/>
                </a:solidFill>
              </a:rPr>
              <a:t>The client and server </a:t>
            </a:r>
            <a:r>
              <a:rPr lang="en-US" sz="2200" smtClean="0">
                <a:solidFill>
                  <a:schemeClr val="tx2"/>
                </a:solidFill>
              </a:rPr>
              <a:t>reap tremendous benefit </a:t>
            </a:r>
            <a:r>
              <a:rPr lang="en-US" sz="2200" dirty="0" smtClean="0">
                <a:solidFill>
                  <a:schemeClr val="tx2"/>
                </a:solidFill>
              </a:rPr>
              <a:t>from this change.</a:t>
            </a:r>
          </a:p>
        </p:txBody>
      </p:sp>
    </p:spTree>
    <p:extLst>
      <p:ext uri="{BB962C8B-B14F-4D97-AF65-F5344CB8AC3E}">
        <p14:creationId xmlns:p14="http://schemas.microsoft.com/office/powerpoint/2010/main" val="32265224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27" grpId="0"/>
      <p:bldP spid="36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976497" y="3222916"/>
            <a:ext cx="158476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rgbClr val="5A1705"/>
                </a:solidFill>
              </a:rPr>
              <a:t>|w|=</a:t>
            </a:r>
            <a:r>
              <a:rPr lang="en-US" sz="2000" dirty="0">
                <a:solidFill>
                  <a:srgbClr val="5A1705"/>
                </a:solidFill>
              </a:rPr>
              <a:t>|Z|</a:t>
            </a:r>
            <a:r>
              <a:rPr lang="en-US" sz="2000" baseline="30000" dirty="0" smtClean="0">
                <a:solidFill>
                  <a:srgbClr val="5A1705"/>
                </a:solidFill>
              </a:rPr>
              <a:t>2 </a:t>
            </a:r>
            <a:r>
              <a:rPr lang="en-US" sz="2000" dirty="0" smtClean="0">
                <a:solidFill>
                  <a:srgbClr val="5A1705"/>
                </a:solidFill>
              </a:rPr>
              <a:t> </a:t>
            </a:r>
            <a:endParaRPr lang="en-US" sz="2000" dirty="0">
              <a:solidFill>
                <a:srgbClr val="5A1705"/>
              </a:solidFill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848186" y="1284834"/>
            <a:ext cx="1888088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2400"/>
              </a:spcBef>
            </a:pPr>
            <a:r>
              <a:rPr lang="en-US" sz="2200" dirty="0" smtClean="0">
                <a:solidFill>
                  <a:schemeClr val="tx2"/>
                </a:solidFill>
              </a:rPr>
              <a:t>PCP verifier</a:t>
            </a:r>
            <a:endParaRPr lang="en-US" sz="2200" dirty="0">
              <a:solidFill>
                <a:schemeClr val="tx2"/>
              </a:solidFill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660936" y="5979223"/>
            <a:ext cx="7193728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2400"/>
              </a:spcBef>
            </a:pPr>
            <a:r>
              <a:rPr lang="en-US" sz="2200" dirty="0" smtClean="0">
                <a:solidFill>
                  <a:schemeClr val="tx2"/>
                </a:solidFill>
              </a:rPr>
              <a:t>This resolves a conjecture of </a:t>
            </a:r>
            <a:r>
              <a:rPr lang="en-US" sz="2200" dirty="0" err="1" smtClean="0">
                <a:solidFill>
                  <a:schemeClr val="tx2"/>
                </a:solidFill>
              </a:rPr>
              <a:t>Ishai</a:t>
            </a:r>
            <a:r>
              <a:rPr lang="en-US" sz="2200" dirty="0" smtClean="0">
                <a:solidFill>
                  <a:schemeClr val="tx2"/>
                </a:solidFill>
              </a:rPr>
              <a:t> et al. [</a:t>
            </a:r>
            <a:r>
              <a:rPr lang="en-US" dirty="0" smtClean="0">
                <a:solidFill>
                  <a:schemeClr val="tx2"/>
                </a:solidFill>
              </a:rPr>
              <a:t>IKO CCC07</a:t>
            </a:r>
            <a:r>
              <a:rPr lang="en-US" sz="2200" dirty="0" smtClean="0">
                <a:solidFill>
                  <a:schemeClr val="tx2"/>
                </a:solidFill>
              </a:rPr>
              <a:t>]</a:t>
            </a:r>
            <a:endParaRPr lang="en-US" sz="2200" dirty="0">
              <a:solidFill>
                <a:schemeClr val="tx2"/>
              </a:solidFill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671096" y="5006044"/>
            <a:ext cx="8361144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2400"/>
              </a:spcBef>
            </a:pPr>
            <a:r>
              <a:rPr lang="en-US" sz="2200" dirty="0" smtClean="0">
                <a:solidFill>
                  <a:schemeClr val="tx2"/>
                </a:solidFill>
              </a:rPr>
              <a:t>Any computation has a </a:t>
            </a:r>
            <a:r>
              <a:rPr lang="en-US" sz="2200" dirty="0" smtClean="0">
                <a:solidFill>
                  <a:schemeClr val="accent5"/>
                </a:solidFill>
              </a:rPr>
              <a:t>linear PCP</a:t>
            </a:r>
            <a:r>
              <a:rPr lang="en-US" sz="2200" dirty="0" smtClean="0">
                <a:solidFill>
                  <a:schemeClr val="tx2"/>
                </a:solidFill>
              </a:rPr>
              <a:t> whose proof vector is (quasi)linear in the computation size. (Also shown by </a:t>
            </a:r>
            <a:r>
              <a:rPr lang="en-US" cap="small" dirty="0" smtClean="0">
                <a:solidFill>
                  <a:schemeClr val="tx2"/>
                </a:solidFill>
              </a:rPr>
              <a:t>[</a:t>
            </a:r>
            <a:r>
              <a:rPr lang="en-US" cap="small" dirty="0" err="1" smtClean="0">
                <a:solidFill>
                  <a:schemeClr val="tx2"/>
                </a:solidFill>
              </a:rPr>
              <a:t>bciop</a:t>
            </a:r>
            <a:r>
              <a:rPr lang="en-US" cap="small" dirty="0" smtClean="0">
                <a:solidFill>
                  <a:schemeClr val="tx2"/>
                </a:solidFill>
              </a:rPr>
              <a:t> tcc13]</a:t>
            </a:r>
            <a:r>
              <a:rPr lang="en-US" sz="2200" cap="small" dirty="0" smtClean="0">
                <a:solidFill>
                  <a:schemeClr val="tx2"/>
                </a:solidFill>
              </a:rPr>
              <a:t>.)</a:t>
            </a:r>
            <a:endParaRPr lang="en-US" sz="2200" cap="small" dirty="0">
              <a:solidFill>
                <a:schemeClr val="tx2"/>
              </a:solidFill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6537153" y="4081463"/>
            <a:ext cx="251325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2400"/>
              </a:spcBef>
            </a:pPr>
            <a:r>
              <a:rPr lang="en-US" dirty="0" smtClean="0">
                <a:solidFill>
                  <a:schemeClr val="tx2"/>
                </a:solidFill>
              </a:rPr>
              <a:t>[</a:t>
            </a:r>
            <a:r>
              <a:rPr lang="en-US" sz="2200" cap="small" dirty="0" err="1" smtClean="0">
                <a:solidFill>
                  <a:schemeClr val="tx2"/>
                </a:solidFill>
              </a:rPr>
              <a:t>ggpr</a:t>
            </a:r>
            <a:r>
              <a:rPr lang="en-US" dirty="0" smtClean="0">
                <a:solidFill>
                  <a:schemeClr val="tx2"/>
                </a:solidFill>
              </a:rPr>
              <a:t> </a:t>
            </a:r>
            <a:r>
              <a:rPr lang="en-US" sz="1600" dirty="0" err="1" smtClean="0">
                <a:solidFill>
                  <a:schemeClr val="tx2"/>
                </a:solidFill>
              </a:rPr>
              <a:t>Eurocrypt</a:t>
            </a:r>
            <a:r>
              <a:rPr lang="en-US" dirty="0" smtClean="0">
                <a:solidFill>
                  <a:schemeClr val="tx2"/>
                </a:solidFill>
              </a:rPr>
              <a:t> 2013]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935185" y="2920409"/>
            <a:ext cx="169118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linearity test</a:t>
            </a:r>
          </a:p>
          <a:p>
            <a:pPr algn="ctr"/>
            <a:r>
              <a:rPr lang="en-US" dirty="0" smtClean="0"/>
              <a:t>quad corr. test</a:t>
            </a:r>
          </a:p>
          <a:p>
            <a:pPr algn="ctr"/>
            <a:r>
              <a:rPr lang="en-US" dirty="0"/>
              <a:t>c</a:t>
            </a:r>
            <a:r>
              <a:rPr lang="en-US" dirty="0" smtClean="0"/>
              <a:t>ircuit test</a:t>
            </a:r>
            <a:endParaRPr lang="en-US" dirty="0"/>
          </a:p>
        </p:txBody>
      </p:sp>
      <p:cxnSp>
        <p:nvCxnSpPr>
          <p:cNvPr id="28" name="Straight Arrow Connector 27"/>
          <p:cNvCxnSpPr/>
          <p:nvPr/>
        </p:nvCxnSpPr>
        <p:spPr>
          <a:xfrm>
            <a:off x="3401786" y="907143"/>
            <a:ext cx="2826294" cy="271417"/>
          </a:xfrm>
          <a:prstGeom prst="straightConnector1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 flipH="1">
            <a:off x="3447143" y="1270617"/>
            <a:ext cx="2731908" cy="280597"/>
          </a:xfrm>
          <a:prstGeom prst="straightConnector1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/>
          <p:nvPr/>
        </p:nvCxnSpPr>
        <p:spPr>
          <a:xfrm flipH="1">
            <a:off x="3455583" y="2256465"/>
            <a:ext cx="2847161" cy="147675"/>
          </a:xfrm>
          <a:prstGeom prst="straightConnector1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4" name="Rectangle 33"/>
          <p:cNvSpPr/>
          <p:nvPr/>
        </p:nvSpPr>
        <p:spPr>
          <a:xfrm rot="5400000">
            <a:off x="280201" y="990505"/>
            <a:ext cx="3190240" cy="2975275"/>
          </a:xfrm>
          <a:prstGeom prst="rect">
            <a:avLst/>
          </a:prstGeom>
          <a:noFill/>
          <a:ln w="25400">
            <a:solidFill>
              <a:schemeClr val="accent1">
                <a:lumMod val="60000"/>
                <a:lumOff val="4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5" name="Straight Arrow Connector 34"/>
          <p:cNvCxnSpPr/>
          <p:nvPr/>
        </p:nvCxnSpPr>
        <p:spPr>
          <a:xfrm>
            <a:off x="3456214" y="1759857"/>
            <a:ext cx="2824513" cy="87416"/>
          </a:xfrm>
          <a:prstGeom prst="straightConnector1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6" name="TextBox 35"/>
          <p:cNvSpPr txBox="1"/>
          <p:nvPr/>
        </p:nvSpPr>
        <p:spPr>
          <a:xfrm rot="342938">
            <a:off x="4028378" y="719661"/>
            <a:ext cx="19980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</a:t>
            </a:r>
            <a:r>
              <a:rPr lang="en-US" dirty="0" smtClean="0"/>
              <a:t>ommit request</a:t>
            </a:r>
            <a:endParaRPr lang="en-US" dirty="0"/>
          </a:p>
        </p:txBody>
      </p:sp>
      <p:sp>
        <p:nvSpPr>
          <p:cNvPr id="39" name="TextBox 38"/>
          <p:cNvSpPr txBox="1"/>
          <p:nvPr/>
        </p:nvSpPr>
        <p:spPr>
          <a:xfrm rot="21246366">
            <a:off x="3913963" y="1075792"/>
            <a:ext cx="19980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</a:t>
            </a:r>
            <a:r>
              <a:rPr lang="en-US" dirty="0" smtClean="0"/>
              <a:t>ommit response</a:t>
            </a:r>
            <a:endParaRPr lang="en-US" dirty="0"/>
          </a:p>
        </p:txBody>
      </p:sp>
      <p:sp>
        <p:nvSpPr>
          <p:cNvPr id="42" name="Rectangle 41"/>
          <p:cNvSpPr/>
          <p:nvPr/>
        </p:nvSpPr>
        <p:spPr>
          <a:xfrm>
            <a:off x="929645" y="2843900"/>
            <a:ext cx="1706880" cy="1036320"/>
          </a:xfrm>
          <a:prstGeom prst="rect">
            <a:avLst/>
          </a:prstGeom>
          <a:noFill/>
          <a:ln w="25400">
            <a:solidFill>
              <a:srgbClr val="5A1705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6" name="Straight Arrow Connector 45"/>
          <p:cNvCxnSpPr/>
          <p:nvPr/>
        </p:nvCxnSpPr>
        <p:spPr>
          <a:xfrm>
            <a:off x="3447143" y="1895929"/>
            <a:ext cx="2837880" cy="100629"/>
          </a:xfrm>
          <a:prstGeom prst="straightConnector1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/>
          <p:cNvCxnSpPr/>
          <p:nvPr/>
        </p:nvCxnSpPr>
        <p:spPr>
          <a:xfrm>
            <a:off x="3455581" y="2043814"/>
            <a:ext cx="2841256" cy="88605"/>
          </a:xfrm>
          <a:prstGeom prst="straightConnector1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/>
          <p:cNvCxnSpPr/>
          <p:nvPr/>
        </p:nvCxnSpPr>
        <p:spPr>
          <a:xfrm flipH="1">
            <a:off x="3461490" y="2410047"/>
            <a:ext cx="2847161" cy="147674"/>
          </a:xfrm>
          <a:prstGeom prst="straightConnector1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/>
          <p:cNvCxnSpPr/>
          <p:nvPr/>
        </p:nvCxnSpPr>
        <p:spPr>
          <a:xfrm flipH="1">
            <a:off x="3461491" y="2563628"/>
            <a:ext cx="2853067" cy="153581"/>
          </a:xfrm>
          <a:prstGeom prst="straightConnector1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0" name="TextBox 49"/>
          <p:cNvSpPr txBox="1"/>
          <p:nvPr/>
        </p:nvSpPr>
        <p:spPr>
          <a:xfrm rot="152288">
            <a:off x="3914220" y="1723033"/>
            <a:ext cx="19980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queries</a:t>
            </a:r>
            <a:endParaRPr lang="en-US" dirty="0"/>
          </a:p>
        </p:txBody>
      </p:sp>
      <p:sp>
        <p:nvSpPr>
          <p:cNvPr id="51" name="TextBox 50"/>
          <p:cNvSpPr txBox="1"/>
          <p:nvPr/>
        </p:nvSpPr>
        <p:spPr>
          <a:xfrm rot="21397790">
            <a:off x="4024081" y="2259585"/>
            <a:ext cx="19980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responses</a:t>
            </a:r>
            <a:endParaRPr lang="en-US" dirty="0"/>
          </a:p>
        </p:txBody>
      </p:sp>
      <p:sp>
        <p:nvSpPr>
          <p:cNvPr id="59" name="TextBox 58"/>
          <p:cNvSpPr txBox="1"/>
          <p:nvPr/>
        </p:nvSpPr>
        <p:spPr>
          <a:xfrm>
            <a:off x="591130" y="2300478"/>
            <a:ext cx="24485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5A1705"/>
                </a:solidFill>
              </a:rPr>
              <a:t>π(q</a:t>
            </a:r>
            <a:r>
              <a:rPr lang="en-US" baseline="-25000" dirty="0" smtClean="0">
                <a:solidFill>
                  <a:srgbClr val="5A1705"/>
                </a:solidFill>
              </a:rPr>
              <a:t>1</a:t>
            </a:r>
            <a:r>
              <a:rPr lang="en-US" dirty="0" smtClean="0">
                <a:solidFill>
                  <a:srgbClr val="5A1705"/>
                </a:solidFill>
              </a:rPr>
              <a:t>), …, π(q</a:t>
            </a:r>
            <a:r>
              <a:rPr lang="en-US" baseline="-25000" dirty="0" smtClean="0">
                <a:solidFill>
                  <a:srgbClr val="5A1705"/>
                </a:solidFill>
              </a:rPr>
              <a:t>u</a:t>
            </a:r>
            <a:r>
              <a:rPr lang="en-US" dirty="0" smtClean="0">
                <a:solidFill>
                  <a:srgbClr val="5A1705"/>
                </a:solidFill>
              </a:rPr>
              <a:t>) </a:t>
            </a:r>
            <a:endParaRPr lang="en-US" dirty="0">
              <a:solidFill>
                <a:srgbClr val="5A1705"/>
              </a:solidFill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6888053" y="3559845"/>
            <a:ext cx="160615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5A1705"/>
                </a:solidFill>
              </a:rPr>
              <a:t> </a:t>
            </a:r>
            <a:r>
              <a:rPr lang="en-US" sz="2000" dirty="0" smtClean="0">
                <a:solidFill>
                  <a:srgbClr val="5A1705"/>
                </a:solidFill>
              </a:rPr>
              <a:t>π(</a:t>
            </a:r>
            <a:r>
              <a:rPr lang="en-US" sz="2000" dirty="0" smtClean="0">
                <a:solidFill>
                  <a:srgbClr val="5A1705"/>
                </a:solidFill>
                <a:latin typeface="Wingdings"/>
                <a:ea typeface="Wingdings"/>
                <a:cs typeface="Wingdings"/>
                <a:sym typeface="Wingdings"/>
              </a:rPr>
              <a:t></a:t>
            </a:r>
            <a:r>
              <a:rPr lang="en-US" sz="2000" dirty="0" smtClean="0">
                <a:solidFill>
                  <a:srgbClr val="5A1705"/>
                </a:solidFill>
              </a:rPr>
              <a:t>)=&lt;</a:t>
            </a:r>
            <a:r>
              <a:rPr lang="en-US" sz="2000" dirty="0">
                <a:solidFill>
                  <a:srgbClr val="5A1705"/>
                </a:solidFill>
                <a:latin typeface="Wingdings"/>
                <a:ea typeface="Wingdings"/>
                <a:cs typeface="Wingdings"/>
                <a:sym typeface="Wingdings"/>
              </a:rPr>
              <a:t></a:t>
            </a:r>
            <a:r>
              <a:rPr lang="en-US" sz="2000" dirty="0" smtClean="0">
                <a:solidFill>
                  <a:srgbClr val="5A1705"/>
                </a:solidFill>
              </a:rPr>
              <a:t>,w&gt;</a:t>
            </a:r>
            <a:endParaRPr lang="en-US" sz="2000" dirty="0">
              <a:solidFill>
                <a:srgbClr val="5A1705"/>
              </a:solidFill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687190" y="1709455"/>
            <a:ext cx="22555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5A1705"/>
                </a:solidFill>
              </a:rPr>
              <a:t>q</a:t>
            </a:r>
            <a:r>
              <a:rPr lang="en-US" baseline="-25000" dirty="0">
                <a:solidFill>
                  <a:srgbClr val="5A1705"/>
                </a:solidFill>
              </a:rPr>
              <a:t>1</a:t>
            </a:r>
            <a:r>
              <a:rPr lang="en-US" dirty="0">
                <a:solidFill>
                  <a:srgbClr val="5A1705"/>
                </a:solidFill>
              </a:rPr>
              <a:t>, q</a:t>
            </a:r>
            <a:r>
              <a:rPr lang="en-US" baseline="-25000" dirty="0">
                <a:solidFill>
                  <a:srgbClr val="5A1705"/>
                </a:solidFill>
              </a:rPr>
              <a:t>2</a:t>
            </a:r>
            <a:r>
              <a:rPr lang="en-US" dirty="0">
                <a:solidFill>
                  <a:srgbClr val="5A1705"/>
                </a:solidFill>
              </a:rPr>
              <a:t>, …, </a:t>
            </a:r>
            <a:r>
              <a:rPr lang="en-US" dirty="0" smtClean="0">
                <a:solidFill>
                  <a:srgbClr val="5A1705"/>
                </a:solidFill>
              </a:rPr>
              <a:t>q</a:t>
            </a:r>
            <a:r>
              <a:rPr lang="en-US" baseline="-25000" dirty="0" smtClean="0">
                <a:solidFill>
                  <a:srgbClr val="5A1705"/>
                </a:solidFill>
              </a:rPr>
              <a:t>u</a:t>
            </a:r>
            <a:endParaRPr lang="en-US" dirty="0">
              <a:solidFill>
                <a:srgbClr val="5A1705"/>
              </a:solidFill>
            </a:endParaRPr>
          </a:p>
        </p:txBody>
      </p:sp>
      <p:sp>
        <p:nvSpPr>
          <p:cNvPr id="62" name="Rectangle 61"/>
          <p:cNvSpPr/>
          <p:nvPr/>
        </p:nvSpPr>
        <p:spPr>
          <a:xfrm rot="5400000">
            <a:off x="6030614" y="1208713"/>
            <a:ext cx="3228917" cy="2516588"/>
          </a:xfrm>
          <a:prstGeom prst="rect">
            <a:avLst/>
          </a:prstGeom>
          <a:noFill/>
          <a:ln w="25400">
            <a:solidFill>
              <a:schemeClr val="accent1">
                <a:lumMod val="60000"/>
                <a:lumOff val="4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Rectangle 65"/>
          <p:cNvSpPr/>
          <p:nvPr/>
        </p:nvSpPr>
        <p:spPr>
          <a:xfrm>
            <a:off x="738912" y="1733335"/>
            <a:ext cx="2056938" cy="2218005"/>
          </a:xfrm>
          <a:prstGeom prst="rect">
            <a:avLst/>
          </a:prstGeom>
          <a:noFill/>
          <a:ln w="25400">
            <a:solidFill>
              <a:srgbClr val="5A1705"/>
            </a:solidFill>
            <a:prstDash val="sys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2" name="Group 51"/>
          <p:cNvGrpSpPr/>
          <p:nvPr/>
        </p:nvGrpSpPr>
        <p:grpSpPr>
          <a:xfrm>
            <a:off x="6832735" y="1010763"/>
            <a:ext cx="383179" cy="2325727"/>
            <a:chOff x="625214" y="3323855"/>
            <a:chExt cx="383179" cy="846542"/>
          </a:xfrm>
        </p:grpSpPr>
        <p:sp>
          <p:nvSpPr>
            <p:cNvPr id="53" name="Left Bracket 52"/>
            <p:cNvSpPr/>
            <p:nvPr/>
          </p:nvSpPr>
          <p:spPr>
            <a:xfrm>
              <a:off x="625214" y="3323855"/>
              <a:ext cx="91079" cy="846542"/>
            </a:xfrm>
            <a:prstGeom prst="leftBracket">
              <a:avLst>
                <a:gd name="adj" fmla="val 0"/>
              </a:avLst>
            </a:prstGeom>
            <a:ln>
              <a:solidFill>
                <a:schemeClr val="accent5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Left Bracket 54"/>
            <p:cNvSpPr/>
            <p:nvPr/>
          </p:nvSpPr>
          <p:spPr>
            <a:xfrm flipH="1">
              <a:off x="917314" y="3323855"/>
              <a:ext cx="91079" cy="846542"/>
            </a:xfrm>
            <a:prstGeom prst="leftBracket">
              <a:avLst>
                <a:gd name="adj" fmla="val 0"/>
              </a:avLst>
            </a:prstGeom>
            <a:ln>
              <a:solidFill>
                <a:schemeClr val="accent5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6" name="Group 55"/>
          <p:cNvGrpSpPr/>
          <p:nvPr/>
        </p:nvGrpSpPr>
        <p:grpSpPr>
          <a:xfrm>
            <a:off x="8023588" y="1531594"/>
            <a:ext cx="383179" cy="1090883"/>
            <a:chOff x="625214" y="3323855"/>
            <a:chExt cx="383179" cy="846542"/>
          </a:xfrm>
        </p:grpSpPr>
        <p:sp>
          <p:nvSpPr>
            <p:cNvPr id="57" name="Left Bracket 56"/>
            <p:cNvSpPr/>
            <p:nvPr/>
          </p:nvSpPr>
          <p:spPr>
            <a:xfrm>
              <a:off x="625214" y="3323855"/>
              <a:ext cx="91079" cy="846542"/>
            </a:xfrm>
            <a:prstGeom prst="leftBracket">
              <a:avLst>
                <a:gd name="adj" fmla="val 0"/>
              </a:avLst>
            </a:prstGeom>
            <a:ln>
              <a:solidFill>
                <a:schemeClr val="accent5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Left Bracket 67"/>
            <p:cNvSpPr/>
            <p:nvPr/>
          </p:nvSpPr>
          <p:spPr>
            <a:xfrm flipH="1">
              <a:off x="917314" y="3323855"/>
              <a:ext cx="91079" cy="846542"/>
            </a:xfrm>
            <a:prstGeom prst="leftBracket">
              <a:avLst>
                <a:gd name="adj" fmla="val 0"/>
              </a:avLst>
            </a:prstGeom>
            <a:ln>
              <a:solidFill>
                <a:schemeClr val="accent5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9" name="TextBox 68"/>
          <p:cNvSpPr txBox="1"/>
          <p:nvPr/>
        </p:nvSpPr>
        <p:spPr>
          <a:xfrm>
            <a:off x="6344540" y="3209544"/>
            <a:ext cx="13392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accent5"/>
                </a:solidFill>
              </a:rPr>
              <a:t>(z, z </a:t>
            </a:r>
            <a:r>
              <a:rPr lang="en-US" sz="3600" baseline="-9000" dirty="0" smtClean="0">
                <a:solidFill>
                  <a:schemeClr val="accent5"/>
                </a:solidFill>
                <a:latin typeface="Arial"/>
                <a:cs typeface="Arial"/>
              </a:rPr>
              <a:t>⊗</a:t>
            </a:r>
            <a:r>
              <a:rPr lang="en-US" dirty="0" smtClean="0">
                <a:solidFill>
                  <a:schemeClr val="accent5"/>
                </a:solidFill>
              </a:rPr>
              <a:t> z)</a:t>
            </a:r>
            <a:endParaRPr lang="en-US" dirty="0">
              <a:solidFill>
                <a:schemeClr val="accent5"/>
              </a:solidFill>
            </a:endParaRPr>
          </a:p>
        </p:txBody>
      </p:sp>
      <p:sp>
        <p:nvSpPr>
          <p:cNvPr id="70" name="TextBox 69"/>
          <p:cNvSpPr txBox="1"/>
          <p:nvPr/>
        </p:nvSpPr>
        <p:spPr>
          <a:xfrm>
            <a:off x="7673475" y="2604076"/>
            <a:ext cx="10694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accent5"/>
                </a:solidFill>
              </a:rPr>
              <a:t>(z, </a:t>
            </a:r>
            <a:r>
              <a:rPr lang="en-US" dirty="0" smtClean="0">
                <a:solidFill>
                  <a:schemeClr val="accent5"/>
                </a:solidFill>
              </a:rPr>
              <a:t>h)</a:t>
            </a:r>
            <a:endParaRPr lang="en-US" dirty="0">
              <a:solidFill>
                <a:schemeClr val="accent5"/>
              </a:solidFill>
            </a:endParaRPr>
          </a:p>
        </p:txBody>
      </p:sp>
      <p:sp>
        <p:nvSpPr>
          <p:cNvPr id="71" name="TextBox 70"/>
          <p:cNvSpPr txBox="1"/>
          <p:nvPr/>
        </p:nvSpPr>
        <p:spPr>
          <a:xfrm>
            <a:off x="6384636" y="381785"/>
            <a:ext cx="25187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server</a:t>
            </a:r>
            <a:endParaRPr lang="en-US" sz="2400" dirty="0"/>
          </a:p>
        </p:txBody>
      </p:sp>
      <p:sp>
        <p:nvSpPr>
          <p:cNvPr id="72" name="TextBox 71"/>
          <p:cNvSpPr txBox="1"/>
          <p:nvPr/>
        </p:nvSpPr>
        <p:spPr>
          <a:xfrm>
            <a:off x="374316" y="407185"/>
            <a:ext cx="29854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client</a:t>
            </a:r>
            <a:endParaRPr lang="en-US" sz="2400" dirty="0"/>
          </a:p>
        </p:txBody>
      </p:sp>
      <p:grpSp>
        <p:nvGrpSpPr>
          <p:cNvPr id="74" name="Group 73"/>
          <p:cNvGrpSpPr/>
          <p:nvPr/>
        </p:nvGrpSpPr>
        <p:grpSpPr>
          <a:xfrm>
            <a:off x="6661723" y="992004"/>
            <a:ext cx="742605" cy="2540905"/>
            <a:chOff x="1103903" y="3354016"/>
            <a:chExt cx="2219785" cy="789058"/>
          </a:xfrm>
        </p:grpSpPr>
        <p:cxnSp>
          <p:nvCxnSpPr>
            <p:cNvPr id="75" name="Straight Connector 74"/>
            <p:cNvCxnSpPr/>
            <p:nvPr/>
          </p:nvCxnSpPr>
          <p:spPr>
            <a:xfrm>
              <a:off x="1103903" y="3358566"/>
              <a:ext cx="2210797" cy="784508"/>
            </a:xfrm>
            <a:prstGeom prst="line">
              <a:avLst/>
            </a:prstGeom>
            <a:ln>
              <a:solidFill>
                <a:schemeClr val="accent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/>
            <p:cNvCxnSpPr/>
            <p:nvPr/>
          </p:nvCxnSpPr>
          <p:spPr>
            <a:xfrm flipH="1">
              <a:off x="1112891" y="3354016"/>
              <a:ext cx="2210797" cy="784508"/>
            </a:xfrm>
            <a:prstGeom prst="line">
              <a:avLst/>
            </a:prstGeom>
            <a:ln>
              <a:solidFill>
                <a:schemeClr val="accent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80" name="Straight Arrow Connector 79"/>
          <p:cNvCxnSpPr>
            <a:stCxn id="59" idx="2"/>
          </p:cNvCxnSpPr>
          <p:nvPr/>
        </p:nvCxnSpPr>
        <p:spPr>
          <a:xfrm flipH="1">
            <a:off x="1815353" y="2669810"/>
            <a:ext cx="57" cy="370719"/>
          </a:xfrm>
          <a:prstGeom prst="straightConnector1">
            <a:avLst/>
          </a:prstGeom>
          <a:ln>
            <a:solidFill>
              <a:srgbClr val="5A1705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9" name="L-Shape 98"/>
          <p:cNvSpPr/>
          <p:nvPr/>
        </p:nvSpPr>
        <p:spPr>
          <a:xfrm flipV="1">
            <a:off x="3090863" y="624001"/>
            <a:ext cx="3482656" cy="2225294"/>
          </a:xfrm>
          <a:prstGeom prst="corner">
            <a:avLst>
              <a:gd name="adj1" fmla="val 49544"/>
              <a:gd name="adj2" fmla="val 161536"/>
            </a:avLst>
          </a:prstGeom>
          <a:noFill/>
          <a:ln w="25400" cmpd="sng">
            <a:solidFill>
              <a:schemeClr val="tx1"/>
            </a:solidFill>
            <a:prstDash val="sys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5" name="Straight Arrow Connector 104"/>
          <p:cNvCxnSpPr/>
          <p:nvPr/>
        </p:nvCxnSpPr>
        <p:spPr>
          <a:xfrm>
            <a:off x="2610071" y="1929965"/>
            <a:ext cx="680019" cy="1"/>
          </a:xfrm>
          <a:prstGeom prst="straightConnector1">
            <a:avLst/>
          </a:prstGeom>
          <a:ln>
            <a:solidFill>
              <a:srgbClr val="5A1705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7" name="Straight Arrow Connector 106"/>
          <p:cNvCxnSpPr/>
          <p:nvPr/>
        </p:nvCxnSpPr>
        <p:spPr>
          <a:xfrm flipH="1">
            <a:off x="2609274" y="2540000"/>
            <a:ext cx="641926" cy="6004"/>
          </a:xfrm>
          <a:prstGeom prst="straightConnector1">
            <a:avLst/>
          </a:prstGeom>
          <a:ln>
            <a:solidFill>
              <a:srgbClr val="5A1705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15" name="Group 114"/>
          <p:cNvGrpSpPr/>
          <p:nvPr/>
        </p:nvGrpSpPr>
        <p:grpSpPr>
          <a:xfrm>
            <a:off x="1143001" y="3301392"/>
            <a:ext cx="1270000" cy="428398"/>
            <a:chOff x="1103903" y="3354016"/>
            <a:chExt cx="2219785" cy="789058"/>
          </a:xfrm>
        </p:grpSpPr>
        <p:cxnSp>
          <p:nvCxnSpPr>
            <p:cNvPr id="116" name="Straight Connector 115"/>
            <p:cNvCxnSpPr/>
            <p:nvPr/>
          </p:nvCxnSpPr>
          <p:spPr>
            <a:xfrm>
              <a:off x="1103903" y="3358566"/>
              <a:ext cx="2210797" cy="784508"/>
            </a:xfrm>
            <a:prstGeom prst="line">
              <a:avLst/>
            </a:prstGeom>
            <a:ln>
              <a:solidFill>
                <a:schemeClr val="accent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7" name="Straight Connector 116"/>
            <p:cNvCxnSpPr/>
            <p:nvPr/>
          </p:nvCxnSpPr>
          <p:spPr>
            <a:xfrm flipH="1">
              <a:off x="1112891" y="3354016"/>
              <a:ext cx="2210797" cy="784508"/>
            </a:xfrm>
            <a:prstGeom prst="line">
              <a:avLst/>
            </a:prstGeom>
            <a:ln>
              <a:solidFill>
                <a:schemeClr val="accent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37" name="TextBox 136"/>
          <p:cNvSpPr txBox="1"/>
          <p:nvPr/>
        </p:nvSpPr>
        <p:spPr>
          <a:xfrm>
            <a:off x="1949082" y="4210198"/>
            <a:ext cx="15828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n</a:t>
            </a:r>
            <a:r>
              <a:rPr lang="en-US" dirty="0" smtClean="0"/>
              <a:t>ew quad.test</a:t>
            </a:r>
            <a:endParaRPr lang="en-US" dirty="0"/>
          </a:p>
        </p:txBody>
      </p:sp>
      <p:sp>
        <p:nvSpPr>
          <p:cNvPr id="32" name="TextBox 31"/>
          <p:cNvSpPr txBox="1"/>
          <p:nvPr/>
        </p:nvSpPr>
        <p:spPr>
          <a:xfrm>
            <a:off x="4336229" y="3978273"/>
            <a:ext cx="1893455" cy="400110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rgbClr val="5A1705"/>
                </a:solidFill>
              </a:rPr>
              <a:t>|w|=|</a:t>
            </a:r>
            <a:r>
              <a:rPr lang="en-US" sz="2000" dirty="0">
                <a:solidFill>
                  <a:srgbClr val="5A1705"/>
                </a:solidFill>
              </a:rPr>
              <a:t>Z</a:t>
            </a:r>
            <a:r>
              <a:rPr lang="en-US" sz="2000" dirty="0" smtClean="0">
                <a:solidFill>
                  <a:srgbClr val="5A1705"/>
                </a:solidFill>
              </a:rPr>
              <a:t>|+|C|</a:t>
            </a:r>
            <a:endParaRPr lang="en-US" sz="2000" dirty="0">
              <a:solidFill>
                <a:srgbClr val="5A1705"/>
              </a:solidFill>
            </a:endParaRPr>
          </a:p>
        </p:txBody>
      </p:sp>
      <p:sp>
        <p:nvSpPr>
          <p:cNvPr id="145" name="TextBox 144"/>
          <p:cNvSpPr txBox="1"/>
          <p:nvPr/>
        </p:nvSpPr>
        <p:spPr>
          <a:xfrm>
            <a:off x="7174141" y="851408"/>
            <a:ext cx="44586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5A1705"/>
                </a:solidFill>
              </a:rPr>
              <a:t>w</a:t>
            </a:r>
            <a:endParaRPr lang="en-US" sz="2000" dirty="0">
              <a:solidFill>
                <a:srgbClr val="5A1705"/>
              </a:solidFill>
            </a:endParaRPr>
          </a:p>
        </p:txBody>
      </p:sp>
      <p:sp>
        <p:nvSpPr>
          <p:cNvPr id="146" name="TextBox 145"/>
          <p:cNvSpPr txBox="1"/>
          <p:nvPr/>
        </p:nvSpPr>
        <p:spPr>
          <a:xfrm>
            <a:off x="8382646" y="1347624"/>
            <a:ext cx="44586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5A1705"/>
                </a:solidFill>
              </a:rPr>
              <a:t>w</a:t>
            </a:r>
            <a:endParaRPr lang="en-US" sz="2000" dirty="0">
              <a:solidFill>
                <a:srgbClr val="5A1705"/>
              </a:solidFill>
            </a:endParaRPr>
          </a:p>
        </p:txBody>
      </p:sp>
      <p:sp>
        <p:nvSpPr>
          <p:cNvPr id="147" name="Rectangle 146"/>
          <p:cNvSpPr/>
          <p:nvPr/>
        </p:nvSpPr>
        <p:spPr>
          <a:xfrm>
            <a:off x="1951789" y="4197685"/>
            <a:ext cx="1590843" cy="427789"/>
          </a:xfrm>
          <a:prstGeom prst="rect">
            <a:avLst/>
          </a:prstGeom>
          <a:noFill/>
          <a:ln w="25400">
            <a:solidFill>
              <a:srgbClr val="5A1705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8" name="Straight Arrow Connector 147"/>
          <p:cNvCxnSpPr/>
          <p:nvPr/>
        </p:nvCxnSpPr>
        <p:spPr>
          <a:xfrm>
            <a:off x="7352899" y="1616867"/>
            <a:ext cx="547838" cy="455238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0" name="Straight Arrow Connector 149"/>
          <p:cNvCxnSpPr>
            <a:endCxn id="32" idx="0"/>
          </p:cNvCxnSpPr>
          <p:nvPr/>
        </p:nvCxnSpPr>
        <p:spPr>
          <a:xfrm>
            <a:off x="4852737" y="3689684"/>
            <a:ext cx="430220" cy="288589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4" name="Straight Arrow Connector 153"/>
          <p:cNvCxnSpPr/>
          <p:nvPr/>
        </p:nvCxnSpPr>
        <p:spPr>
          <a:xfrm>
            <a:off x="1876925" y="3721769"/>
            <a:ext cx="622970" cy="596231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593146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0" grpId="0"/>
      <p:bldP spid="41" grpId="0"/>
      <p:bldP spid="43" grpId="0"/>
      <p:bldP spid="70" grpId="0"/>
      <p:bldP spid="99" grpId="0" animBg="1"/>
      <p:bldP spid="137" grpId="0"/>
      <p:bldP spid="32" grpId="0"/>
      <p:bldP spid="146" grpId="0"/>
      <p:bldP spid="147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 rot="293417">
            <a:off x="3693178" y="1299343"/>
            <a:ext cx="19517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“f”</a:t>
            </a:r>
            <a:r>
              <a:rPr lang="en-US" sz="2400" dirty="0"/>
              <a:t>, x</a:t>
            </a:r>
            <a:r>
              <a:rPr lang="en-US" sz="2400" baseline="30000" dirty="0"/>
              <a:t>(j)</a:t>
            </a:r>
            <a:r>
              <a:rPr lang="en-US" sz="2400" dirty="0" smtClean="0"/>
              <a:t> </a:t>
            </a:r>
            <a:endParaRPr lang="en-US" sz="2400" dirty="0"/>
          </a:p>
        </p:txBody>
      </p:sp>
      <p:sp>
        <p:nvSpPr>
          <p:cNvPr id="15" name="TextBox 14"/>
          <p:cNvSpPr txBox="1"/>
          <p:nvPr/>
        </p:nvSpPr>
        <p:spPr>
          <a:xfrm rot="21329636">
            <a:off x="3569415" y="1691507"/>
            <a:ext cx="19517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y</a:t>
            </a:r>
            <a:r>
              <a:rPr lang="en-US" sz="2400" baseline="30000" dirty="0"/>
              <a:t>(j)</a:t>
            </a:r>
            <a:endParaRPr lang="en-US" sz="2400" dirty="0"/>
          </a:p>
        </p:txBody>
      </p:sp>
      <p:cxnSp>
        <p:nvCxnSpPr>
          <p:cNvPr id="21" name="Straight Arrow Connector 20"/>
          <p:cNvCxnSpPr/>
          <p:nvPr/>
        </p:nvCxnSpPr>
        <p:spPr>
          <a:xfrm flipH="1">
            <a:off x="2526688" y="1999647"/>
            <a:ext cx="4183491" cy="274875"/>
          </a:xfrm>
          <a:prstGeom prst="straightConnector1">
            <a:avLst/>
          </a:prstGeom>
          <a:ln>
            <a:solidFill>
              <a:schemeClr val="tx2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>
            <a:off x="2516275" y="1653651"/>
            <a:ext cx="4209954" cy="177009"/>
          </a:xfrm>
          <a:prstGeom prst="straightConnector1">
            <a:avLst/>
          </a:prstGeom>
          <a:ln>
            <a:solidFill>
              <a:schemeClr val="tx2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>
            <a:off x="2520165" y="3674330"/>
            <a:ext cx="4228749" cy="177009"/>
          </a:xfrm>
          <a:prstGeom prst="straightConnector1">
            <a:avLst/>
          </a:prstGeom>
          <a:ln>
            <a:solidFill>
              <a:schemeClr val="tx2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>
            <a:off x="2520165" y="3780694"/>
            <a:ext cx="4228749" cy="177009"/>
          </a:xfrm>
          <a:prstGeom prst="straightConnector1">
            <a:avLst/>
          </a:prstGeom>
          <a:ln>
            <a:solidFill>
              <a:schemeClr val="tx2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>
            <a:off x="2516275" y="3882294"/>
            <a:ext cx="4228749" cy="177009"/>
          </a:xfrm>
          <a:prstGeom prst="straightConnector1">
            <a:avLst/>
          </a:prstGeom>
          <a:ln>
            <a:solidFill>
              <a:schemeClr val="tx2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 flipH="1">
            <a:off x="2516516" y="4142003"/>
            <a:ext cx="4228749" cy="177009"/>
          </a:xfrm>
          <a:prstGeom prst="straightConnector1">
            <a:avLst/>
          </a:prstGeom>
          <a:ln>
            <a:solidFill>
              <a:schemeClr val="tx2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 flipH="1">
            <a:off x="2516516" y="4248367"/>
            <a:ext cx="4228749" cy="177009"/>
          </a:xfrm>
          <a:prstGeom prst="straightConnector1">
            <a:avLst/>
          </a:prstGeom>
          <a:ln>
            <a:solidFill>
              <a:schemeClr val="tx2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>
          <a:xfrm flipH="1">
            <a:off x="2512626" y="4349967"/>
            <a:ext cx="4228749" cy="177009"/>
          </a:xfrm>
          <a:prstGeom prst="straightConnector1">
            <a:avLst/>
          </a:prstGeom>
          <a:ln>
            <a:solidFill>
              <a:schemeClr val="tx2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4" name="TextBox 33"/>
          <p:cNvSpPr txBox="1"/>
          <p:nvPr/>
        </p:nvSpPr>
        <p:spPr>
          <a:xfrm rot="162105">
            <a:off x="2994641" y="3379971"/>
            <a:ext cx="39756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q</a:t>
            </a:r>
            <a:r>
              <a:rPr lang="en-US" sz="2000" dirty="0" smtClean="0"/>
              <a:t>uery vectors: q</a:t>
            </a:r>
            <a:r>
              <a:rPr lang="en-US" sz="2000" baseline="-25000" dirty="0" smtClean="0"/>
              <a:t>1</a:t>
            </a:r>
            <a:r>
              <a:rPr lang="en-US" sz="2000" dirty="0" smtClean="0"/>
              <a:t>, q</a:t>
            </a:r>
            <a:r>
              <a:rPr lang="en-US" sz="2000" baseline="-25000" dirty="0" smtClean="0"/>
              <a:t>2</a:t>
            </a:r>
            <a:r>
              <a:rPr lang="en-US" sz="2000" dirty="0" smtClean="0"/>
              <a:t>, q</a:t>
            </a:r>
            <a:r>
              <a:rPr lang="en-US" sz="2000" baseline="-25000" dirty="0" smtClean="0"/>
              <a:t>3</a:t>
            </a:r>
            <a:r>
              <a:rPr lang="en-US" sz="2000" dirty="0" smtClean="0"/>
              <a:t>, …</a:t>
            </a:r>
            <a:endParaRPr lang="en-US" sz="2000" dirty="0"/>
          </a:p>
        </p:txBody>
      </p:sp>
      <p:sp>
        <p:nvSpPr>
          <p:cNvPr id="58" name="TextBox 57"/>
          <p:cNvSpPr txBox="1"/>
          <p:nvPr/>
        </p:nvSpPr>
        <p:spPr>
          <a:xfrm>
            <a:off x="7525017" y="3189210"/>
            <a:ext cx="8125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5A1705"/>
                </a:solidFill>
              </a:rPr>
              <a:t> w</a:t>
            </a:r>
            <a:r>
              <a:rPr lang="en-US" sz="2400" b="1" baseline="30000" dirty="0">
                <a:solidFill>
                  <a:srgbClr val="5A1705"/>
                </a:solidFill>
              </a:rPr>
              <a:t>(j)</a:t>
            </a:r>
            <a:endParaRPr lang="en-US" sz="2400" dirty="0">
              <a:solidFill>
                <a:srgbClr val="5A1705"/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7292746" y="3360789"/>
            <a:ext cx="285525" cy="1271416"/>
            <a:chOff x="7292746" y="3360789"/>
            <a:chExt cx="285525" cy="1271416"/>
          </a:xfrm>
        </p:grpSpPr>
        <p:sp>
          <p:nvSpPr>
            <p:cNvPr id="60" name="Left Bracket 59"/>
            <p:cNvSpPr/>
            <p:nvPr/>
          </p:nvSpPr>
          <p:spPr>
            <a:xfrm>
              <a:off x="7292746" y="3360789"/>
              <a:ext cx="67867" cy="1271416"/>
            </a:xfrm>
            <a:prstGeom prst="leftBracket">
              <a:avLst>
                <a:gd name="adj" fmla="val 0"/>
              </a:avLst>
            </a:prstGeom>
            <a:ln>
              <a:solidFill>
                <a:schemeClr val="accent5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Left Bracket 60"/>
            <p:cNvSpPr/>
            <p:nvPr/>
          </p:nvSpPr>
          <p:spPr>
            <a:xfrm flipH="1">
              <a:off x="7510404" y="3360789"/>
              <a:ext cx="67867" cy="1271416"/>
            </a:xfrm>
            <a:prstGeom prst="leftBracket">
              <a:avLst>
                <a:gd name="adj" fmla="val 0"/>
              </a:avLst>
            </a:prstGeom>
            <a:ln>
              <a:solidFill>
                <a:schemeClr val="accent5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62" name="Straight Arrow Connector 61"/>
          <p:cNvCxnSpPr/>
          <p:nvPr/>
        </p:nvCxnSpPr>
        <p:spPr>
          <a:xfrm>
            <a:off x="7454657" y="2779232"/>
            <a:ext cx="0" cy="429229"/>
          </a:xfrm>
          <a:prstGeom prst="straightConnector1">
            <a:avLst/>
          </a:prstGeom>
          <a:ln>
            <a:solidFill>
              <a:srgbClr val="5A1705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4" name="TextBox 63"/>
          <p:cNvSpPr txBox="1"/>
          <p:nvPr/>
        </p:nvSpPr>
        <p:spPr>
          <a:xfrm>
            <a:off x="4409900" y="1061947"/>
            <a:ext cx="4445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Zapf Dingbats"/>
                <a:ea typeface="Zapf Dingbats"/>
                <a:cs typeface="Zapf Dingbats"/>
                <a:sym typeface="Zapf Dingbats"/>
              </a:rPr>
              <a:t>✔</a:t>
            </a:r>
            <a:endParaRPr lang="en-US" sz="2400" dirty="0"/>
          </a:p>
        </p:txBody>
      </p:sp>
      <p:sp>
        <p:nvSpPr>
          <p:cNvPr id="67" name="TextBox 66"/>
          <p:cNvSpPr txBox="1"/>
          <p:nvPr/>
        </p:nvSpPr>
        <p:spPr>
          <a:xfrm>
            <a:off x="7617194" y="3828470"/>
            <a:ext cx="4445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Zapf Dingbats"/>
                <a:ea typeface="Zapf Dingbats"/>
                <a:cs typeface="Zapf Dingbats"/>
                <a:sym typeface="Zapf Dingbats"/>
              </a:rPr>
              <a:t>✔</a:t>
            </a:r>
            <a:endParaRPr lang="en-US" sz="2400" dirty="0"/>
          </a:p>
        </p:txBody>
      </p:sp>
      <p:sp>
        <p:nvSpPr>
          <p:cNvPr id="68" name="TextBox 67"/>
          <p:cNvSpPr txBox="1"/>
          <p:nvPr/>
        </p:nvSpPr>
        <p:spPr>
          <a:xfrm>
            <a:off x="5922590" y="3328705"/>
            <a:ext cx="4445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Zapf Dingbats"/>
                <a:ea typeface="Zapf Dingbats"/>
                <a:cs typeface="Zapf Dingbats"/>
                <a:sym typeface="Zapf Dingbats"/>
              </a:rPr>
              <a:t>✔</a:t>
            </a:r>
            <a:endParaRPr lang="en-US" sz="2400" dirty="0"/>
          </a:p>
        </p:txBody>
      </p:sp>
      <p:sp>
        <p:nvSpPr>
          <p:cNvPr id="71" name="Double Brace 70"/>
          <p:cNvSpPr/>
          <p:nvPr/>
        </p:nvSpPr>
        <p:spPr>
          <a:xfrm>
            <a:off x="7179023" y="2175731"/>
            <a:ext cx="551268" cy="481138"/>
          </a:xfrm>
          <a:prstGeom prst="bracePair">
            <a:avLst>
              <a:gd name="adj" fmla="val 14035"/>
            </a:avLst>
          </a:prstGeom>
          <a:ln w="50800">
            <a:solidFill>
              <a:schemeClr val="accent5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TextBox 46"/>
          <p:cNvSpPr txBox="1"/>
          <p:nvPr/>
        </p:nvSpPr>
        <p:spPr>
          <a:xfrm>
            <a:off x="1142999" y="5127016"/>
            <a:ext cx="1403684" cy="701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 cap="small" dirty="0">
                <a:solidFill>
                  <a:schemeClr val="accent5"/>
                </a:solidFill>
              </a:rPr>
              <a:t>a</a:t>
            </a:r>
            <a:r>
              <a:rPr lang="en-US" sz="2200" b="1" cap="small" dirty="0" smtClean="0">
                <a:solidFill>
                  <a:schemeClr val="accent5"/>
                </a:solidFill>
              </a:rPr>
              <a:t>ccept/reject</a:t>
            </a:r>
            <a:endParaRPr lang="en-US" sz="2200" b="1" cap="small" dirty="0">
              <a:solidFill>
                <a:schemeClr val="accent5"/>
              </a:solidFill>
            </a:endParaRPr>
          </a:p>
        </p:txBody>
      </p:sp>
      <p:cxnSp>
        <p:nvCxnSpPr>
          <p:cNvPr id="48" name="Straight Arrow Connector 47"/>
          <p:cNvCxnSpPr/>
          <p:nvPr/>
        </p:nvCxnSpPr>
        <p:spPr>
          <a:xfrm flipH="1">
            <a:off x="1817266" y="4728409"/>
            <a:ext cx="2738" cy="503991"/>
          </a:xfrm>
          <a:prstGeom prst="straightConnector1">
            <a:avLst/>
          </a:prstGeom>
          <a:ln>
            <a:solidFill>
              <a:srgbClr val="5A1705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6" name="TextBox 45"/>
          <p:cNvSpPr txBox="1"/>
          <p:nvPr/>
        </p:nvSpPr>
        <p:spPr>
          <a:xfrm rot="21448533">
            <a:off x="2292592" y="4410821"/>
            <a:ext cx="467716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chemeClr val="accent5"/>
                </a:solidFill>
              </a:rPr>
              <a:t>r</a:t>
            </a:r>
            <a:r>
              <a:rPr lang="en-US" sz="2000" dirty="0" smtClean="0">
                <a:solidFill>
                  <a:schemeClr val="accent5"/>
                </a:solidFill>
              </a:rPr>
              <a:t>esponse scalars: q</a:t>
            </a:r>
            <a:r>
              <a:rPr lang="en-US" sz="2000" baseline="-25000" dirty="0" smtClean="0">
                <a:solidFill>
                  <a:schemeClr val="accent5"/>
                </a:solidFill>
              </a:rPr>
              <a:t>1</a:t>
            </a:r>
            <a:r>
              <a:rPr lang="en-US" dirty="0" smtClean="0">
                <a:solidFill>
                  <a:srgbClr val="5A1705"/>
                </a:solidFill>
                <a:latin typeface="Wingdings"/>
                <a:ea typeface="Wingdings"/>
                <a:cs typeface="Wingdings"/>
                <a:sym typeface="Wingdings"/>
              </a:rPr>
              <a:t></a:t>
            </a:r>
            <a:r>
              <a:rPr lang="en-US" sz="2000" dirty="0" smtClean="0">
                <a:solidFill>
                  <a:schemeClr val="accent5"/>
                </a:solidFill>
              </a:rPr>
              <a:t>w</a:t>
            </a:r>
            <a:r>
              <a:rPr lang="en-US" sz="2000" baseline="30000" dirty="0" smtClean="0">
                <a:solidFill>
                  <a:schemeClr val="accent5"/>
                </a:solidFill>
              </a:rPr>
              <a:t>(j)</a:t>
            </a:r>
            <a:r>
              <a:rPr lang="en-US" sz="2000" dirty="0" smtClean="0">
                <a:solidFill>
                  <a:schemeClr val="accent5"/>
                </a:solidFill>
              </a:rPr>
              <a:t>, q</a:t>
            </a:r>
            <a:r>
              <a:rPr lang="en-US" sz="2000" baseline="-25000" dirty="0" smtClean="0">
                <a:solidFill>
                  <a:schemeClr val="accent5"/>
                </a:solidFill>
              </a:rPr>
              <a:t>2</a:t>
            </a:r>
            <a:r>
              <a:rPr lang="en-US" dirty="0" smtClean="0">
                <a:solidFill>
                  <a:srgbClr val="5A1705"/>
                </a:solidFill>
                <a:latin typeface="Wingdings"/>
                <a:ea typeface="Wingdings"/>
                <a:cs typeface="Wingdings"/>
                <a:sym typeface="Wingdings"/>
              </a:rPr>
              <a:t></a:t>
            </a:r>
            <a:r>
              <a:rPr lang="en-US" sz="2000" dirty="0" smtClean="0">
                <a:solidFill>
                  <a:schemeClr val="accent5"/>
                </a:solidFill>
              </a:rPr>
              <a:t>w</a:t>
            </a:r>
            <a:r>
              <a:rPr lang="en-US" sz="2000" baseline="30000" dirty="0">
                <a:solidFill>
                  <a:schemeClr val="accent5"/>
                </a:solidFill>
              </a:rPr>
              <a:t>(j</a:t>
            </a:r>
            <a:r>
              <a:rPr lang="en-US" sz="2000" baseline="30000" dirty="0" smtClean="0">
                <a:solidFill>
                  <a:schemeClr val="accent5"/>
                </a:solidFill>
              </a:rPr>
              <a:t>)</a:t>
            </a:r>
            <a:r>
              <a:rPr lang="en-US" sz="2000" dirty="0" smtClean="0">
                <a:solidFill>
                  <a:schemeClr val="accent5"/>
                </a:solidFill>
              </a:rPr>
              <a:t>, …</a:t>
            </a:r>
            <a:endParaRPr lang="en-US" sz="2000" dirty="0">
              <a:solidFill>
                <a:schemeClr val="accent5"/>
              </a:solidFill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2074646" y="3619921"/>
            <a:ext cx="4445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Zapf Dingbats"/>
                <a:ea typeface="Zapf Dingbats"/>
                <a:cs typeface="Zapf Dingbats"/>
                <a:sym typeface="Zapf Dingbats"/>
              </a:rPr>
              <a:t>✔</a:t>
            </a:r>
            <a:endParaRPr lang="en-US" sz="2400" dirty="0"/>
          </a:p>
        </p:txBody>
      </p:sp>
      <p:sp>
        <p:nvSpPr>
          <p:cNvPr id="50" name="TextBox 49"/>
          <p:cNvSpPr txBox="1"/>
          <p:nvPr/>
        </p:nvSpPr>
        <p:spPr>
          <a:xfrm>
            <a:off x="977417" y="713401"/>
            <a:ext cx="14036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tx2"/>
                </a:solidFill>
              </a:rPr>
              <a:t>client</a:t>
            </a:r>
            <a:endParaRPr lang="en-US" sz="2400" dirty="0">
              <a:solidFill>
                <a:schemeClr val="tx2"/>
              </a:solidFill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6783957" y="697819"/>
            <a:ext cx="14036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tx2"/>
                </a:solidFill>
              </a:rPr>
              <a:t>server</a:t>
            </a:r>
            <a:endParaRPr lang="en-US" sz="2400" dirty="0">
              <a:solidFill>
                <a:schemeClr val="tx2"/>
              </a:solidFill>
            </a:endParaRPr>
          </a:p>
        </p:txBody>
      </p:sp>
      <p:cxnSp>
        <p:nvCxnSpPr>
          <p:cNvPr id="52" name="Straight Connector 51"/>
          <p:cNvCxnSpPr/>
          <p:nvPr/>
        </p:nvCxnSpPr>
        <p:spPr>
          <a:xfrm flipH="1">
            <a:off x="2508583" y="842818"/>
            <a:ext cx="19874" cy="4491182"/>
          </a:xfrm>
          <a:prstGeom prst="line">
            <a:avLst/>
          </a:prstGeom>
          <a:ln>
            <a:solidFill>
              <a:schemeClr val="tx2"/>
            </a:solidFill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/>
          <p:cNvCxnSpPr/>
          <p:nvPr/>
        </p:nvCxnSpPr>
        <p:spPr>
          <a:xfrm flipH="1">
            <a:off x="6713448" y="845127"/>
            <a:ext cx="19863" cy="4488873"/>
          </a:xfrm>
          <a:prstGeom prst="line">
            <a:avLst/>
          </a:prstGeom>
          <a:ln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4" name="Oval 53"/>
          <p:cNvSpPr/>
          <p:nvPr/>
        </p:nvSpPr>
        <p:spPr>
          <a:xfrm>
            <a:off x="7075715" y="3211513"/>
            <a:ext cx="707572" cy="1596572"/>
          </a:xfrm>
          <a:prstGeom prst="ellipse">
            <a:avLst/>
          </a:prstGeom>
          <a:solidFill>
            <a:schemeClr val="tx2">
              <a:alpha val="24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" name="Group 3"/>
          <p:cNvGrpSpPr/>
          <p:nvPr/>
        </p:nvGrpSpPr>
        <p:grpSpPr>
          <a:xfrm>
            <a:off x="1188358" y="3402013"/>
            <a:ext cx="1251856" cy="1397000"/>
            <a:chOff x="1188358" y="3402013"/>
            <a:chExt cx="1251856" cy="1397000"/>
          </a:xfrm>
        </p:grpSpPr>
        <p:sp>
          <p:nvSpPr>
            <p:cNvPr id="44" name="TextBox 43"/>
            <p:cNvSpPr txBox="1"/>
            <p:nvPr/>
          </p:nvSpPr>
          <p:spPr>
            <a:xfrm>
              <a:off x="1348879" y="4297819"/>
              <a:ext cx="962569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 smtClean="0">
                  <a:solidFill>
                    <a:srgbClr val="000000"/>
                  </a:solidFill>
                </a:rPr>
                <a:t>checks</a:t>
              </a:r>
              <a:endParaRPr lang="en-US" sz="2000" dirty="0">
                <a:solidFill>
                  <a:srgbClr val="000000"/>
                </a:solidFill>
              </a:endParaRPr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1323479" y="3416593"/>
              <a:ext cx="962569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 smtClean="0">
                  <a:solidFill>
                    <a:srgbClr val="000000"/>
                  </a:solidFill>
                </a:rPr>
                <a:t>queries</a:t>
              </a:r>
              <a:endParaRPr lang="en-US" sz="2000" dirty="0">
                <a:solidFill>
                  <a:srgbClr val="000000"/>
                </a:solidFill>
              </a:endParaRPr>
            </a:p>
          </p:txBody>
        </p:sp>
        <p:sp>
          <p:nvSpPr>
            <p:cNvPr id="55" name="Oval 54"/>
            <p:cNvSpPr/>
            <p:nvPr/>
          </p:nvSpPr>
          <p:spPr>
            <a:xfrm>
              <a:off x="1188358" y="3402013"/>
              <a:ext cx="1251856" cy="1397000"/>
            </a:xfrm>
            <a:prstGeom prst="ellipse">
              <a:avLst/>
            </a:prstGeom>
            <a:solidFill>
              <a:schemeClr val="tx2">
                <a:alpha val="24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6" name="Oval 55"/>
          <p:cNvSpPr/>
          <p:nvPr/>
        </p:nvSpPr>
        <p:spPr>
          <a:xfrm rot="5617532">
            <a:off x="4213555" y="1602320"/>
            <a:ext cx="840483" cy="4371261"/>
          </a:xfrm>
          <a:prstGeom prst="ellipse">
            <a:avLst/>
          </a:prstGeom>
          <a:solidFill>
            <a:schemeClr val="tx2">
              <a:alpha val="24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4136571" y="1260929"/>
            <a:ext cx="553358" cy="544285"/>
          </a:xfrm>
          <a:prstGeom prst="ellipse">
            <a:avLst/>
          </a:prstGeom>
          <a:solidFill>
            <a:schemeClr val="tx2">
              <a:alpha val="24000"/>
            </a:schemeClr>
          </a:solidFill>
          <a:ln w="2540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" name="Group 2"/>
          <p:cNvGrpSpPr/>
          <p:nvPr/>
        </p:nvGrpSpPr>
        <p:grpSpPr>
          <a:xfrm>
            <a:off x="2458356" y="2378544"/>
            <a:ext cx="4334201" cy="913412"/>
            <a:chOff x="2458356" y="2378544"/>
            <a:chExt cx="4334201" cy="913412"/>
          </a:xfrm>
        </p:grpSpPr>
        <p:sp>
          <p:nvSpPr>
            <p:cNvPr id="22" name="TextBox 21"/>
            <p:cNvSpPr txBox="1"/>
            <p:nvPr/>
          </p:nvSpPr>
          <p:spPr>
            <a:xfrm rot="164999">
              <a:off x="3120865" y="2378544"/>
              <a:ext cx="3200369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/>
                <a:t>c</a:t>
              </a:r>
              <a:r>
                <a:rPr lang="en-US" sz="2000" dirty="0" smtClean="0"/>
                <a:t>ommit request</a:t>
              </a:r>
              <a:endParaRPr lang="en-US" sz="2000" dirty="0"/>
            </a:p>
          </p:txBody>
        </p:sp>
        <p:sp>
          <p:nvSpPr>
            <p:cNvPr id="23" name="TextBox 22"/>
            <p:cNvSpPr txBox="1"/>
            <p:nvPr/>
          </p:nvSpPr>
          <p:spPr>
            <a:xfrm rot="21396967">
              <a:off x="3069581" y="2777439"/>
              <a:ext cx="3200369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/>
                <a:t>c</a:t>
              </a:r>
              <a:r>
                <a:rPr lang="en-US" sz="2000" dirty="0" smtClean="0"/>
                <a:t>ommit response</a:t>
              </a:r>
              <a:endParaRPr lang="en-US" sz="2000" dirty="0"/>
            </a:p>
          </p:txBody>
        </p:sp>
        <p:cxnSp>
          <p:nvCxnSpPr>
            <p:cNvPr id="25" name="Straight Arrow Connector 24"/>
            <p:cNvCxnSpPr/>
            <p:nvPr/>
          </p:nvCxnSpPr>
          <p:spPr>
            <a:xfrm>
              <a:off x="2526688" y="2658330"/>
              <a:ext cx="4196191" cy="177009"/>
            </a:xfrm>
            <a:prstGeom prst="straightConnector1">
              <a:avLst/>
            </a:prstGeom>
            <a:ln>
              <a:solidFill>
                <a:schemeClr val="tx2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Arrow Connector 25"/>
            <p:cNvCxnSpPr/>
            <p:nvPr/>
          </p:nvCxnSpPr>
          <p:spPr>
            <a:xfrm flipH="1">
              <a:off x="2516275" y="3017081"/>
              <a:ext cx="4183491" cy="274875"/>
            </a:xfrm>
            <a:prstGeom prst="straightConnector1">
              <a:avLst/>
            </a:prstGeom>
            <a:ln>
              <a:solidFill>
                <a:schemeClr val="tx2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1" name="Oval 40"/>
            <p:cNvSpPr/>
            <p:nvPr/>
          </p:nvSpPr>
          <p:spPr>
            <a:xfrm>
              <a:off x="2458356" y="2398408"/>
              <a:ext cx="4334201" cy="893548"/>
            </a:xfrm>
            <a:prstGeom prst="ellipse">
              <a:avLst/>
            </a:prstGeom>
            <a:solidFill>
              <a:schemeClr val="tx2">
                <a:alpha val="24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9735389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Rectangle 46"/>
          <p:cNvSpPr/>
          <p:nvPr/>
        </p:nvSpPr>
        <p:spPr>
          <a:xfrm rot="5400000">
            <a:off x="1818795" y="-9673"/>
            <a:ext cx="3261891" cy="5366703"/>
          </a:xfrm>
          <a:prstGeom prst="rect">
            <a:avLst/>
          </a:prstGeom>
          <a:noFill/>
          <a:ln w="25400">
            <a:solidFill>
              <a:srgbClr val="2D2F2B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31" name="Rectangle 130"/>
          <p:cNvSpPr/>
          <p:nvPr/>
        </p:nvSpPr>
        <p:spPr>
          <a:xfrm>
            <a:off x="3709536" y="1173738"/>
            <a:ext cx="3353171" cy="1858210"/>
          </a:xfrm>
          <a:prstGeom prst="rect">
            <a:avLst/>
          </a:prstGeom>
          <a:ln w="25400">
            <a:solidFill>
              <a:schemeClr val="tx1"/>
            </a:solidFill>
            <a:prstDash val="sys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30" name="Rectangle 129"/>
          <p:cNvSpPr/>
          <p:nvPr/>
        </p:nvSpPr>
        <p:spPr>
          <a:xfrm>
            <a:off x="3623978" y="1328812"/>
            <a:ext cx="3258537" cy="1858210"/>
          </a:xfrm>
          <a:prstGeom prst="rect">
            <a:avLst/>
          </a:prstGeom>
          <a:ln w="25400">
            <a:solidFill>
              <a:schemeClr val="tx1"/>
            </a:solidFill>
            <a:prstDash val="sys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TextBox 47"/>
          <p:cNvSpPr txBox="1"/>
          <p:nvPr/>
        </p:nvSpPr>
        <p:spPr>
          <a:xfrm>
            <a:off x="1699138" y="1018586"/>
            <a:ext cx="10228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client</a:t>
            </a:r>
            <a:endParaRPr lang="en-US" sz="2400" dirty="0"/>
          </a:p>
        </p:txBody>
      </p:sp>
      <p:sp>
        <p:nvSpPr>
          <p:cNvPr id="54" name="Rectangle 53"/>
          <p:cNvSpPr/>
          <p:nvPr/>
        </p:nvSpPr>
        <p:spPr>
          <a:xfrm>
            <a:off x="637191" y="431950"/>
            <a:ext cx="815005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2400"/>
              </a:spcBef>
            </a:pPr>
            <a:r>
              <a:rPr lang="en-US" sz="2200" dirty="0" smtClean="0">
                <a:solidFill>
                  <a:schemeClr val="tx2"/>
                </a:solidFill>
              </a:rPr>
              <a:t>We strengthen the linear commitment primitive of </a:t>
            </a:r>
            <a:r>
              <a:rPr lang="en-US" dirty="0"/>
              <a:t>[IKO CCC07]</a:t>
            </a:r>
            <a:r>
              <a:rPr lang="en-US" sz="2200" dirty="0" smtClean="0">
                <a:solidFill>
                  <a:schemeClr val="tx2"/>
                </a:solidFill>
              </a:rPr>
              <a:t>.</a:t>
            </a:r>
          </a:p>
        </p:txBody>
      </p:sp>
      <p:sp>
        <p:nvSpPr>
          <p:cNvPr id="82" name="TextBox 81"/>
          <p:cNvSpPr txBox="1"/>
          <p:nvPr/>
        </p:nvSpPr>
        <p:spPr>
          <a:xfrm>
            <a:off x="1320459" y="3542106"/>
            <a:ext cx="15908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PCP tests</a:t>
            </a:r>
            <a:endParaRPr lang="en-US" dirty="0"/>
          </a:p>
        </p:txBody>
      </p:sp>
      <p:sp>
        <p:nvSpPr>
          <p:cNvPr id="83" name="Rectangle 82"/>
          <p:cNvSpPr/>
          <p:nvPr/>
        </p:nvSpPr>
        <p:spPr>
          <a:xfrm>
            <a:off x="1033178" y="2499887"/>
            <a:ext cx="2318212" cy="1644315"/>
          </a:xfrm>
          <a:prstGeom prst="rect">
            <a:avLst/>
          </a:prstGeom>
          <a:noFill/>
          <a:ln w="25400">
            <a:solidFill>
              <a:srgbClr val="5A1705"/>
            </a:solidFill>
            <a:prstDash val="sys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4" name="TextBox 83"/>
          <p:cNvSpPr txBox="1"/>
          <p:nvPr/>
        </p:nvSpPr>
        <p:spPr>
          <a:xfrm>
            <a:off x="1012985" y="2504051"/>
            <a:ext cx="23127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5A1705"/>
                </a:solidFill>
              </a:rPr>
              <a:t>q</a:t>
            </a:r>
            <a:r>
              <a:rPr lang="en-US" baseline="-25000" dirty="0">
                <a:solidFill>
                  <a:srgbClr val="5A1705"/>
                </a:solidFill>
              </a:rPr>
              <a:t>1</a:t>
            </a:r>
            <a:r>
              <a:rPr lang="en-US" dirty="0">
                <a:solidFill>
                  <a:srgbClr val="5A1705"/>
                </a:solidFill>
              </a:rPr>
              <a:t>, q</a:t>
            </a:r>
            <a:r>
              <a:rPr lang="en-US" baseline="-25000" dirty="0">
                <a:solidFill>
                  <a:srgbClr val="5A1705"/>
                </a:solidFill>
              </a:rPr>
              <a:t>2</a:t>
            </a:r>
            <a:r>
              <a:rPr lang="en-US" dirty="0">
                <a:solidFill>
                  <a:srgbClr val="5A1705"/>
                </a:solidFill>
              </a:rPr>
              <a:t>, …, </a:t>
            </a:r>
            <a:r>
              <a:rPr lang="en-US" dirty="0" smtClean="0">
                <a:solidFill>
                  <a:srgbClr val="5A1705"/>
                </a:solidFill>
              </a:rPr>
              <a:t>q</a:t>
            </a:r>
            <a:r>
              <a:rPr lang="en-US" baseline="-25000" dirty="0" smtClean="0">
                <a:solidFill>
                  <a:srgbClr val="5A1705"/>
                </a:solidFill>
              </a:rPr>
              <a:t>u</a:t>
            </a:r>
            <a:endParaRPr lang="en-US" dirty="0">
              <a:solidFill>
                <a:srgbClr val="5A1705"/>
              </a:solidFill>
            </a:endParaRPr>
          </a:p>
        </p:txBody>
      </p:sp>
      <p:sp>
        <p:nvSpPr>
          <p:cNvPr id="85" name="TextBox 84"/>
          <p:cNvSpPr txBox="1"/>
          <p:nvPr/>
        </p:nvSpPr>
        <p:spPr>
          <a:xfrm>
            <a:off x="1053091" y="2899177"/>
            <a:ext cx="2286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5A1705"/>
                </a:solidFill>
              </a:rPr>
              <a:t>π(q</a:t>
            </a:r>
            <a:r>
              <a:rPr lang="en-US" baseline="-25000" dirty="0" smtClean="0">
                <a:solidFill>
                  <a:srgbClr val="5A1705"/>
                </a:solidFill>
              </a:rPr>
              <a:t>1</a:t>
            </a:r>
            <a:r>
              <a:rPr lang="en-US" dirty="0" smtClean="0">
                <a:solidFill>
                  <a:srgbClr val="5A1705"/>
                </a:solidFill>
              </a:rPr>
              <a:t>), …, π(q</a:t>
            </a:r>
            <a:r>
              <a:rPr lang="en-US" baseline="-25000" dirty="0" smtClean="0">
                <a:solidFill>
                  <a:srgbClr val="5A1705"/>
                </a:solidFill>
              </a:rPr>
              <a:t>u</a:t>
            </a:r>
            <a:r>
              <a:rPr lang="en-US" dirty="0" smtClean="0">
                <a:solidFill>
                  <a:srgbClr val="5A1705"/>
                </a:solidFill>
              </a:rPr>
              <a:t>)</a:t>
            </a:r>
            <a:endParaRPr lang="en-US" dirty="0">
              <a:solidFill>
                <a:srgbClr val="5A1705"/>
              </a:solidFill>
            </a:endParaRPr>
          </a:p>
        </p:txBody>
      </p:sp>
      <p:sp>
        <p:nvSpPr>
          <p:cNvPr id="86" name="Rectangle 85"/>
          <p:cNvSpPr/>
          <p:nvPr/>
        </p:nvSpPr>
        <p:spPr>
          <a:xfrm>
            <a:off x="1314309" y="3547480"/>
            <a:ext cx="1706880" cy="422916"/>
          </a:xfrm>
          <a:prstGeom prst="rect">
            <a:avLst/>
          </a:prstGeom>
          <a:noFill/>
          <a:ln w="25400">
            <a:solidFill>
              <a:srgbClr val="5A1705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7" name="Rectangle 86"/>
          <p:cNvSpPr/>
          <p:nvPr/>
        </p:nvSpPr>
        <p:spPr>
          <a:xfrm>
            <a:off x="637191" y="5907709"/>
            <a:ext cx="8506809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2400"/>
              </a:spcBef>
            </a:pPr>
            <a:r>
              <a:rPr lang="en-US" sz="2200" dirty="0" smtClean="0">
                <a:solidFill>
                  <a:schemeClr val="tx2"/>
                </a:solidFill>
              </a:rPr>
              <a:t>This saves orders of magnitude in cryptographic costs.</a:t>
            </a:r>
          </a:p>
        </p:txBody>
      </p:sp>
      <p:sp>
        <p:nvSpPr>
          <p:cNvPr id="92" name="TextBox 91"/>
          <p:cNvSpPr txBox="1"/>
          <p:nvPr/>
        </p:nvSpPr>
        <p:spPr>
          <a:xfrm>
            <a:off x="1125693" y="2071372"/>
            <a:ext cx="23069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PCP verifier</a:t>
            </a:r>
            <a:endParaRPr lang="en-US" sz="2000" dirty="0"/>
          </a:p>
        </p:txBody>
      </p:sp>
      <p:cxnSp>
        <p:nvCxnSpPr>
          <p:cNvPr id="95" name="Straight Arrow Connector 94"/>
          <p:cNvCxnSpPr/>
          <p:nvPr/>
        </p:nvCxnSpPr>
        <p:spPr>
          <a:xfrm>
            <a:off x="2924673" y="2737498"/>
            <a:ext cx="643143" cy="4913"/>
          </a:xfrm>
          <a:prstGeom prst="straightConnector1">
            <a:avLst/>
          </a:prstGeom>
          <a:ln>
            <a:solidFill>
              <a:srgbClr val="5A1705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1" name="Straight Arrow Connector 100"/>
          <p:cNvCxnSpPr/>
          <p:nvPr/>
        </p:nvCxnSpPr>
        <p:spPr>
          <a:xfrm flipH="1">
            <a:off x="2951410" y="3111725"/>
            <a:ext cx="635123" cy="3109"/>
          </a:xfrm>
          <a:prstGeom prst="straightConnector1">
            <a:avLst/>
          </a:prstGeom>
          <a:ln>
            <a:solidFill>
              <a:srgbClr val="5A1705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 useBgFill="1">
        <p:nvSpPr>
          <p:cNvPr id="103" name="Rectangle 102"/>
          <p:cNvSpPr/>
          <p:nvPr/>
        </p:nvSpPr>
        <p:spPr>
          <a:xfrm>
            <a:off x="3538420" y="1470518"/>
            <a:ext cx="3163903" cy="1858210"/>
          </a:xfrm>
          <a:prstGeom prst="rect">
            <a:avLst/>
          </a:prstGeom>
          <a:ln w="25400">
            <a:solidFill>
              <a:schemeClr val="tx1"/>
            </a:solidFill>
            <a:prstDash val="sys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5" name="TextBox 124"/>
          <p:cNvSpPr txBox="1"/>
          <p:nvPr/>
        </p:nvSpPr>
        <p:spPr>
          <a:xfrm>
            <a:off x="3596820" y="2502568"/>
            <a:ext cx="24143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5A1705"/>
                </a:solidFill>
              </a:rPr>
              <a:t>(q</a:t>
            </a:r>
            <a:r>
              <a:rPr lang="en-US" baseline="-25000" dirty="0" smtClean="0">
                <a:solidFill>
                  <a:srgbClr val="5A1705"/>
                </a:solidFill>
              </a:rPr>
              <a:t>i</a:t>
            </a:r>
            <a:r>
              <a:rPr lang="en-US" dirty="0" smtClean="0">
                <a:solidFill>
                  <a:srgbClr val="5A1705"/>
                </a:solidFill>
              </a:rPr>
              <a:t>, </a:t>
            </a:r>
            <a:r>
              <a:rPr lang="en-US" dirty="0" err="1" smtClean="0">
                <a:solidFill>
                  <a:srgbClr val="5A1705"/>
                </a:solidFill>
              </a:rPr>
              <a:t>t</a:t>
            </a:r>
            <a:r>
              <a:rPr lang="en-US" baseline="-25000" dirty="0" err="1" smtClean="0">
                <a:solidFill>
                  <a:srgbClr val="5A1705"/>
                </a:solidFill>
              </a:rPr>
              <a:t>i</a:t>
            </a:r>
            <a:r>
              <a:rPr lang="en-US" dirty="0" smtClean="0">
                <a:solidFill>
                  <a:srgbClr val="5A1705"/>
                </a:solidFill>
              </a:rPr>
              <a:t>)</a:t>
            </a:r>
            <a:endParaRPr lang="en-US" baseline="-25000" dirty="0">
              <a:solidFill>
                <a:srgbClr val="5A1705"/>
              </a:solidFill>
            </a:endParaRPr>
          </a:p>
        </p:txBody>
      </p:sp>
      <p:sp>
        <p:nvSpPr>
          <p:cNvPr id="126" name="TextBox 125"/>
          <p:cNvSpPr txBox="1"/>
          <p:nvPr/>
        </p:nvSpPr>
        <p:spPr>
          <a:xfrm>
            <a:off x="3596820" y="2832358"/>
            <a:ext cx="13181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5A1705"/>
                </a:solidFill>
              </a:rPr>
              <a:t>(π</a:t>
            </a:r>
            <a:r>
              <a:rPr lang="en-US" dirty="0" smtClean="0">
                <a:solidFill>
                  <a:srgbClr val="5A1705"/>
                </a:solidFill>
              </a:rPr>
              <a:t>(q</a:t>
            </a:r>
            <a:r>
              <a:rPr lang="en-US" baseline="-25000" dirty="0" smtClean="0">
                <a:solidFill>
                  <a:srgbClr val="5A1705"/>
                </a:solidFill>
              </a:rPr>
              <a:t>i</a:t>
            </a:r>
            <a:r>
              <a:rPr lang="en-US" dirty="0" smtClean="0">
                <a:solidFill>
                  <a:srgbClr val="5A1705"/>
                </a:solidFill>
              </a:rPr>
              <a:t>), π</a:t>
            </a:r>
            <a:r>
              <a:rPr lang="en-US" dirty="0">
                <a:solidFill>
                  <a:srgbClr val="5A1705"/>
                </a:solidFill>
              </a:rPr>
              <a:t>(</a:t>
            </a:r>
            <a:r>
              <a:rPr lang="en-US" dirty="0" err="1" smtClean="0">
                <a:solidFill>
                  <a:srgbClr val="5A1705"/>
                </a:solidFill>
              </a:rPr>
              <a:t>t</a:t>
            </a:r>
            <a:r>
              <a:rPr lang="en-US" baseline="-25000" dirty="0" err="1" smtClean="0">
                <a:solidFill>
                  <a:srgbClr val="5A1705"/>
                </a:solidFill>
              </a:rPr>
              <a:t>i</a:t>
            </a:r>
            <a:r>
              <a:rPr lang="en-US" dirty="0" smtClean="0">
                <a:solidFill>
                  <a:srgbClr val="5A1705"/>
                </a:solidFill>
              </a:rPr>
              <a:t>))  </a:t>
            </a:r>
            <a:endParaRPr lang="en-US" dirty="0">
              <a:solidFill>
                <a:srgbClr val="5A1705"/>
              </a:solidFill>
            </a:endParaRPr>
          </a:p>
        </p:txBody>
      </p:sp>
      <p:sp>
        <p:nvSpPr>
          <p:cNvPr id="127" name="TextBox 126"/>
          <p:cNvSpPr txBox="1"/>
          <p:nvPr/>
        </p:nvSpPr>
        <p:spPr>
          <a:xfrm>
            <a:off x="2282907" y="4413105"/>
            <a:ext cx="24143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5A1705"/>
                </a:solidFill>
              </a:rPr>
              <a:t>π(</a:t>
            </a:r>
            <a:r>
              <a:rPr lang="en-US" dirty="0" err="1" smtClean="0">
                <a:solidFill>
                  <a:srgbClr val="5A1705"/>
                </a:solidFill>
              </a:rPr>
              <a:t>t</a:t>
            </a:r>
            <a:r>
              <a:rPr lang="en-US" baseline="-25000" dirty="0" err="1">
                <a:solidFill>
                  <a:srgbClr val="5A1705"/>
                </a:solidFill>
              </a:rPr>
              <a:t>i</a:t>
            </a:r>
            <a:r>
              <a:rPr lang="en-US" dirty="0" smtClean="0">
                <a:solidFill>
                  <a:srgbClr val="5A1705"/>
                </a:solidFill>
              </a:rPr>
              <a:t>) = π(</a:t>
            </a:r>
            <a:r>
              <a:rPr lang="en-US" dirty="0" err="1" smtClean="0">
                <a:solidFill>
                  <a:srgbClr val="5A1705"/>
                </a:solidFill>
              </a:rPr>
              <a:t>r</a:t>
            </a:r>
            <a:r>
              <a:rPr lang="en-US" baseline="-25000" dirty="0" err="1">
                <a:solidFill>
                  <a:srgbClr val="5A1705"/>
                </a:solidFill>
              </a:rPr>
              <a:t>i</a:t>
            </a:r>
            <a:r>
              <a:rPr lang="en-US" dirty="0" smtClean="0">
                <a:solidFill>
                  <a:srgbClr val="5A1705"/>
                </a:solidFill>
              </a:rPr>
              <a:t>) + </a:t>
            </a:r>
            <a:r>
              <a:rPr lang="en-US" i="1" dirty="0" smtClean="0">
                <a:solidFill>
                  <a:srgbClr val="5A1705"/>
                </a:solidFill>
                <a:latin typeface="Times New Roman"/>
                <a:cs typeface="Times New Roman"/>
              </a:rPr>
              <a:t>α</a:t>
            </a:r>
            <a:r>
              <a:rPr lang="en-US" baseline="-25000" dirty="0" err="1" smtClean="0">
                <a:solidFill>
                  <a:srgbClr val="5A1705"/>
                </a:solidFill>
              </a:rPr>
              <a:t>i</a:t>
            </a:r>
            <a:r>
              <a:rPr lang="en-US" dirty="0" smtClean="0">
                <a:solidFill>
                  <a:srgbClr val="5A1705"/>
                </a:solidFill>
                <a:latin typeface="Wingdings"/>
                <a:ea typeface="Wingdings"/>
                <a:cs typeface="Wingdings"/>
                <a:sym typeface="Wingdings"/>
              </a:rPr>
              <a:t></a:t>
            </a:r>
            <a:r>
              <a:rPr lang="en-US" dirty="0" smtClean="0">
                <a:solidFill>
                  <a:srgbClr val="5A1705"/>
                </a:solidFill>
              </a:rPr>
              <a:t>π (q</a:t>
            </a:r>
            <a:r>
              <a:rPr lang="en-US" baseline="-25000" dirty="0">
                <a:solidFill>
                  <a:srgbClr val="5A1705"/>
                </a:solidFill>
              </a:rPr>
              <a:t>i</a:t>
            </a:r>
            <a:r>
              <a:rPr lang="en-US" dirty="0" smtClean="0">
                <a:solidFill>
                  <a:srgbClr val="5A1705"/>
                </a:solidFill>
              </a:rPr>
              <a:t>)</a:t>
            </a:r>
            <a:endParaRPr lang="en-US" dirty="0">
              <a:solidFill>
                <a:srgbClr val="5A1705"/>
              </a:solidFill>
            </a:endParaRPr>
          </a:p>
        </p:txBody>
      </p:sp>
      <p:sp>
        <p:nvSpPr>
          <p:cNvPr id="128" name="TextBox 127"/>
          <p:cNvSpPr txBox="1"/>
          <p:nvPr/>
        </p:nvSpPr>
        <p:spPr>
          <a:xfrm>
            <a:off x="2709464" y="4323184"/>
            <a:ext cx="375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solidFill>
                  <a:srgbClr val="5A1705"/>
                </a:solidFill>
              </a:rPr>
              <a:t>?</a:t>
            </a:r>
            <a:endParaRPr lang="en-US" sz="1400" dirty="0">
              <a:solidFill>
                <a:srgbClr val="5A1705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596820" y="1619010"/>
            <a:ext cx="12183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solidFill>
                  <a:schemeClr val="accent5"/>
                </a:solidFill>
              </a:rPr>
              <a:t>Enc</a:t>
            </a:r>
            <a:r>
              <a:rPr lang="en-US" dirty="0" smtClean="0">
                <a:solidFill>
                  <a:schemeClr val="accent5"/>
                </a:solidFill>
              </a:rPr>
              <a:t>(</a:t>
            </a:r>
            <a:r>
              <a:rPr lang="en-US" dirty="0" err="1" smtClean="0">
                <a:solidFill>
                  <a:schemeClr val="accent5"/>
                </a:solidFill>
              </a:rPr>
              <a:t>r</a:t>
            </a:r>
            <a:r>
              <a:rPr lang="en-US" baseline="-25000" dirty="0" err="1" smtClean="0">
                <a:solidFill>
                  <a:srgbClr val="5A1705"/>
                </a:solidFill>
              </a:rPr>
              <a:t>i</a:t>
            </a:r>
            <a:r>
              <a:rPr lang="en-US" dirty="0" smtClean="0">
                <a:solidFill>
                  <a:schemeClr val="accent5"/>
                </a:solidFill>
              </a:rPr>
              <a:t>)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596820" y="1941995"/>
            <a:ext cx="13895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solidFill>
                  <a:srgbClr val="5A1705"/>
                </a:solidFill>
              </a:rPr>
              <a:t>Enc</a:t>
            </a:r>
            <a:r>
              <a:rPr lang="en-US" dirty="0">
                <a:solidFill>
                  <a:srgbClr val="5A1705"/>
                </a:solidFill>
              </a:rPr>
              <a:t>(π</a:t>
            </a:r>
            <a:r>
              <a:rPr lang="en-US" dirty="0" smtClean="0">
                <a:solidFill>
                  <a:srgbClr val="5A1705"/>
                </a:solidFill>
              </a:rPr>
              <a:t>(</a:t>
            </a:r>
            <a:r>
              <a:rPr lang="en-US" dirty="0" err="1" smtClean="0">
                <a:solidFill>
                  <a:srgbClr val="5A1705"/>
                </a:solidFill>
              </a:rPr>
              <a:t>r</a:t>
            </a:r>
            <a:r>
              <a:rPr lang="en-US" baseline="-25000" dirty="0" err="1">
                <a:solidFill>
                  <a:srgbClr val="5A1705"/>
                </a:solidFill>
              </a:rPr>
              <a:t>i</a:t>
            </a:r>
            <a:r>
              <a:rPr lang="en-US" dirty="0" smtClean="0">
                <a:solidFill>
                  <a:srgbClr val="5A1705"/>
                </a:solidFill>
              </a:rPr>
              <a:t>))</a:t>
            </a:r>
            <a:endParaRPr lang="en-US" dirty="0">
              <a:solidFill>
                <a:srgbClr val="5A1705"/>
              </a:solidFill>
            </a:endParaRPr>
          </a:p>
        </p:txBody>
      </p:sp>
      <p:sp>
        <p:nvSpPr>
          <p:cNvPr id="133" name="TextBox 132"/>
          <p:cNvSpPr txBox="1"/>
          <p:nvPr/>
        </p:nvSpPr>
        <p:spPr>
          <a:xfrm>
            <a:off x="716124" y="4397070"/>
            <a:ext cx="24143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solidFill>
                  <a:srgbClr val="5A1705"/>
                </a:solidFill>
              </a:rPr>
              <a:t>t</a:t>
            </a:r>
            <a:r>
              <a:rPr lang="en-US" baseline="-25000" dirty="0" err="1" smtClean="0">
                <a:solidFill>
                  <a:srgbClr val="5A1705"/>
                </a:solidFill>
              </a:rPr>
              <a:t>i</a:t>
            </a:r>
            <a:r>
              <a:rPr lang="en-US" dirty="0" smtClean="0">
                <a:solidFill>
                  <a:srgbClr val="5A1705"/>
                </a:solidFill>
              </a:rPr>
              <a:t> </a:t>
            </a:r>
            <a:r>
              <a:rPr lang="en-US" dirty="0">
                <a:solidFill>
                  <a:srgbClr val="5A1705"/>
                </a:solidFill>
              </a:rPr>
              <a:t>= </a:t>
            </a:r>
            <a:r>
              <a:rPr lang="en-US" dirty="0" err="1">
                <a:solidFill>
                  <a:srgbClr val="5A1705"/>
                </a:solidFill>
              </a:rPr>
              <a:t>r</a:t>
            </a:r>
            <a:r>
              <a:rPr lang="en-US" baseline="-25000" dirty="0" err="1">
                <a:solidFill>
                  <a:srgbClr val="5A1705"/>
                </a:solidFill>
              </a:rPr>
              <a:t>i</a:t>
            </a:r>
            <a:r>
              <a:rPr lang="en-US" dirty="0">
                <a:solidFill>
                  <a:srgbClr val="5A1705"/>
                </a:solidFill>
              </a:rPr>
              <a:t> + </a:t>
            </a:r>
            <a:r>
              <a:rPr lang="en-US" i="1" dirty="0">
                <a:solidFill>
                  <a:srgbClr val="5A1705"/>
                </a:solidFill>
                <a:latin typeface="Times New Roman"/>
                <a:cs typeface="Times New Roman"/>
              </a:rPr>
              <a:t>α</a:t>
            </a:r>
            <a:r>
              <a:rPr lang="en-US" baseline="-25000" dirty="0" err="1">
                <a:solidFill>
                  <a:srgbClr val="5A1705"/>
                </a:solidFill>
              </a:rPr>
              <a:t>i</a:t>
            </a:r>
            <a:r>
              <a:rPr lang="en-US" dirty="0" err="1">
                <a:solidFill>
                  <a:srgbClr val="5A1705"/>
                </a:solidFill>
                <a:latin typeface="Wingdings"/>
                <a:ea typeface="Wingdings"/>
                <a:cs typeface="Wingdings"/>
                <a:sym typeface="Wingdings"/>
              </a:rPr>
              <a:t></a:t>
            </a:r>
            <a:r>
              <a:rPr lang="en-US" dirty="0" err="1" smtClean="0">
                <a:solidFill>
                  <a:srgbClr val="5A1705"/>
                </a:solidFill>
              </a:rPr>
              <a:t>q</a:t>
            </a:r>
            <a:r>
              <a:rPr lang="en-US" baseline="-25000" dirty="0" err="1" smtClean="0">
                <a:solidFill>
                  <a:srgbClr val="5A1705"/>
                </a:solidFill>
              </a:rPr>
              <a:t>i</a:t>
            </a:r>
            <a:endParaRPr lang="en-US" baseline="-25000" dirty="0">
              <a:solidFill>
                <a:srgbClr val="5A1705"/>
              </a:solidFill>
            </a:endParaRPr>
          </a:p>
        </p:txBody>
      </p:sp>
      <p:grpSp>
        <p:nvGrpSpPr>
          <p:cNvPr id="63" name="Group 62"/>
          <p:cNvGrpSpPr/>
          <p:nvPr/>
        </p:nvGrpSpPr>
        <p:grpSpPr>
          <a:xfrm>
            <a:off x="3549546" y="1097698"/>
            <a:ext cx="3791874" cy="2223708"/>
            <a:chOff x="1103903" y="3354016"/>
            <a:chExt cx="2219785" cy="789058"/>
          </a:xfrm>
        </p:grpSpPr>
        <p:cxnSp>
          <p:nvCxnSpPr>
            <p:cNvPr id="64" name="Straight Connector 63"/>
            <p:cNvCxnSpPr/>
            <p:nvPr/>
          </p:nvCxnSpPr>
          <p:spPr>
            <a:xfrm>
              <a:off x="1103903" y="3358566"/>
              <a:ext cx="2210797" cy="784508"/>
            </a:xfrm>
            <a:prstGeom prst="line">
              <a:avLst/>
            </a:prstGeom>
            <a:ln>
              <a:solidFill>
                <a:schemeClr val="accent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/>
            <p:cNvCxnSpPr/>
            <p:nvPr/>
          </p:nvCxnSpPr>
          <p:spPr>
            <a:xfrm flipH="1">
              <a:off x="1112891" y="3354016"/>
              <a:ext cx="2210797" cy="784508"/>
            </a:xfrm>
            <a:prstGeom prst="line">
              <a:avLst/>
            </a:prstGeom>
            <a:ln>
              <a:solidFill>
                <a:schemeClr val="accent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 useBgFill="1">
        <p:nvSpPr>
          <p:cNvPr id="146" name="Rectangle 145"/>
          <p:cNvSpPr/>
          <p:nvPr/>
        </p:nvSpPr>
        <p:spPr>
          <a:xfrm>
            <a:off x="4726213" y="3775239"/>
            <a:ext cx="4106448" cy="1652340"/>
          </a:xfrm>
          <a:prstGeom prst="rect">
            <a:avLst/>
          </a:prstGeom>
          <a:ln w="25400">
            <a:solidFill>
              <a:schemeClr val="tx1"/>
            </a:solidFill>
            <a:prstDash val="sys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55" name="Group 154"/>
          <p:cNvGrpSpPr/>
          <p:nvPr/>
        </p:nvGrpSpPr>
        <p:grpSpPr>
          <a:xfrm>
            <a:off x="807027" y="4465056"/>
            <a:ext cx="3590757" cy="334210"/>
            <a:chOff x="1103903" y="3354016"/>
            <a:chExt cx="2219785" cy="789058"/>
          </a:xfrm>
          <a:effectLst/>
        </p:grpSpPr>
        <p:cxnSp>
          <p:nvCxnSpPr>
            <p:cNvPr id="156" name="Straight Connector 155"/>
            <p:cNvCxnSpPr/>
            <p:nvPr/>
          </p:nvCxnSpPr>
          <p:spPr>
            <a:xfrm>
              <a:off x="1103903" y="3358566"/>
              <a:ext cx="2210797" cy="784508"/>
            </a:xfrm>
            <a:prstGeom prst="line">
              <a:avLst/>
            </a:prstGeom>
            <a:ln w="15875">
              <a:solidFill>
                <a:schemeClr val="accent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7" name="Straight Connector 156"/>
            <p:cNvCxnSpPr/>
            <p:nvPr/>
          </p:nvCxnSpPr>
          <p:spPr>
            <a:xfrm flipH="1">
              <a:off x="1112891" y="3354016"/>
              <a:ext cx="2210797" cy="784508"/>
            </a:xfrm>
            <a:prstGeom prst="line">
              <a:avLst/>
            </a:prstGeom>
            <a:ln w="15875">
              <a:solidFill>
                <a:schemeClr val="accent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65" name="TextBox 164"/>
          <p:cNvSpPr txBox="1"/>
          <p:nvPr/>
        </p:nvSpPr>
        <p:spPr>
          <a:xfrm>
            <a:off x="672755" y="5399032"/>
            <a:ext cx="40105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5A1705"/>
                </a:solidFill>
              </a:rPr>
              <a:t>π(t) = π(r) + </a:t>
            </a:r>
            <a:r>
              <a:rPr lang="en-US" i="1" dirty="0" smtClean="0">
                <a:solidFill>
                  <a:srgbClr val="5A1705"/>
                </a:solidFill>
                <a:latin typeface="Times New Roman"/>
                <a:cs typeface="Times New Roman"/>
              </a:rPr>
              <a:t>α</a:t>
            </a:r>
            <a:r>
              <a:rPr lang="en-US" baseline="-25000" dirty="0" smtClean="0">
                <a:solidFill>
                  <a:srgbClr val="5A1705"/>
                </a:solidFill>
              </a:rPr>
              <a:t>1</a:t>
            </a:r>
            <a:r>
              <a:rPr lang="en-US" dirty="0" smtClean="0">
                <a:solidFill>
                  <a:srgbClr val="5A1705"/>
                </a:solidFill>
                <a:latin typeface="Wingdings"/>
                <a:ea typeface="Wingdings"/>
                <a:cs typeface="Wingdings"/>
                <a:sym typeface="Wingdings"/>
              </a:rPr>
              <a:t></a:t>
            </a:r>
            <a:r>
              <a:rPr lang="en-US" dirty="0" smtClean="0">
                <a:solidFill>
                  <a:srgbClr val="5A1705"/>
                </a:solidFill>
              </a:rPr>
              <a:t>π (q</a:t>
            </a:r>
            <a:r>
              <a:rPr lang="en-US" baseline="-25000" dirty="0" smtClean="0">
                <a:solidFill>
                  <a:srgbClr val="5A1705"/>
                </a:solidFill>
              </a:rPr>
              <a:t>1</a:t>
            </a:r>
            <a:r>
              <a:rPr lang="en-US" dirty="0" smtClean="0">
                <a:solidFill>
                  <a:srgbClr val="5A1705"/>
                </a:solidFill>
              </a:rPr>
              <a:t>) + … + </a:t>
            </a:r>
            <a:r>
              <a:rPr lang="en-US" i="1" dirty="0" smtClean="0">
                <a:solidFill>
                  <a:srgbClr val="5A1705"/>
                </a:solidFill>
                <a:latin typeface="Times New Roman"/>
                <a:cs typeface="Times New Roman"/>
              </a:rPr>
              <a:t>α</a:t>
            </a:r>
            <a:r>
              <a:rPr lang="en-US" baseline="-25000" dirty="0" smtClean="0">
                <a:solidFill>
                  <a:srgbClr val="5A1705"/>
                </a:solidFill>
              </a:rPr>
              <a:t>u</a:t>
            </a:r>
            <a:r>
              <a:rPr lang="en-US" dirty="0">
                <a:solidFill>
                  <a:srgbClr val="5A1705"/>
                </a:solidFill>
                <a:latin typeface="Wingdings"/>
                <a:ea typeface="Wingdings"/>
                <a:cs typeface="Wingdings"/>
                <a:sym typeface="Wingdings"/>
              </a:rPr>
              <a:t></a:t>
            </a:r>
            <a:r>
              <a:rPr lang="en-US" dirty="0" smtClean="0">
                <a:solidFill>
                  <a:srgbClr val="5A1705"/>
                </a:solidFill>
              </a:rPr>
              <a:t>π (q</a:t>
            </a:r>
            <a:r>
              <a:rPr lang="en-US" baseline="-25000" dirty="0" smtClean="0">
                <a:solidFill>
                  <a:srgbClr val="5A1705"/>
                </a:solidFill>
              </a:rPr>
              <a:t>u</a:t>
            </a:r>
            <a:r>
              <a:rPr lang="en-US" dirty="0" smtClean="0">
                <a:solidFill>
                  <a:srgbClr val="5A1705"/>
                </a:solidFill>
              </a:rPr>
              <a:t>) </a:t>
            </a:r>
            <a:endParaRPr lang="en-US" dirty="0">
              <a:solidFill>
                <a:srgbClr val="5A1705"/>
              </a:solidFill>
            </a:endParaRPr>
          </a:p>
        </p:txBody>
      </p:sp>
      <p:sp>
        <p:nvSpPr>
          <p:cNvPr id="166" name="Rectangle 165"/>
          <p:cNvSpPr/>
          <p:nvPr/>
        </p:nvSpPr>
        <p:spPr>
          <a:xfrm>
            <a:off x="939623" y="4968174"/>
            <a:ext cx="273664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5A1705"/>
                </a:solidFill>
              </a:rPr>
              <a:t>t = r </a:t>
            </a:r>
            <a:r>
              <a:rPr lang="en-US" dirty="0" smtClean="0">
                <a:solidFill>
                  <a:srgbClr val="5A1705"/>
                </a:solidFill>
              </a:rPr>
              <a:t>+  </a:t>
            </a:r>
            <a:r>
              <a:rPr lang="en-US" i="1" dirty="0">
                <a:solidFill>
                  <a:srgbClr val="5A1705"/>
                </a:solidFill>
                <a:latin typeface="Times New Roman"/>
                <a:cs typeface="Times New Roman"/>
              </a:rPr>
              <a:t>α</a:t>
            </a:r>
            <a:r>
              <a:rPr lang="en-US" baseline="-25000" dirty="0">
                <a:solidFill>
                  <a:srgbClr val="5A1705"/>
                </a:solidFill>
              </a:rPr>
              <a:t>1</a:t>
            </a:r>
            <a:r>
              <a:rPr lang="en-US" dirty="0">
                <a:solidFill>
                  <a:srgbClr val="5A1705"/>
                </a:solidFill>
                <a:latin typeface="Wingdings"/>
                <a:ea typeface="Wingdings"/>
                <a:cs typeface="Wingdings"/>
                <a:sym typeface="Wingdings"/>
              </a:rPr>
              <a:t></a:t>
            </a:r>
            <a:r>
              <a:rPr lang="en-US" dirty="0">
                <a:solidFill>
                  <a:srgbClr val="5A1705"/>
                </a:solidFill>
              </a:rPr>
              <a:t>q</a:t>
            </a:r>
            <a:r>
              <a:rPr lang="en-US" baseline="-25000" dirty="0">
                <a:solidFill>
                  <a:srgbClr val="5A1705"/>
                </a:solidFill>
              </a:rPr>
              <a:t>1</a:t>
            </a:r>
            <a:r>
              <a:rPr lang="en-US" dirty="0">
                <a:solidFill>
                  <a:srgbClr val="5A1705"/>
                </a:solidFill>
              </a:rPr>
              <a:t> + … + </a:t>
            </a:r>
            <a:r>
              <a:rPr lang="en-US" i="1" dirty="0">
                <a:solidFill>
                  <a:srgbClr val="5A1705"/>
                </a:solidFill>
                <a:latin typeface="Times New Roman"/>
                <a:cs typeface="Times New Roman"/>
              </a:rPr>
              <a:t>α</a:t>
            </a:r>
            <a:r>
              <a:rPr lang="en-US" baseline="-25000" dirty="0" err="1">
                <a:solidFill>
                  <a:srgbClr val="5A1705"/>
                </a:solidFill>
              </a:rPr>
              <a:t>u</a:t>
            </a:r>
            <a:r>
              <a:rPr lang="en-US" dirty="0" err="1">
                <a:solidFill>
                  <a:srgbClr val="5A1705"/>
                </a:solidFill>
                <a:latin typeface="Wingdings"/>
                <a:ea typeface="Wingdings"/>
                <a:cs typeface="Wingdings"/>
                <a:sym typeface="Wingdings"/>
              </a:rPr>
              <a:t></a:t>
            </a:r>
            <a:r>
              <a:rPr lang="en-US" dirty="0" err="1">
                <a:solidFill>
                  <a:srgbClr val="5A1705"/>
                </a:solidFill>
              </a:rPr>
              <a:t>q</a:t>
            </a:r>
            <a:r>
              <a:rPr lang="en-US" baseline="-25000" dirty="0" err="1">
                <a:solidFill>
                  <a:srgbClr val="5A1705"/>
                </a:solidFill>
              </a:rPr>
              <a:t>u</a:t>
            </a:r>
            <a:endParaRPr lang="en-US" baseline="-25000" dirty="0">
              <a:solidFill>
                <a:srgbClr val="5A1705"/>
              </a:solidFill>
            </a:endParaRPr>
          </a:p>
        </p:txBody>
      </p:sp>
      <p:cxnSp>
        <p:nvCxnSpPr>
          <p:cNvPr id="80" name="Straight Arrow Connector 79"/>
          <p:cNvCxnSpPr/>
          <p:nvPr/>
        </p:nvCxnSpPr>
        <p:spPr>
          <a:xfrm>
            <a:off x="4868440" y="3320717"/>
            <a:ext cx="783391" cy="59623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1" name="TextBox 80"/>
          <p:cNvSpPr txBox="1"/>
          <p:nvPr/>
        </p:nvSpPr>
        <p:spPr>
          <a:xfrm>
            <a:off x="1054550" y="5274679"/>
            <a:ext cx="375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solidFill>
                  <a:srgbClr val="5A1705"/>
                </a:solidFill>
              </a:rPr>
              <a:t>?</a:t>
            </a:r>
            <a:endParaRPr lang="en-US" sz="1400" dirty="0">
              <a:solidFill>
                <a:srgbClr val="5A1705"/>
              </a:solidFill>
            </a:endParaRPr>
          </a:p>
        </p:txBody>
      </p:sp>
      <p:sp>
        <p:nvSpPr>
          <p:cNvPr id="88" name="Rectangle 87"/>
          <p:cNvSpPr/>
          <p:nvPr/>
        </p:nvSpPr>
        <p:spPr>
          <a:xfrm rot="5400000">
            <a:off x="7159509" y="1673728"/>
            <a:ext cx="2294025" cy="1042733"/>
          </a:xfrm>
          <a:prstGeom prst="rect">
            <a:avLst/>
          </a:prstGeom>
          <a:noFill/>
          <a:ln w="25400">
            <a:solidFill>
              <a:srgbClr val="2D2F2B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9" name="TextBox 88"/>
          <p:cNvSpPr txBox="1"/>
          <p:nvPr/>
        </p:nvSpPr>
        <p:spPr>
          <a:xfrm>
            <a:off x="7853213" y="2045345"/>
            <a:ext cx="82917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5A1705"/>
                </a:solidFill>
              </a:rPr>
              <a:t> </a:t>
            </a:r>
            <a:r>
              <a:rPr lang="en-US" sz="2800" dirty="0" smtClean="0">
                <a:solidFill>
                  <a:srgbClr val="5A1705"/>
                </a:solidFill>
              </a:rPr>
              <a:t>π(</a:t>
            </a:r>
            <a:r>
              <a:rPr lang="en-US" sz="2400" dirty="0">
                <a:solidFill>
                  <a:srgbClr val="5A1705"/>
                </a:solidFill>
                <a:latin typeface="Wingdings"/>
                <a:ea typeface="Wingdings"/>
                <a:cs typeface="Wingdings"/>
                <a:sym typeface="Wingdings"/>
              </a:rPr>
              <a:t></a:t>
            </a:r>
            <a:r>
              <a:rPr lang="en-US" sz="2800" dirty="0" smtClean="0">
                <a:solidFill>
                  <a:srgbClr val="5A1705"/>
                </a:solidFill>
              </a:rPr>
              <a:t>)</a:t>
            </a:r>
            <a:endParaRPr lang="en-US" sz="2400" dirty="0">
              <a:solidFill>
                <a:srgbClr val="5A1705"/>
              </a:solidFill>
            </a:endParaRPr>
          </a:p>
        </p:txBody>
      </p:sp>
      <p:sp>
        <p:nvSpPr>
          <p:cNvPr id="94" name="TextBox 93"/>
          <p:cNvSpPr txBox="1"/>
          <p:nvPr/>
        </p:nvSpPr>
        <p:spPr>
          <a:xfrm>
            <a:off x="8137498" y="1587720"/>
            <a:ext cx="481602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5A1705"/>
                </a:solidFill>
              </a:rPr>
              <a:t>?</a:t>
            </a:r>
            <a:endParaRPr lang="en-US" sz="3200" dirty="0">
              <a:solidFill>
                <a:srgbClr val="5A1705"/>
              </a:solidFill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7798066" y="967786"/>
            <a:ext cx="10228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server</a:t>
            </a:r>
            <a:endParaRPr lang="en-US" sz="2400" dirty="0"/>
          </a:p>
        </p:txBody>
      </p:sp>
      <p:cxnSp>
        <p:nvCxnSpPr>
          <p:cNvPr id="57" name="Straight Arrow Connector 56"/>
          <p:cNvCxnSpPr/>
          <p:nvPr/>
        </p:nvCxnSpPr>
        <p:spPr>
          <a:xfrm flipH="1">
            <a:off x="2187452" y="3252516"/>
            <a:ext cx="57" cy="301752"/>
          </a:xfrm>
          <a:prstGeom prst="straightConnector1">
            <a:avLst/>
          </a:prstGeom>
          <a:ln>
            <a:solidFill>
              <a:srgbClr val="5A1705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 flipH="1">
            <a:off x="5248800" y="3033623"/>
            <a:ext cx="1333725" cy="5265"/>
          </a:xfrm>
          <a:prstGeom prst="straightConnector1">
            <a:avLst/>
          </a:prstGeom>
          <a:ln>
            <a:solidFill>
              <a:schemeClr val="tx2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3" name="Straight Arrow Connector 92"/>
          <p:cNvCxnSpPr/>
          <p:nvPr/>
        </p:nvCxnSpPr>
        <p:spPr>
          <a:xfrm flipH="1">
            <a:off x="5225270" y="2170023"/>
            <a:ext cx="1333725" cy="5265"/>
          </a:xfrm>
          <a:prstGeom prst="straightConnector1">
            <a:avLst/>
          </a:prstGeom>
          <a:ln>
            <a:solidFill>
              <a:schemeClr val="tx2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7" name="Straight Arrow Connector 96"/>
          <p:cNvCxnSpPr/>
          <p:nvPr/>
        </p:nvCxnSpPr>
        <p:spPr>
          <a:xfrm>
            <a:off x="4786652" y="2737356"/>
            <a:ext cx="1333725" cy="5265"/>
          </a:xfrm>
          <a:prstGeom prst="straightConnector1">
            <a:avLst/>
          </a:prstGeom>
          <a:ln>
            <a:solidFill>
              <a:schemeClr val="tx2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8" name="Straight Arrow Connector 97"/>
          <p:cNvCxnSpPr/>
          <p:nvPr/>
        </p:nvCxnSpPr>
        <p:spPr>
          <a:xfrm>
            <a:off x="4769306" y="1829233"/>
            <a:ext cx="1333725" cy="5265"/>
          </a:xfrm>
          <a:prstGeom prst="straightConnector1">
            <a:avLst/>
          </a:prstGeom>
          <a:ln>
            <a:solidFill>
              <a:schemeClr val="tx2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9" name="TextBox 98"/>
          <p:cNvSpPr txBox="1"/>
          <p:nvPr/>
        </p:nvSpPr>
        <p:spPr>
          <a:xfrm>
            <a:off x="4797998" y="4678774"/>
            <a:ext cx="24143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5A1705"/>
                </a:solidFill>
              </a:rPr>
              <a:t>(q</a:t>
            </a:r>
            <a:r>
              <a:rPr lang="en-US" baseline="-25000" dirty="0">
                <a:solidFill>
                  <a:srgbClr val="5A1705"/>
                </a:solidFill>
              </a:rPr>
              <a:t>1</a:t>
            </a:r>
            <a:r>
              <a:rPr lang="en-US" dirty="0">
                <a:solidFill>
                  <a:srgbClr val="5A1705"/>
                </a:solidFill>
              </a:rPr>
              <a:t>, …, </a:t>
            </a:r>
            <a:r>
              <a:rPr lang="en-US" dirty="0" err="1">
                <a:solidFill>
                  <a:srgbClr val="5A1705"/>
                </a:solidFill>
              </a:rPr>
              <a:t>q</a:t>
            </a:r>
            <a:r>
              <a:rPr lang="en-US" baseline="-25000" dirty="0" err="1">
                <a:solidFill>
                  <a:srgbClr val="5A1705"/>
                </a:solidFill>
              </a:rPr>
              <a:t>u</a:t>
            </a:r>
            <a:r>
              <a:rPr lang="en-US" dirty="0">
                <a:solidFill>
                  <a:srgbClr val="5A1705"/>
                </a:solidFill>
              </a:rPr>
              <a:t>, t)</a:t>
            </a:r>
            <a:endParaRPr lang="en-US" baseline="-25000" dirty="0">
              <a:solidFill>
                <a:srgbClr val="5A1705"/>
              </a:solidFill>
            </a:endParaRPr>
          </a:p>
        </p:txBody>
      </p:sp>
      <p:sp>
        <p:nvSpPr>
          <p:cNvPr id="100" name="TextBox 99"/>
          <p:cNvSpPr txBox="1"/>
          <p:nvPr/>
        </p:nvSpPr>
        <p:spPr>
          <a:xfrm>
            <a:off x="4797998" y="5008564"/>
            <a:ext cx="23713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5A1705"/>
                </a:solidFill>
              </a:rPr>
              <a:t>(π(q</a:t>
            </a:r>
            <a:r>
              <a:rPr lang="en-US" baseline="-25000" dirty="0">
                <a:solidFill>
                  <a:srgbClr val="5A1705"/>
                </a:solidFill>
              </a:rPr>
              <a:t>1</a:t>
            </a:r>
            <a:r>
              <a:rPr lang="en-US" dirty="0">
                <a:solidFill>
                  <a:srgbClr val="5A1705"/>
                </a:solidFill>
              </a:rPr>
              <a:t>), …, π(</a:t>
            </a:r>
            <a:r>
              <a:rPr lang="en-US" dirty="0" err="1">
                <a:solidFill>
                  <a:srgbClr val="5A1705"/>
                </a:solidFill>
              </a:rPr>
              <a:t>q</a:t>
            </a:r>
            <a:r>
              <a:rPr lang="en-US" baseline="-25000" dirty="0" err="1">
                <a:solidFill>
                  <a:srgbClr val="5A1705"/>
                </a:solidFill>
              </a:rPr>
              <a:t>u</a:t>
            </a:r>
            <a:r>
              <a:rPr lang="en-US" dirty="0">
                <a:solidFill>
                  <a:srgbClr val="5A1705"/>
                </a:solidFill>
              </a:rPr>
              <a:t>), π(</a:t>
            </a:r>
            <a:r>
              <a:rPr lang="en-US" dirty="0" smtClean="0">
                <a:solidFill>
                  <a:srgbClr val="5A1705"/>
                </a:solidFill>
              </a:rPr>
              <a:t>t)</a:t>
            </a:r>
            <a:r>
              <a:rPr lang="en-US" dirty="0">
                <a:solidFill>
                  <a:srgbClr val="5A1705"/>
                </a:solidFill>
              </a:rPr>
              <a:t>)  </a:t>
            </a:r>
          </a:p>
        </p:txBody>
      </p:sp>
      <p:sp>
        <p:nvSpPr>
          <p:cNvPr id="102" name="TextBox 101"/>
          <p:cNvSpPr txBox="1"/>
          <p:nvPr/>
        </p:nvSpPr>
        <p:spPr>
          <a:xfrm>
            <a:off x="4797998" y="3819797"/>
            <a:ext cx="12183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solidFill>
                  <a:schemeClr val="accent5"/>
                </a:solidFill>
              </a:rPr>
              <a:t>Enc</a:t>
            </a:r>
            <a:r>
              <a:rPr lang="en-US" dirty="0" smtClean="0">
                <a:solidFill>
                  <a:schemeClr val="accent5"/>
                </a:solidFill>
              </a:rPr>
              <a:t>(r)</a:t>
            </a:r>
          </a:p>
        </p:txBody>
      </p:sp>
      <p:sp>
        <p:nvSpPr>
          <p:cNvPr id="104" name="TextBox 103"/>
          <p:cNvSpPr txBox="1"/>
          <p:nvPr/>
        </p:nvSpPr>
        <p:spPr>
          <a:xfrm>
            <a:off x="4797998" y="4118201"/>
            <a:ext cx="13895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solidFill>
                  <a:srgbClr val="5A1705"/>
                </a:solidFill>
              </a:rPr>
              <a:t>Enc</a:t>
            </a:r>
            <a:r>
              <a:rPr lang="en-US" dirty="0">
                <a:solidFill>
                  <a:srgbClr val="5A1705"/>
                </a:solidFill>
              </a:rPr>
              <a:t>(π</a:t>
            </a:r>
            <a:r>
              <a:rPr lang="en-US" dirty="0" smtClean="0">
                <a:solidFill>
                  <a:srgbClr val="5A1705"/>
                </a:solidFill>
              </a:rPr>
              <a:t>(r))</a:t>
            </a:r>
            <a:endParaRPr lang="en-US" dirty="0">
              <a:solidFill>
                <a:srgbClr val="5A1705"/>
              </a:solidFill>
            </a:endParaRPr>
          </a:p>
        </p:txBody>
      </p:sp>
      <p:cxnSp>
        <p:nvCxnSpPr>
          <p:cNvPr id="110" name="Straight Arrow Connector 109"/>
          <p:cNvCxnSpPr/>
          <p:nvPr/>
        </p:nvCxnSpPr>
        <p:spPr>
          <a:xfrm flipH="1">
            <a:off x="7320098" y="5168860"/>
            <a:ext cx="1333725" cy="5265"/>
          </a:xfrm>
          <a:prstGeom prst="straightConnector1">
            <a:avLst/>
          </a:prstGeom>
          <a:ln>
            <a:solidFill>
              <a:schemeClr val="tx2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1" name="Straight Arrow Connector 110"/>
          <p:cNvCxnSpPr/>
          <p:nvPr/>
        </p:nvCxnSpPr>
        <p:spPr>
          <a:xfrm flipH="1">
            <a:off x="7311333" y="4338036"/>
            <a:ext cx="1333725" cy="5265"/>
          </a:xfrm>
          <a:prstGeom prst="straightConnector1">
            <a:avLst/>
          </a:prstGeom>
          <a:ln>
            <a:solidFill>
              <a:schemeClr val="tx2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2" name="Straight Arrow Connector 111"/>
          <p:cNvCxnSpPr/>
          <p:nvPr/>
        </p:nvCxnSpPr>
        <p:spPr>
          <a:xfrm>
            <a:off x="6856328" y="4905369"/>
            <a:ext cx="1333725" cy="5265"/>
          </a:xfrm>
          <a:prstGeom prst="straightConnector1">
            <a:avLst/>
          </a:prstGeom>
          <a:ln>
            <a:solidFill>
              <a:schemeClr val="tx2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3" name="Straight Arrow Connector 112"/>
          <p:cNvCxnSpPr/>
          <p:nvPr/>
        </p:nvCxnSpPr>
        <p:spPr>
          <a:xfrm>
            <a:off x="6830788" y="3997246"/>
            <a:ext cx="1333725" cy="5265"/>
          </a:xfrm>
          <a:prstGeom prst="straightConnector1">
            <a:avLst/>
          </a:prstGeom>
          <a:ln>
            <a:solidFill>
              <a:schemeClr val="tx2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/>
          <p:cNvCxnSpPr/>
          <p:nvPr/>
        </p:nvCxnSpPr>
        <p:spPr>
          <a:xfrm>
            <a:off x="6856328" y="4836531"/>
            <a:ext cx="1333725" cy="5265"/>
          </a:xfrm>
          <a:prstGeom prst="straightConnector1">
            <a:avLst/>
          </a:prstGeom>
          <a:ln>
            <a:solidFill>
              <a:schemeClr val="tx2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/>
          <p:cNvCxnSpPr/>
          <p:nvPr/>
        </p:nvCxnSpPr>
        <p:spPr>
          <a:xfrm>
            <a:off x="6856328" y="4767693"/>
            <a:ext cx="1333725" cy="5265"/>
          </a:xfrm>
          <a:prstGeom prst="straightConnector1">
            <a:avLst/>
          </a:prstGeom>
          <a:ln>
            <a:solidFill>
              <a:schemeClr val="tx2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6" name="Straight Arrow Connector 55"/>
          <p:cNvCxnSpPr/>
          <p:nvPr/>
        </p:nvCxnSpPr>
        <p:spPr>
          <a:xfrm flipH="1">
            <a:off x="7320098" y="5231126"/>
            <a:ext cx="1333725" cy="5265"/>
          </a:xfrm>
          <a:prstGeom prst="straightConnector1">
            <a:avLst/>
          </a:prstGeom>
          <a:ln>
            <a:solidFill>
              <a:schemeClr val="tx2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8" name="Straight Arrow Connector 57"/>
          <p:cNvCxnSpPr/>
          <p:nvPr/>
        </p:nvCxnSpPr>
        <p:spPr>
          <a:xfrm flipH="1">
            <a:off x="7320098" y="5301586"/>
            <a:ext cx="1333725" cy="5265"/>
          </a:xfrm>
          <a:prstGeom prst="straightConnector1">
            <a:avLst/>
          </a:prstGeom>
          <a:ln>
            <a:solidFill>
              <a:schemeClr val="tx2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28117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7" grpId="0"/>
      <p:bldP spid="125" grpId="0"/>
      <p:bldP spid="126" grpId="0"/>
      <p:bldP spid="127" grpId="0"/>
      <p:bldP spid="128" grpId="0"/>
      <p:bldP spid="12" grpId="0"/>
      <p:bldP spid="13" grpId="0"/>
      <p:bldP spid="133" grpId="0"/>
      <p:bldP spid="146" grpId="0" animBg="1"/>
      <p:bldP spid="165" grpId="0"/>
      <p:bldP spid="166" grpId="0"/>
      <p:bldP spid="81" grpId="0"/>
      <p:bldP spid="99" grpId="0"/>
      <p:bldP spid="100" grpId="0"/>
      <p:bldP spid="102" grpId="0"/>
      <p:bldP spid="104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 rot="293417">
            <a:off x="3693178" y="1299343"/>
            <a:ext cx="19517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“f”</a:t>
            </a:r>
            <a:r>
              <a:rPr lang="en-US" sz="2400" dirty="0"/>
              <a:t>, x</a:t>
            </a:r>
            <a:r>
              <a:rPr lang="en-US" sz="2400" baseline="30000" dirty="0"/>
              <a:t>(j)</a:t>
            </a:r>
            <a:r>
              <a:rPr lang="en-US" sz="2400" dirty="0" smtClean="0"/>
              <a:t> </a:t>
            </a:r>
            <a:endParaRPr lang="en-US" sz="2400" dirty="0"/>
          </a:p>
        </p:txBody>
      </p:sp>
      <p:sp>
        <p:nvSpPr>
          <p:cNvPr id="15" name="TextBox 14"/>
          <p:cNvSpPr txBox="1"/>
          <p:nvPr/>
        </p:nvSpPr>
        <p:spPr>
          <a:xfrm rot="21329636">
            <a:off x="3569415" y="1691507"/>
            <a:ext cx="19517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y</a:t>
            </a:r>
            <a:r>
              <a:rPr lang="en-US" sz="2400" baseline="30000" dirty="0"/>
              <a:t>(j)</a:t>
            </a:r>
            <a:endParaRPr lang="en-US" sz="2400" dirty="0"/>
          </a:p>
        </p:txBody>
      </p:sp>
      <p:cxnSp>
        <p:nvCxnSpPr>
          <p:cNvPr id="21" name="Straight Arrow Connector 20"/>
          <p:cNvCxnSpPr/>
          <p:nvPr/>
        </p:nvCxnSpPr>
        <p:spPr>
          <a:xfrm flipH="1">
            <a:off x="2526688" y="1999647"/>
            <a:ext cx="4183491" cy="274875"/>
          </a:xfrm>
          <a:prstGeom prst="straightConnector1">
            <a:avLst/>
          </a:prstGeom>
          <a:ln>
            <a:solidFill>
              <a:schemeClr val="tx2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>
            <a:off x="2516275" y="1653651"/>
            <a:ext cx="4209954" cy="177009"/>
          </a:xfrm>
          <a:prstGeom prst="straightConnector1">
            <a:avLst/>
          </a:prstGeom>
          <a:ln>
            <a:solidFill>
              <a:schemeClr val="tx2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 rot="164999">
            <a:off x="3120865" y="2378544"/>
            <a:ext cx="320036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c</a:t>
            </a:r>
            <a:r>
              <a:rPr lang="en-US" sz="2000" dirty="0" smtClean="0"/>
              <a:t>ommit request</a:t>
            </a:r>
            <a:endParaRPr lang="en-US" sz="2000" dirty="0"/>
          </a:p>
        </p:txBody>
      </p:sp>
      <p:sp>
        <p:nvSpPr>
          <p:cNvPr id="23" name="TextBox 22"/>
          <p:cNvSpPr txBox="1"/>
          <p:nvPr/>
        </p:nvSpPr>
        <p:spPr>
          <a:xfrm rot="21396967">
            <a:off x="3069581" y="2777439"/>
            <a:ext cx="320036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c</a:t>
            </a:r>
            <a:r>
              <a:rPr lang="en-US" sz="2000" dirty="0" smtClean="0"/>
              <a:t>ommit response</a:t>
            </a:r>
            <a:endParaRPr lang="en-US" sz="2000" dirty="0"/>
          </a:p>
        </p:txBody>
      </p:sp>
      <p:cxnSp>
        <p:nvCxnSpPr>
          <p:cNvPr id="25" name="Straight Arrow Connector 24"/>
          <p:cNvCxnSpPr/>
          <p:nvPr/>
        </p:nvCxnSpPr>
        <p:spPr>
          <a:xfrm>
            <a:off x="2526688" y="2658330"/>
            <a:ext cx="4196191" cy="177009"/>
          </a:xfrm>
          <a:prstGeom prst="straightConnector1">
            <a:avLst/>
          </a:prstGeom>
          <a:ln>
            <a:solidFill>
              <a:schemeClr val="tx2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 flipH="1">
            <a:off x="2516275" y="3017081"/>
            <a:ext cx="4183491" cy="274875"/>
          </a:xfrm>
          <a:prstGeom prst="straightConnector1">
            <a:avLst/>
          </a:prstGeom>
          <a:ln>
            <a:solidFill>
              <a:schemeClr val="tx2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>
            <a:off x="2520165" y="3674330"/>
            <a:ext cx="4228749" cy="177009"/>
          </a:xfrm>
          <a:prstGeom prst="straightConnector1">
            <a:avLst/>
          </a:prstGeom>
          <a:ln>
            <a:solidFill>
              <a:schemeClr val="tx2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>
            <a:off x="2520165" y="3780694"/>
            <a:ext cx="4228749" cy="177009"/>
          </a:xfrm>
          <a:prstGeom prst="straightConnector1">
            <a:avLst/>
          </a:prstGeom>
          <a:ln>
            <a:solidFill>
              <a:schemeClr val="tx2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>
            <a:off x="2516275" y="3882294"/>
            <a:ext cx="4228749" cy="177009"/>
          </a:xfrm>
          <a:prstGeom prst="straightConnector1">
            <a:avLst/>
          </a:prstGeom>
          <a:ln>
            <a:solidFill>
              <a:schemeClr val="tx2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 flipH="1">
            <a:off x="2516516" y="4142003"/>
            <a:ext cx="4228749" cy="177009"/>
          </a:xfrm>
          <a:prstGeom prst="straightConnector1">
            <a:avLst/>
          </a:prstGeom>
          <a:ln>
            <a:solidFill>
              <a:schemeClr val="tx2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 flipH="1">
            <a:off x="2516516" y="4248367"/>
            <a:ext cx="4228749" cy="177009"/>
          </a:xfrm>
          <a:prstGeom prst="straightConnector1">
            <a:avLst/>
          </a:prstGeom>
          <a:ln>
            <a:solidFill>
              <a:schemeClr val="tx2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>
          <a:xfrm flipH="1">
            <a:off x="2512626" y="4349967"/>
            <a:ext cx="4228749" cy="177009"/>
          </a:xfrm>
          <a:prstGeom prst="straightConnector1">
            <a:avLst/>
          </a:prstGeom>
          <a:ln>
            <a:solidFill>
              <a:schemeClr val="tx2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4" name="TextBox 33"/>
          <p:cNvSpPr txBox="1"/>
          <p:nvPr/>
        </p:nvSpPr>
        <p:spPr>
          <a:xfrm rot="162105">
            <a:off x="2994641" y="3379971"/>
            <a:ext cx="39756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q</a:t>
            </a:r>
            <a:r>
              <a:rPr lang="en-US" sz="2000" dirty="0" smtClean="0"/>
              <a:t>uery vectors: q</a:t>
            </a:r>
            <a:r>
              <a:rPr lang="en-US" sz="2000" baseline="-25000" dirty="0" smtClean="0"/>
              <a:t>1</a:t>
            </a:r>
            <a:r>
              <a:rPr lang="en-US" sz="2000" dirty="0" smtClean="0"/>
              <a:t>, q</a:t>
            </a:r>
            <a:r>
              <a:rPr lang="en-US" sz="2000" baseline="-25000" dirty="0" smtClean="0"/>
              <a:t>2</a:t>
            </a:r>
            <a:r>
              <a:rPr lang="en-US" sz="2000" dirty="0" smtClean="0"/>
              <a:t>, q</a:t>
            </a:r>
            <a:r>
              <a:rPr lang="en-US" sz="2000" baseline="-25000" dirty="0" smtClean="0"/>
              <a:t>3</a:t>
            </a:r>
            <a:r>
              <a:rPr lang="en-US" sz="2000" dirty="0" smtClean="0"/>
              <a:t>, …</a:t>
            </a:r>
            <a:endParaRPr lang="en-US" sz="2000" dirty="0"/>
          </a:p>
        </p:txBody>
      </p:sp>
      <p:sp>
        <p:nvSpPr>
          <p:cNvPr id="58" name="TextBox 57"/>
          <p:cNvSpPr txBox="1"/>
          <p:nvPr/>
        </p:nvSpPr>
        <p:spPr>
          <a:xfrm>
            <a:off x="7525017" y="3189210"/>
            <a:ext cx="8125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5A1705"/>
                </a:solidFill>
              </a:rPr>
              <a:t> w</a:t>
            </a:r>
            <a:r>
              <a:rPr lang="en-US" sz="2400" b="1" baseline="30000" dirty="0">
                <a:solidFill>
                  <a:srgbClr val="5A1705"/>
                </a:solidFill>
              </a:rPr>
              <a:t>(j)</a:t>
            </a:r>
            <a:endParaRPr lang="en-US" sz="2400" dirty="0">
              <a:solidFill>
                <a:srgbClr val="5A1705"/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7292746" y="3360789"/>
            <a:ext cx="285525" cy="1271416"/>
            <a:chOff x="7292746" y="3360789"/>
            <a:chExt cx="285525" cy="1271416"/>
          </a:xfrm>
        </p:grpSpPr>
        <p:sp>
          <p:nvSpPr>
            <p:cNvPr id="60" name="Left Bracket 59"/>
            <p:cNvSpPr/>
            <p:nvPr/>
          </p:nvSpPr>
          <p:spPr>
            <a:xfrm>
              <a:off x="7292746" y="3360789"/>
              <a:ext cx="67867" cy="1271416"/>
            </a:xfrm>
            <a:prstGeom prst="leftBracket">
              <a:avLst>
                <a:gd name="adj" fmla="val 0"/>
              </a:avLst>
            </a:prstGeom>
            <a:ln>
              <a:solidFill>
                <a:schemeClr val="accent5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Left Bracket 60"/>
            <p:cNvSpPr/>
            <p:nvPr/>
          </p:nvSpPr>
          <p:spPr>
            <a:xfrm flipH="1">
              <a:off x="7510404" y="3360789"/>
              <a:ext cx="67867" cy="1271416"/>
            </a:xfrm>
            <a:prstGeom prst="leftBracket">
              <a:avLst>
                <a:gd name="adj" fmla="val 0"/>
              </a:avLst>
            </a:prstGeom>
            <a:ln>
              <a:solidFill>
                <a:schemeClr val="accent5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62" name="Straight Arrow Connector 61"/>
          <p:cNvCxnSpPr/>
          <p:nvPr/>
        </p:nvCxnSpPr>
        <p:spPr>
          <a:xfrm>
            <a:off x="7454657" y="2779232"/>
            <a:ext cx="0" cy="429229"/>
          </a:xfrm>
          <a:prstGeom prst="straightConnector1">
            <a:avLst/>
          </a:prstGeom>
          <a:ln>
            <a:solidFill>
              <a:srgbClr val="5A1705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4" name="TextBox 63"/>
          <p:cNvSpPr txBox="1"/>
          <p:nvPr/>
        </p:nvSpPr>
        <p:spPr>
          <a:xfrm>
            <a:off x="4409900" y="1061947"/>
            <a:ext cx="4445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Zapf Dingbats"/>
                <a:ea typeface="Zapf Dingbats"/>
                <a:cs typeface="Zapf Dingbats"/>
                <a:sym typeface="Zapf Dingbats"/>
              </a:rPr>
              <a:t>✔</a:t>
            </a:r>
            <a:endParaRPr lang="en-US" sz="2400" dirty="0"/>
          </a:p>
        </p:txBody>
      </p:sp>
      <p:sp>
        <p:nvSpPr>
          <p:cNvPr id="67" name="TextBox 66"/>
          <p:cNvSpPr txBox="1"/>
          <p:nvPr/>
        </p:nvSpPr>
        <p:spPr>
          <a:xfrm>
            <a:off x="7617194" y="3828470"/>
            <a:ext cx="4445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Zapf Dingbats"/>
                <a:ea typeface="Zapf Dingbats"/>
                <a:cs typeface="Zapf Dingbats"/>
                <a:sym typeface="Zapf Dingbats"/>
              </a:rPr>
              <a:t>✔</a:t>
            </a:r>
            <a:endParaRPr lang="en-US" sz="2400" dirty="0"/>
          </a:p>
        </p:txBody>
      </p:sp>
      <p:sp>
        <p:nvSpPr>
          <p:cNvPr id="68" name="TextBox 67"/>
          <p:cNvSpPr txBox="1"/>
          <p:nvPr/>
        </p:nvSpPr>
        <p:spPr>
          <a:xfrm>
            <a:off x="5922590" y="3328705"/>
            <a:ext cx="4445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Zapf Dingbats"/>
                <a:ea typeface="Zapf Dingbats"/>
                <a:cs typeface="Zapf Dingbats"/>
                <a:sym typeface="Zapf Dingbats"/>
              </a:rPr>
              <a:t>✔</a:t>
            </a:r>
            <a:endParaRPr lang="en-US" sz="2400" dirty="0"/>
          </a:p>
        </p:txBody>
      </p:sp>
      <p:sp>
        <p:nvSpPr>
          <p:cNvPr id="71" name="Double Brace 70"/>
          <p:cNvSpPr/>
          <p:nvPr/>
        </p:nvSpPr>
        <p:spPr>
          <a:xfrm>
            <a:off x="7179023" y="2175731"/>
            <a:ext cx="551268" cy="481138"/>
          </a:xfrm>
          <a:prstGeom prst="bracePair">
            <a:avLst>
              <a:gd name="adj" fmla="val 14035"/>
            </a:avLst>
          </a:prstGeom>
          <a:ln w="50800">
            <a:solidFill>
              <a:schemeClr val="accent5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TextBox 46"/>
          <p:cNvSpPr txBox="1"/>
          <p:nvPr/>
        </p:nvSpPr>
        <p:spPr>
          <a:xfrm>
            <a:off x="1142999" y="5127016"/>
            <a:ext cx="1403684" cy="701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 cap="small" dirty="0">
                <a:solidFill>
                  <a:schemeClr val="accent5"/>
                </a:solidFill>
              </a:rPr>
              <a:t>a</a:t>
            </a:r>
            <a:r>
              <a:rPr lang="en-US" sz="2200" b="1" cap="small" dirty="0" smtClean="0">
                <a:solidFill>
                  <a:schemeClr val="accent5"/>
                </a:solidFill>
              </a:rPr>
              <a:t>ccept/reject</a:t>
            </a:r>
            <a:endParaRPr lang="en-US" sz="2200" b="1" cap="small" dirty="0">
              <a:solidFill>
                <a:schemeClr val="accent5"/>
              </a:solidFill>
            </a:endParaRPr>
          </a:p>
        </p:txBody>
      </p:sp>
      <p:cxnSp>
        <p:nvCxnSpPr>
          <p:cNvPr id="48" name="Straight Arrow Connector 47"/>
          <p:cNvCxnSpPr/>
          <p:nvPr/>
        </p:nvCxnSpPr>
        <p:spPr>
          <a:xfrm flipH="1">
            <a:off x="1817266" y="4728409"/>
            <a:ext cx="2738" cy="503991"/>
          </a:xfrm>
          <a:prstGeom prst="straightConnector1">
            <a:avLst/>
          </a:prstGeom>
          <a:ln>
            <a:solidFill>
              <a:srgbClr val="5A1705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6" name="TextBox 45"/>
          <p:cNvSpPr txBox="1"/>
          <p:nvPr/>
        </p:nvSpPr>
        <p:spPr>
          <a:xfrm rot="21448533">
            <a:off x="2292592" y="4410821"/>
            <a:ext cx="467716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chemeClr val="accent5"/>
                </a:solidFill>
              </a:rPr>
              <a:t>r</a:t>
            </a:r>
            <a:r>
              <a:rPr lang="en-US" sz="2000" dirty="0" smtClean="0">
                <a:solidFill>
                  <a:schemeClr val="accent5"/>
                </a:solidFill>
              </a:rPr>
              <a:t>esponse scalars: q</a:t>
            </a:r>
            <a:r>
              <a:rPr lang="en-US" sz="2000" baseline="-25000" dirty="0" smtClean="0">
                <a:solidFill>
                  <a:schemeClr val="accent5"/>
                </a:solidFill>
              </a:rPr>
              <a:t>1</a:t>
            </a:r>
            <a:r>
              <a:rPr lang="en-US" dirty="0" smtClean="0">
                <a:solidFill>
                  <a:srgbClr val="5A1705"/>
                </a:solidFill>
                <a:latin typeface="Wingdings"/>
                <a:ea typeface="Wingdings"/>
                <a:cs typeface="Wingdings"/>
                <a:sym typeface="Wingdings"/>
              </a:rPr>
              <a:t></a:t>
            </a:r>
            <a:r>
              <a:rPr lang="en-US" sz="2000" dirty="0" smtClean="0">
                <a:solidFill>
                  <a:schemeClr val="accent5"/>
                </a:solidFill>
              </a:rPr>
              <a:t>w</a:t>
            </a:r>
            <a:r>
              <a:rPr lang="en-US" sz="2000" baseline="30000" dirty="0" smtClean="0">
                <a:solidFill>
                  <a:schemeClr val="accent5"/>
                </a:solidFill>
              </a:rPr>
              <a:t>(j)</a:t>
            </a:r>
            <a:r>
              <a:rPr lang="en-US" sz="2000" dirty="0" smtClean="0">
                <a:solidFill>
                  <a:schemeClr val="accent5"/>
                </a:solidFill>
              </a:rPr>
              <a:t>, q</a:t>
            </a:r>
            <a:r>
              <a:rPr lang="en-US" sz="2000" baseline="-25000" dirty="0" smtClean="0">
                <a:solidFill>
                  <a:schemeClr val="accent5"/>
                </a:solidFill>
              </a:rPr>
              <a:t>2</a:t>
            </a:r>
            <a:r>
              <a:rPr lang="en-US" dirty="0" smtClean="0">
                <a:solidFill>
                  <a:srgbClr val="5A1705"/>
                </a:solidFill>
                <a:latin typeface="Wingdings"/>
                <a:ea typeface="Wingdings"/>
                <a:cs typeface="Wingdings"/>
                <a:sym typeface="Wingdings"/>
              </a:rPr>
              <a:t></a:t>
            </a:r>
            <a:r>
              <a:rPr lang="en-US" sz="2000" dirty="0" smtClean="0">
                <a:solidFill>
                  <a:schemeClr val="accent5"/>
                </a:solidFill>
              </a:rPr>
              <a:t>w</a:t>
            </a:r>
            <a:r>
              <a:rPr lang="en-US" sz="2000" baseline="30000" dirty="0">
                <a:solidFill>
                  <a:schemeClr val="accent5"/>
                </a:solidFill>
              </a:rPr>
              <a:t>(j</a:t>
            </a:r>
            <a:r>
              <a:rPr lang="en-US" sz="2000" baseline="30000" dirty="0" smtClean="0">
                <a:solidFill>
                  <a:schemeClr val="accent5"/>
                </a:solidFill>
              </a:rPr>
              <a:t>)</a:t>
            </a:r>
            <a:r>
              <a:rPr lang="en-US" sz="2000" dirty="0" smtClean="0">
                <a:solidFill>
                  <a:schemeClr val="accent5"/>
                </a:solidFill>
              </a:rPr>
              <a:t>, …</a:t>
            </a:r>
            <a:endParaRPr lang="en-US" sz="2000" dirty="0">
              <a:solidFill>
                <a:schemeClr val="accent5"/>
              </a:solidFill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2074646" y="3619921"/>
            <a:ext cx="4445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Zapf Dingbats"/>
                <a:ea typeface="Zapf Dingbats"/>
                <a:cs typeface="Zapf Dingbats"/>
                <a:sym typeface="Zapf Dingbats"/>
              </a:rPr>
              <a:t>✔</a:t>
            </a:r>
            <a:endParaRPr lang="en-US" sz="2400" dirty="0"/>
          </a:p>
        </p:txBody>
      </p:sp>
      <p:sp>
        <p:nvSpPr>
          <p:cNvPr id="50" name="TextBox 49"/>
          <p:cNvSpPr txBox="1"/>
          <p:nvPr/>
        </p:nvSpPr>
        <p:spPr>
          <a:xfrm>
            <a:off x="977417" y="713401"/>
            <a:ext cx="14036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tx2"/>
                </a:solidFill>
              </a:rPr>
              <a:t>client</a:t>
            </a:r>
            <a:endParaRPr lang="en-US" sz="2400" dirty="0">
              <a:solidFill>
                <a:schemeClr val="tx2"/>
              </a:solidFill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6783957" y="697819"/>
            <a:ext cx="14036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tx2"/>
                </a:solidFill>
              </a:rPr>
              <a:t>server</a:t>
            </a:r>
            <a:endParaRPr lang="en-US" sz="2400" dirty="0">
              <a:solidFill>
                <a:schemeClr val="tx2"/>
              </a:solidFill>
            </a:endParaRPr>
          </a:p>
        </p:txBody>
      </p:sp>
      <p:cxnSp>
        <p:nvCxnSpPr>
          <p:cNvPr id="52" name="Straight Connector 51"/>
          <p:cNvCxnSpPr/>
          <p:nvPr/>
        </p:nvCxnSpPr>
        <p:spPr>
          <a:xfrm flipH="1">
            <a:off x="2508583" y="842818"/>
            <a:ext cx="19874" cy="4491182"/>
          </a:xfrm>
          <a:prstGeom prst="line">
            <a:avLst/>
          </a:prstGeom>
          <a:ln>
            <a:solidFill>
              <a:schemeClr val="tx2"/>
            </a:solidFill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/>
          <p:cNvCxnSpPr/>
          <p:nvPr/>
        </p:nvCxnSpPr>
        <p:spPr>
          <a:xfrm flipH="1">
            <a:off x="6713448" y="845127"/>
            <a:ext cx="19863" cy="4488873"/>
          </a:xfrm>
          <a:prstGeom prst="line">
            <a:avLst/>
          </a:prstGeom>
          <a:ln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4" name="Oval 53"/>
          <p:cNvSpPr/>
          <p:nvPr/>
        </p:nvSpPr>
        <p:spPr>
          <a:xfrm>
            <a:off x="7075715" y="3211513"/>
            <a:ext cx="707572" cy="1596572"/>
          </a:xfrm>
          <a:prstGeom prst="ellipse">
            <a:avLst/>
          </a:prstGeom>
          <a:solidFill>
            <a:schemeClr val="tx2">
              <a:alpha val="24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" name="Group 3"/>
          <p:cNvGrpSpPr/>
          <p:nvPr/>
        </p:nvGrpSpPr>
        <p:grpSpPr>
          <a:xfrm>
            <a:off x="1188358" y="3402013"/>
            <a:ext cx="1251856" cy="1397000"/>
            <a:chOff x="1188358" y="3402013"/>
            <a:chExt cx="1251856" cy="1397000"/>
          </a:xfrm>
        </p:grpSpPr>
        <p:sp>
          <p:nvSpPr>
            <p:cNvPr id="44" name="TextBox 43"/>
            <p:cNvSpPr txBox="1"/>
            <p:nvPr/>
          </p:nvSpPr>
          <p:spPr>
            <a:xfrm>
              <a:off x="1348879" y="4297819"/>
              <a:ext cx="962569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 smtClean="0">
                  <a:solidFill>
                    <a:srgbClr val="000000"/>
                  </a:solidFill>
                </a:rPr>
                <a:t>checks</a:t>
              </a:r>
              <a:endParaRPr lang="en-US" sz="2000" dirty="0">
                <a:solidFill>
                  <a:srgbClr val="000000"/>
                </a:solidFill>
              </a:endParaRPr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1323479" y="3416593"/>
              <a:ext cx="962569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 smtClean="0">
                  <a:solidFill>
                    <a:srgbClr val="000000"/>
                  </a:solidFill>
                </a:rPr>
                <a:t>queries</a:t>
              </a:r>
              <a:endParaRPr lang="en-US" sz="2000" dirty="0">
                <a:solidFill>
                  <a:srgbClr val="000000"/>
                </a:solidFill>
              </a:endParaRPr>
            </a:p>
          </p:txBody>
        </p:sp>
        <p:sp>
          <p:nvSpPr>
            <p:cNvPr id="55" name="Oval 54"/>
            <p:cNvSpPr/>
            <p:nvPr/>
          </p:nvSpPr>
          <p:spPr>
            <a:xfrm>
              <a:off x="1188358" y="3402013"/>
              <a:ext cx="1251856" cy="1397000"/>
            </a:xfrm>
            <a:prstGeom prst="ellipse">
              <a:avLst/>
            </a:prstGeom>
            <a:solidFill>
              <a:schemeClr val="tx2">
                <a:alpha val="24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6" name="Oval 55"/>
          <p:cNvSpPr/>
          <p:nvPr/>
        </p:nvSpPr>
        <p:spPr>
          <a:xfrm rot="5617532">
            <a:off x="4213555" y="1602320"/>
            <a:ext cx="840483" cy="4371261"/>
          </a:xfrm>
          <a:prstGeom prst="ellipse">
            <a:avLst/>
          </a:prstGeom>
          <a:solidFill>
            <a:schemeClr val="tx2">
              <a:alpha val="24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4136571" y="1260929"/>
            <a:ext cx="553358" cy="544285"/>
          </a:xfrm>
          <a:prstGeom prst="ellipse">
            <a:avLst/>
          </a:prstGeom>
          <a:solidFill>
            <a:schemeClr val="tx2">
              <a:alpha val="24000"/>
            </a:schemeClr>
          </a:solidFill>
          <a:ln w="2540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Oval 40"/>
          <p:cNvSpPr/>
          <p:nvPr/>
        </p:nvSpPr>
        <p:spPr>
          <a:xfrm>
            <a:off x="2458356" y="2398408"/>
            <a:ext cx="4334201" cy="893548"/>
          </a:xfrm>
          <a:prstGeom prst="ellipse">
            <a:avLst/>
          </a:prstGeom>
          <a:solidFill>
            <a:schemeClr val="tx2">
              <a:alpha val="24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TextBox 41"/>
          <p:cNvSpPr txBox="1"/>
          <p:nvPr/>
        </p:nvSpPr>
        <p:spPr>
          <a:xfrm>
            <a:off x="5834469" y="2229130"/>
            <a:ext cx="4445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Zapf Dingbats"/>
                <a:ea typeface="Zapf Dingbats"/>
                <a:cs typeface="Zapf Dingbats"/>
                <a:sym typeface="Zapf Dingbats"/>
              </a:rPr>
              <a:t>✔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647611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78669" y="767556"/>
            <a:ext cx="8098631" cy="1197372"/>
          </a:xfrm>
          <a:ln/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200" dirty="0" smtClean="0">
                <a:latin typeface="Calisto MT"/>
                <a:cs typeface="Calisto MT"/>
              </a:rPr>
              <a:t>Our implementation of the server is massively parallel; it is </a:t>
            </a:r>
            <a:r>
              <a:rPr lang="en-US" sz="2200" dirty="0" smtClean="0">
                <a:cs typeface="Calisto MT"/>
              </a:rPr>
              <a:t>threaded, distributed, and accelerated with GPUs.</a:t>
            </a: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778669" y="2752328"/>
            <a:ext cx="7920831" cy="3076972"/>
          </a:xfrm>
          <a:prstGeom prst="rect">
            <a:avLst/>
          </a:prstGeom>
          <a:ln/>
        </p:spPr>
        <p:txBody>
          <a:bodyPr vert="horz" lIns="91440" tIns="45720" rIns="91440" bIns="45720" rtlCol="0">
            <a:normAutofit/>
          </a:bodyPr>
          <a:lstStyle>
            <a:lvl1pPr marL="457200" indent="-457200" algn="l" defTabSz="914400" rtl="0" eaLnBrk="1" latinLnBrk="0" hangingPunct="1">
              <a:spcBef>
                <a:spcPts val="2000"/>
              </a:spcBef>
              <a:buClr>
                <a:srgbClr val="333333"/>
              </a:buClr>
              <a:buFont typeface="Wingdings" charset="2"/>
              <a:buChar char="§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914400" indent="-457200" algn="l" defTabSz="914400" rtl="0" eaLnBrk="1" latinLnBrk="0" hangingPunct="1">
              <a:spcBef>
                <a:spcPts val="600"/>
              </a:spcBef>
              <a:buClr>
                <a:schemeClr val="accent3">
                  <a:lumMod val="50000"/>
                </a:schemeClr>
              </a:buClr>
              <a:buFont typeface="Wingdings" pitchFamily="2" charset="2"/>
              <a:buChar char="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371600" indent="-457200" algn="l" defTabSz="914400" rtl="0" eaLnBrk="1" latinLnBrk="0" hangingPunct="1">
              <a:spcBef>
                <a:spcPts val="600"/>
              </a:spcBef>
              <a:buClr>
                <a:schemeClr val="accent3"/>
              </a:buClr>
              <a:buFont typeface="Wingdings" pitchFamily="2" charset="2"/>
              <a:buChar char="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828800" indent="-457200" algn="l" defTabSz="914400" rtl="0" eaLnBrk="1" latinLnBrk="0" hangingPunct="1">
              <a:spcBef>
                <a:spcPts val="600"/>
              </a:spcBef>
              <a:buClr>
                <a:schemeClr val="accent3">
                  <a:lumMod val="50000"/>
                </a:schemeClr>
              </a:buClr>
              <a:buFont typeface="Wingdings" pitchFamily="2" charset="2"/>
              <a:buChar char="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286000" indent="-457200" algn="l" defTabSz="914400" rtl="0" eaLnBrk="1" latinLnBrk="0" hangingPunct="1">
              <a:spcBef>
                <a:spcPts val="600"/>
              </a:spcBef>
              <a:buClr>
                <a:schemeClr val="accent3"/>
              </a:buClr>
              <a:buFont typeface="Wingdings" pitchFamily="2" charset="2"/>
              <a:buChar char="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743200" indent="-461963" algn="l" defTabSz="914400" rtl="0" eaLnBrk="1" latinLnBrk="0" hangingPunct="1">
              <a:spcBef>
                <a:spcPct val="20000"/>
              </a:spcBef>
              <a:buClr>
                <a:schemeClr val="accent3">
                  <a:lumMod val="50000"/>
                </a:schemeClr>
              </a:buClr>
              <a:buFont typeface="Wingdings" pitchFamily="2" charset="2"/>
              <a:buChar char="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05163" indent="-461963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 pitchFamily="2" charset="2"/>
              <a:buChar char="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57600" indent="-461963" algn="l" defTabSz="914400" rtl="0" eaLnBrk="1" latinLnBrk="0" hangingPunct="1">
              <a:spcBef>
                <a:spcPct val="20000"/>
              </a:spcBef>
              <a:buClr>
                <a:schemeClr val="accent3">
                  <a:lumMod val="50000"/>
                </a:schemeClr>
              </a:buClr>
              <a:buFont typeface="Wingdings" pitchFamily="2" charset="2"/>
              <a:buChar char="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19563" indent="-461963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 pitchFamily="2" charset="2"/>
              <a:buChar char="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" charset="2"/>
              <a:buNone/>
            </a:pPr>
            <a:r>
              <a:rPr lang="en-US" sz="2200" dirty="0" smtClean="0">
                <a:latin typeface="Calisto MT"/>
                <a:cs typeface="Calisto MT"/>
              </a:rPr>
              <a:t>Some details of our evaluation platform:</a:t>
            </a:r>
            <a:endParaRPr lang="en-US" sz="2200" dirty="0">
              <a:latin typeface="Calisto MT"/>
              <a:cs typeface="Calisto MT"/>
            </a:endParaRPr>
          </a:p>
          <a:p>
            <a:r>
              <a:rPr lang="en-US" sz="2200" dirty="0" smtClean="0">
                <a:latin typeface="Calisto MT"/>
                <a:cs typeface="Calisto MT"/>
              </a:rPr>
              <a:t>It uses a cluster at </a:t>
            </a:r>
            <a:r>
              <a:rPr lang="en-US" sz="2200" dirty="0">
                <a:latin typeface="Calisto MT"/>
                <a:cs typeface="Calisto MT"/>
              </a:rPr>
              <a:t>T</a:t>
            </a:r>
            <a:r>
              <a:rPr lang="en-US" sz="2200" dirty="0" smtClean="0">
                <a:latin typeface="Calisto MT"/>
                <a:cs typeface="Calisto MT"/>
              </a:rPr>
              <a:t>exas Advanced </a:t>
            </a:r>
            <a:r>
              <a:rPr lang="en-US" sz="2200" dirty="0">
                <a:latin typeface="Calisto MT"/>
                <a:cs typeface="Calisto MT"/>
              </a:rPr>
              <a:t>C</a:t>
            </a:r>
            <a:r>
              <a:rPr lang="en-US" sz="2200" dirty="0" smtClean="0">
                <a:latin typeface="Calisto MT"/>
                <a:cs typeface="Calisto MT"/>
              </a:rPr>
              <a:t>omputing </a:t>
            </a:r>
            <a:r>
              <a:rPr lang="en-US" sz="2200" dirty="0">
                <a:latin typeface="Calisto MT"/>
                <a:cs typeface="Calisto MT"/>
              </a:rPr>
              <a:t>C</a:t>
            </a:r>
            <a:r>
              <a:rPr lang="en-US" sz="2200" dirty="0" smtClean="0">
                <a:latin typeface="Calisto MT"/>
                <a:cs typeface="Calisto MT"/>
              </a:rPr>
              <a:t>enter (</a:t>
            </a:r>
            <a:r>
              <a:rPr lang="en-US" sz="2200" cap="small" dirty="0" err="1" smtClean="0">
                <a:latin typeface="Calisto MT"/>
                <a:cs typeface="Calisto MT"/>
              </a:rPr>
              <a:t>tacc</a:t>
            </a:r>
            <a:r>
              <a:rPr lang="en-US" sz="2200" dirty="0" smtClean="0">
                <a:latin typeface="Calisto MT"/>
                <a:cs typeface="Calisto MT"/>
              </a:rPr>
              <a:t>)</a:t>
            </a:r>
          </a:p>
          <a:p>
            <a:r>
              <a:rPr lang="en-US" sz="2200" dirty="0" smtClean="0">
                <a:latin typeface="Calisto MT"/>
                <a:cs typeface="Calisto MT"/>
              </a:rPr>
              <a:t>Each machine runs Linux on an Intel Xeon 2.53 GHz with 48</a:t>
            </a:r>
            <a:r>
              <a:rPr lang="en-US" sz="2200" cap="small" dirty="0" smtClean="0">
                <a:latin typeface="Calisto MT"/>
                <a:cs typeface="Calisto MT"/>
              </a:rPr>
              <a:t>gb</a:t>
            </a:r>
            <a:r>
              <a:rPr lang="en-US" sz="2200" dirty="0" smtClean="0">
                <a:latin typeface="Calisto MT"/>
                <a:cs typeface="Calisto MT"/>
              </a:rPr>
              <a:t> of </a:t>
            </a:r>
            <a:r>
              <a:rPr lang="en-US" sz="2200" cap="small" dirty="0" smtClean="0">
                <a:latin typeface="Calisto MT"/>
                <a:cs typeface="Calisto MT"/>
              </a:rPr>
              <a:t>ram</a:t>
            </a:r>
            <a:r>
              <a:rPr lang="en-US" sz="2200" dirty="0" smtClean="0">
                <a:latin typeface="Calisto MT"/>
                <a:cs typeface="Calisto MT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1120024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693883" y="787877"/>
            <a:ext cx="8096777" cy="53985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200" dirty="0" smtClean="0">
                <a:solidFill>
                  <a:srgbClr val="2D2F2B"/>
                </a:solidFill>
              </a:rPr>
              <a:t>Amortized costs for multiplication of 256×256 matrices:</a:t>
            </a:r>
          </a:p>
        </p:txBody>
      </p:sp>
      <p:graphicFrame>
        <p:nvGraphicFramePr>
          <p:cNvPr id="13" name="Table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888195"/>
              </p:ext>
            </p:extLst>
          </p:nvPr>
        </p:nvGraphicFramePr>
        <p:xfrm>
          <a:off x="733987" y="1401757"/>
          <a:ext cx="7416801" cy="1530329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2578061"/>
                <a:gridCol w="2717840"/>
                <a:gridCol w="2120900"/>
              </a:tblGrid>
              <a:tr h="722609">
                <a:tc>
                  <a:txBody>
                    <a:bodyPr/>
                    <a:lstStyle/>
                    <a:p>
                      <a:pPr algn="l"/>
                      <a:endParaRPr lang="en-US" sz="1900" b="0" dirty="0">
                        <a:solidFill>
                          <a:schemeClr val="accent2">
                            <a:lumMod val="75000"/>
                          </a:schemeClr>
                        </a:solidFill>
                      </a:endParaRPr>
                    </a:p>
                  </a:txBody>
                  <a:tcPr marB="9144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900" b="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Under the</a:t>
                      </a:r>
                      <a:r>
                        <a:rPr lang="en-US" sz="1900" b="0" baseline="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 theory,</a:t>
                      </a:r>
                    </a:p>
                    <a:p>
                      <a:pPr algn="l"/>
                      <a:r>
                        <a:rPr lang="en-US" sz="1900" b="0" baseline="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naively applied</a:t>
                      </a:r>
                      <a:endParaRPr lang="en-US" sz="1900" b="0" dirty="0">
                        <a:solidFill>
                          <a:schemeClr val="accent2">
                            <a:lumMod val="75000"/>
                          </a:schemeClr>
                        </a:solidFill>
                      </a:endParaRPr>
                    </a:p>
                  </a:txBody>
                  <a:tcPr marB="9144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900" b="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Under</a:t>
                      </a:r>
                      <a:r>
                        <a:rPr lang="en-US" sz="1900" b="0" baseline="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 </a:t>
                      </a:r>
                      <a:r>
                        <a:rPr lang="en-US" sz="1900" b="0" baseline="0" dirty="0" err="1" smtClean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Zaatar</a:t>
                      </a:r>
                      <a:endParaRPr lang="en-US" sz="1900" b="0" cap="small" dirty="0">
                        <a:solidFill>
                          <a:schemeClr val="accent2">
                            <a:lumMod val="75000"/>
                          </a:schemeClr>
                        </a:solidFill>
                      </a:endParaRPr>
                    </a:p>
                  </a:txBody>
                  <a:tcPr marB="9144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190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client CPU time</a:t>
                      </a:r>
                      <a:endParaRPr lang="en-US" sz="1900" dirty="0">
                        <a:solidFill>
                          <a:schemeClr val="accent2">
                            <a:lumMod val="75000"/>
                          </a:schemeClr>
                        </a:solidFill>
                      </a:endParaRPr>
                    </a:p>
                  </a:txBody>
                  <a:tcPr marT="9144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90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&gt;100 trillio</a:t>
                      </a:r>
                      <a:r>
                        <a:rPr lang="en-US" sz="1900" baseline="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n </a:t>
                      </a:r>
                      <a:r>
                        <a:rPr lang="en-US" sz="190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years</a:t>
                      </a:r>
                      <a:endParaRPr lang="en-US" sz="1900" dirty="0">
                        <a:solidFill>
                          <a:schemeClr val="accent2">
                            <a:lumMod val="75000"/>
                          </a:schemeClr>
                        </a:solidFill>
                      </a:endParaRPr>
                    </a:p>
                  </a:txBody>
                  <a:tcPr marT="9144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90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1.2 seconds</a:t>
                      </a:r>
                      <a:endParaRPr lang="en-US" sz="1900" dirty="0">
                        <a:solidFill>
                          <a:schemeClr val="accent2">
                            <a:lumMod val="75000"/>
                          </a:schemeClr>
                        </a:solidFill>
                      </a:endParaRPr>
                    </a:p>
                  </a:txBody>
                  <a:tcPr marT="9144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190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server CPU time</a:t>
                      </a:r>
                      <a:endParaRPr lang="en-US" sz="1900" dirty="0">
                        <a:solidFill>
                          <a:schemeClr val="accent2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90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&gt;100 trillion</a:t>
                      </a:r>
                      <a:r>
                        <a:rPr lang="en-US" sz="1900" baseline="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 years</a:t>
                      </a:r>
                      <a:endParaRPr lang="en-US" sz="1900" dirty="0">
                        <a:solidFill>
                          <a:schemeClr val="accent2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90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1 hour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cxnSp>
        <p:nvCxnSpPr>
          <p:cNvPr id="14" name="Straight Connector 13"/>
          <p:cNvCxnSpPr/>
          <p:nvPr/>
        </p:nvCxnSpPr>
        <p:spPr>
          <a:xfrm>
            <a:off x="849437" y="2162837"/>
            <a:ext cx="6810667" cy="0"/>
          </a:xfrm>
          <a:prstGeom prst="line">
            <a:avLst/>
          </a:prstGeom>
          <a:ln w="19050">
            <a:solidFill>
              <a:schemeClr val="accent2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Content Placeholder 2"/>
          <p:cNvSpPr txBox="1">
            <a:spLocks/>
          </p:cNvSpPr>
          <p:nvPr/>
        </p:nvSpPr>
        <p:spPr>
          <a:xfrm>
            <a:off x="693883" y="3434607"/>
            <a:ext cx="8096777" cy="72844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457200" indent="-457200" algn="l" defTabSz="914400" rtl="0" eaLnBrk="1" latinLnBrk="0" hangingPunct="1">
              <a:spcBef>
                <a:spcPts val="2000"/>
              </a:spcBef>
              <a:buClr>
                <a:srgbClr val="333333"/>
              </a:buClr>
              <a:buFont typeface="Wingdings" charset="2"/>
              <a:buChar char="§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914400" indent="-457200" algn="l" defTabSz="914400" rtl="0" eaLnBrk="1" latinLnBrk="0" hangingPunct="1">
              <a:spcBef>
                <a:spcPts val="600"/>
              </a:spcBef>
              <a:buClr>
                <a:schemeClr val="accent3">
                  <a:lumMod val="50000"/>
                </a:schemeClr>
              </a:buClr>
              <a:buFont typeface="Wingdings" pitchFamily="2" charset="2"/>
              <a:buChar char="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371600" indent="-457200" algn="l" defTabSz="914400" rtl="0" eaLnBrk="1" latinLnBrk="0" hangingPunct="1">
              <a:spcBef>
                <a:spcPts val="600"/>
              </a:spcBef>
              <a:buClr>
                <a:schemeClr val="accent3"/>
              </a:buClr>
              <a:buFont typeface="Wingdings" pitchFamily="2" charset="2"/>
              <a:buChar char="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828800" indent="-457200" algn="l" defTabSz="914400" rtl="0" eaLnBrk="1" latinLnBrk="0" hangingPunct="1">
              <a:spcBef>
                <a:spcPts val="600"/>
              </a:spcBef>
              <a:buClr>
                <a:schemeClr val="accent3">
                  <a:lumMod val="50000"/>
                </a:schemeClr>
              </a:buClr>
              <a:buFont typeface="Wingdings" pitchFamily="2" charset="2"/>
              <a:buChar char="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286000" indent="-457200" algn="l" defTabSz="914400" rtl="0" eaLnBrk="1" latinLnBrk="0" hangingPunct="1">
              <a:spcBef>
                <a:spcPts val="600"/>
              </a:spcBef>
              <a:buClr>
                <a:schemeClr val="accent3"/>
              </a:buClr>
              <a:buFont typeface="Wingdings" pitchFamily="2" charset="2"/>
              <a:buChar char="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743200" indent="-461963" algn="l" defTabSz="914400" rtl="0" eaLnBrk="1" latinLnBrk="0" hangingPunct="1">
              <a:spcBef>
                <a:spcPct val="20000"/>
              </a:spcBef>
              <a:buClr>
                <a:schemeClr val="accent3">
                  <a:lumMod val="50000"/>
                </a:schemeClr>
              </a:buClr>
              <a:buFont typeface="Wingdings" pitchFamily="2" charset="2"/>
              <a:buChar char="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05163" indent="-461963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 pitchFamily="2" charset="2"/>
              <a:buChar char="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57600" indent="-461963" algn="l" defTabSz="914400" rtl="0" eaLnBrk="1" latinLnBrk="0" hangingPunct="1">
              <a:spcBef>
                <a:spcPct val="20000"/>
              </a:spcBef>
              <a:buClr>
                <a:schemeClr val="accent3">
                  <a:lumMod val="50000"/>
                </a:schemeClr>
              </a:buClr>
              <a:buFont typeface="Wingdings" pitchFamily="2" charset="2"/>
              <a:buChar char="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19563" indent="-461963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 pitchFamily="2" charset="2"/>
              <a:buChar char="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" charset="2"/>
              <a:buNone/>
            </a:pPr>
            <a:r>
              <a:rPr lang="en-US" sz="2200" dirty="0" smtClean="0">
                <a:solidFill>
                  <a:srgbClr val="2D2F2B"/>
                </a:solidFill>
              </a:rPr>
              <a:t>However, this assumes a (fairly large) batch.</a:t>
            </a:r>
          </a:p>
        </p:txBody>
      </p:sp>
    </p:spTree>
    <p:extLst>
      <p:ext uri="{BB962C8B-B14F-4D97-AF65-F5344CB8AC3E}">
        <p14:creationId xmlns:p14="http://schemas.microsoft.com/office/powerpoint/2010/main" val="8140294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23899" y="1712373"/>
            <a:ext cx="7770813" cy="3642784"/>
          </a:xfrm>
        </p:spPr>
        <p:txBody>
          <a:bodyPr>
            <a:normAutofit/>
          </a:bodyPr>
          <a:lstStyle/>
          <a:p>
            <a:pPr>
              <a:spcBef>
                <a:spcPts val="6000"/>
              </a:spcBef>
              <a:buAutoNum type="arabicPeriod"/>
            </a:pPr>
            <a:r>
              <a:rPr lang="en-US" dirty="0" smtClean="0"/>
              <a:t>What are the cross-over points?</a:t>
            </a:r>
          </a:p>
          <a:p>
            <a:pPr>
              <a:spcBef>
                <a:spcPts val="6000"/>
              </a:spcBef>
              <a:buAutoNum type="arabicPeriod"/>
            </a:pPr>
            <a:r>
              <a:rPr lang="en-US" dirty="0" smtClean="0"/>
              <a:t>What is the server’s overhead versus native execution?</a:t>
            </a:r>
          </a:p>
          <a:p>
            <a:pPr>
              <a:spcBef>
                <a:spcPts val="6000"/>
              </a:spcBef>
              <a:buAutoNum type="arabicPeriod"/>
            </a:pPr>
            <a:r>
              <a:rPr lang="en-US" dirty="0" smtClean="0"/>
              <a:t>At the cross-over points, what is the server’s latency?</a:t>
            </a:r>
          </a:p>
        </p:txBody>
      </p:sp>
    </p:spTree>
    <p:extLst>
      <p:ext uri="{BB962C8B-B14F-4D97-AF65-F5344CB8AC3E}">
        <p14:creationId xmlns:p14="http://schemas.microsoft.com/office/powerpoint/2010/main" val="25481717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8433" name="Object 1"/>
          <p:cNvGraphicFramePr>
            <a:graphicFrameLocks/>
          </p:cNvGraphicFramePr>
          <p:nvPr/>
        </p:nvGraphicFramePr>
        <p:xfrm>
          <a:off x="1451074" y="2643188"/>
          <a:ext cx="6817816" cy="302716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66" name="Chart" r:id="rId3" imgW="13625397" imgH="6048609" progId="MSGraph.Chart.8">
                  <p:embed/>
                </p:oleObj>
              </mc:Choice>
              <mc:Fallback>
                <p:oleObj name="Chart" r:id="rId3" imgW="13625397" imgH="6048609" progId="MSGraph.Chart.8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51074" y="2643188"/>
                        <a:ext cx="6817816" cy="302716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434" name="Rectangle 2"/>
          <p:cNvSpPr>
            <a:spLocks/>
          </p:cNvSpPr>
          <p:nvPr/>
        </p:nvSpPr>
        <p:spPr bwMode="auto">
          <a:xfrm rot="-1325999">
            <a:off x="2193355" y="4388941"/>
            <a:ext cx="3679031" cy="2946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pPr algn="l"/>
            <a:r>
              <a:rPr lang="en-US" sz="1500">
                <a:latin typeface="Calisto MT" charset="0"/>
                <a:ea typeface="ＭＳ Ｐゴシック" charset="0"/>
                <a:cs typeface="Calisto MT" charset="0"/>
                <a:sym typeface="Calisto MT" charset="0"/>
              </a:rPr>
              <a:t>native (slope: 50 ms/inst)</a:t>
            </a:r>
          </a:p>
        </p:txBody>
      </p:sp>
      <p:sp>
        <p:nvSpPr>
          <p:cNvPr id="18435" name="Rectangle 3"/>
          <p:cNvSpPr>
            <a:spLocks/>
          </p:cNvSpPr>
          <p:nvPr/>
        </p:nvSpPr>
        <p:spPr bwMode="auto">
          <a:xfrm rot="-900000">
            <a:off x="1812727" y="4242718"/>
            <a:ext cx="3143250" cy="2946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pPr algn="l"/>
            <a:r>
              <a:rPr lang="en-US" sz="1500">
                <a:latin typeface="Calisto MT" charset="0"/>
                <a:ea typeface="ＭＳ Ｐゴシック" charset="0"/>
                <a:cs typeface="Calisto MT" charset="0"/>
                <a:sym typeface="Calisto MT" charset="0"/>
              </a:rPr>
              <a:t>Zaatar (slope: 33 ms/inst)</a:t>
            </a:r>
          </a:p>
        </p:txBody>
      </p:sp>
      <p:sp>
        <p:nvSpPr>
          <p:cNvPr id="18436" name="Rectangle 4"/>
          <p:cNvSpPr>
            <a:spLocks/>
          </p:cNvSpPr>
          <p:nvPr/>
        </p:nvSpPr>
        <p:spPr bwMode="auto">
          <a:xfrm rot="-5400000">
            <a:off x="-471430" y="3624872"/>
            <a:ext cx="2621642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pPr>
              <a:tabLst>
                <a:tab pos="642915" algn="l"/>
                <a:tab pos="642915" algn="l"/>
              </a:tabLst>
            </a:pPr>
            <a:r>
              <a:rPr lang="en-US" sz="2100" dirty="0">
                <a:latin typeface="Calisto MT" charset="0"/>
                <a:ea typeface="ＭＳ Ｐゴシック" charset="0"/>
                <a:cs typeface="Calisto MT" charset="0"/>
                <a:sym typeface="Calisto MT" charset="0"/>
              </a:rPr>
              <a:t>verification cost </a:t>
            </a:r>
          </a:p>
          <a:p>
            <a:pPr>
              <a:tabLst>
                <a:tab pos="642915" algn="l"/>
                <a:tab pos="642915" algn="l"/>
              </a:tabLst>
            </a:pPr>
            <a:r>
              <a:rPr lang="en-US" sz="2100" dirty="0">
                <a:latin typeface="Calisto MT" charset="0"/>
                <a:ea typeface="ＭＳ Ｐゴシック" charset="0"/>
                <a:cs typeface="Calisto MT" charset="0"/>
                <a:sym typeface="Calisto MT" charset="0"/>
              </a:rPr>
              <a:t>(minutes of CPU time)</a:t>
            </a:r>
          </a:p>
        </p:txBody>
      </p:sp>
      <p:sp>
        <p:nvSpPr>
          <p:cNvPr id="18437" name="Rectangle 5"/>
          <p:cNvSpPr>
            <a:spLocks/>
          </p:cNvSpPr>
          <p:nvPr/>
        </p:nvSpPr>
        <p:spPr bwMode="auto">
          <a:xfrm>
            <a:off x="2330649" y="5794519"/>
            <a:ext cx="5016717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pPr>
              <a:tabLst>
                <a:tab pos="642915" algn="l"/>
              </a:tabLst>
            </a:pPr>
            <a:r>
              <a:rPr lang="en-US" sz="2100">
                <a:latin typeface="Calisto MT" charset="0"/>
                <a:ea typeface="ＭＳ Ｐゴシック" charset="0"/>
                <a:cs typeface="Calisto MT" charset="0"/>
                <a:sym typeface="Calisto MT" charset="0"/>
              </a:rPr>
              <a:t>instances of 150 x 150 matrix multiplication</a:t>
            </a:r>
          </a:p>
        </p:txBody>
      </p:sp>
      <p:sp>
        <p:nvSpPr>
          <p:cNvPr id="18438" name="Line 6"/>
          <p:cNvSpPr>
            <a:spLocks noChangeShapeType="1"/>
          </p:cNvSpPr>
          <p:nvPr/>
        </p:nvSpPr>
        <p:spPr bwMode="auto">
          <a:xfrm flipH="1">
            <a:off x="4513957" y="4327551"/>
            <a:ext cx="8930" cy="984498"/>
          </a:xfrm>
          <a:prstGeom prst="line">
            <a:avLst/>
          </a:prstGeom>
          <a:noFill/>
          <a:ln w="19050" cap="flat">
            <a:solidFill>
              <a:schemeClr val="tx1"/>
            </a:solidFill>
            <a:prstDash val="sysDot"/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8439" name="Oval 7"/>
          <p:cNvSpPr>
            <a:spLocks/>
          </p:cNvSpPr>
          <p:nvPr/>
        </p:nvSpPr>
        <p:spPr bwMode="auto">
          <a:xfrm>
            <a:off x="4393406" y="4125515"/>
            <a:ext cx="241102" cy="214313"/>
          </a:xfrm>
          <a:prstGeom prst="ellipse">
            <a:avLst/>
          </a:prstGeom>
          <a:noFill/>
          <a:ln w="381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8440" name="Line 8"/>
          <p:cNvSpPr>
            <a:spLocks noChangeShapeType="1"/>
          </p:cNvSpPr>
          <p:nvPr/>
        </p:nvSpPr>
        <p:spPr bwMode="auto">
          <a:xfrm rot="10800000">
            <a:off x="1837283" y="1820541"/>
            <a:ext cx="0" cy="1003473"/>
          </a:xfrm>
          <a:prstGeom prst="line">
            <a:avLst/>
          </a:prstGeom>
          <a:noFill/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0" name="Rectangle 1"/>
          <p:cNvSpPr txBox="1">
            <a:spLocks noChangeArrowheads="1"/>
          </p:cNvSpPr>
          <p:nvPr/>
        </p:nvSpPr>
        <p:spPr>
          <a:xfrm>
            <a:off x="892969" y="312274"/>
            <a:ext cx="7502399" cy="1151930"/>
          </a:xfrm>
          <a:prstGeom prst="rect">
            <a:avLst/>
          </a:prstGeom>
          <a:ln/>
          <a:effectLst/>
        </p:spPr>
        <p:txBody>
          <a:bodyPr vert="horz" lIns="91440" tIns="45720" rIns="91440" bIns="45720" rtlCol="0" anchor="ctr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rgbClr val="2D2F2B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400" dirty="0" smtClean="0">
                <a:solidFill>
                  <a:schemeClr val="tx2"/>
                </a:solidFill>
              </a:rPr>
              <a:t>The cross-over point is high but not totally ridiculous.</a:t>
            </a:r>
            <a:endParaRPr lang="en-US" sz="24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12251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1590" y="3627121"/>
            <a:ext cx="8116329" cy="3037840"/>
          </a:xfrm>
        </p:spPr>
        <p:txBody>
          <a:bodyPr>
            <a:normAutofit/>
          </a:bodyPr>
          <a:lstStyle/>
          <a:p>
            <a:pPr marL="0" indent="0">
              <a:spcBef>
                <a:spcPts val="3200"/>
              </a:spcBef>
              <a:buNone/>
            </a:pPr>
            <a:r>
              <a:rPr lang="en-US" dirty="0"/>
              <a:t>The motivation is 3</a:t>
            </a:r>
            <a:r>
              <a:rPr lang="en-US" baseline="30000" dirty="0"/>
              <a:t>rd</a:t>
            </a:r>
            <a:r>
              <a:rPr lang="en-US" dirty="0"/>
              <a:t> party computing: cloud, volunteers, etc</a:t>
            </a:r>
            <a:r>
              <a:rPr lang="en-US" dirty="0" smtClean="0"/>
              <a:t>.</a:t>
            </a:r>
          </a:p>
          <a:p>
            <a:pPr marL="0" indent="0">
              <a:spcBef>
                <a:spcPts val="3200"/>
              </a:spcBef>
              <a:buNone/>
            </a:pPr>
            <a:r>
              <a:rPr lang="en-US" dirty="0" smtClean="0"/>
              <a:t>We want this to be:</a:t>
            </a:r>
          </a:p>
          <a:p>
            <a:pPr marL="0" lvl="1" indent="457200">
              <a:spcBef>
                <a:spcPts val="1200"/>
              </a:spcBef>
              <a:buNone/>
            </a:pPr>
            <a:r>
              <a:rPr lang="en-US" dirty="0" smtClean="0"/>
              <a:t>1. 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Unconditional</a:t>
            </a:r>
            <a:r>
              <a:rPr lang="en-US" dirty="0" smtClean="0"/>
              <a:t>, meaning no assumptions about the server</a:t>
            </a:r>
          </a:p>
          <a:p>
            <a:pPr marL="0" lvl="1" indent="457200">
              <a:spcBef>
                <a:spcPts val="1200"/>
              </a:spcBef>
              <a:buNone/>
            </a:pPr>
            <a:r>
              <a:rPr lang="en-US" dirty="0" smtClean="0">
                <a:solidFill>
                  <a:srgbClr val="2D2F2B"/>
                </a:solidFill>
              </a:rPr>
              <a:t>2. 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General-purpose</a:t>
            </a:r>
            <a:r>
              <a:rPr lang="en-US" dirty="0" smtClean="0"/>
              <a:t>, meaning arbitrary f</a:t>
            </a:r>
          </a:p>
          <a:p>
            <a:pPr marL="0" lvl="1" indent="457200">
              <a:spcBef>
                <a:spcPts val="1200"/>
              </a:spcBef>
              <a:buNone/>
            </a:pPr>
            <a:r>
              <a:rPr lang="en-US" dirty="0" smtClean="0">
                <a:solidFill>
                  <a:srgbClr val="2D2F2B"/>
                </a:solidFill>
              </a:rPr>
              <a:t>3. 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Practical</a:t>
            </a:r>
            <a:r>
              <a:rPr lang="en-US" dirty="0" smtClean="0"/>
              <a:t>, or at least conceivably practical soon</a:t>
            </a:r>
          </a:p>
        </p:txBody>
      </p:sp>
      <p:sp>
        <p:nvSpPr>
          <p:cNvPr id="16" name="Rectangle 15"/>
          <p:cNvSpPr/>
          <p:nvPr/>
        </p:nvSpPr>
        <p:spPr>
          <a:xfrm>
            <a:off x="1797440" y="1664095"/>
            <a:ext cx="1403684" cy="868949"/>
          </a:xfrm>
          <a:prstGeom prst="rect">
            <a:avLst/>
          </a:prstGeom>
          <a:noFill/>
          <a:ln w="25400">
            <a:solidFill>
              <a:schemeClr val="tx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6067314" y="1664095"/>
            <a:ext cx="1403684" cy="868949"/>
          </a:xfrm>
          <a:prstGeom prst="rect">
            <a:avLst/>
          </a:prstGeom>
          <a:noFill/>
          <a:ln w="25400">
            <a:solidFill>
              <a:schemeClr val="tx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9" name="Straight Arrow Connector 18"/>
          <p:cNvCxnSpPr/>
          <p:nvPr/>
        </p:nvCxnSpPr>
        <p:spPr>
          <a:xfrm>
            <a:off x="3201123" y="1754454"/>
            <a:ext cx="2866190" cy="227263"/>
          </a:xfrm>
          <a:prstGeom prst="straightConnector1">
            <a:avLst/>
          </a:prstGeom>
          <a:ln>
            <a:solidFill>
              <a:schemeClr val="tx2"/>
            </a:solidFill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flipH="1">
            <a:off x="3201124" y="2145360"/>
            <a:ext cx="2866190" cy="227263"/>
          </a:xfrm>
          <a:prstGeom prst="straightConnector1">
            <a:avLst/>
          </a:prstGeom>
          <a:ln>
            <a:solidFill>
              <a:schemeClr val="tx2"/>
            </a:solidFill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 rot="293417">
            <a:off x="3669018" y="1428219"/>
            <a:ext cx="1951789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“f”, x</a:t>
            </a:r>
            <a:endParaRPr lang="en-US" sz="2400" dirty="0"/>
          </a:p>
        </p:txBody>
      </p:sp>
      <p:sp>
        <p:nvSpPr>
          <p:cNvPr id="22" name="TextBox 21"/>
          <p:cNvSpPr txBox="1"/>
          <p:nvPr/>
        </p:nvSpPr>
        <p:spPr>
          <a:xfrm rot="21329636">
            <a:off x="3785482" y="2158400"/>
            <a:ext cx="1951789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y,  aux.</a:t>
            </a:r>
            <a:endParaRPr lang="en-US" sz="2400" dirty="0"/>
          </a:p>
        </p:txBody>
      </p:sp>
      <p:sp>
        <p:nvSpPr>
          <p:cNvPr id="23" name="TextBox 22"/>
          <p:cNvSpPr txBox="1"/>
          <p:nvPr/>
        </p:nvSpPr>
        <p:spPr>
          <a:xfrm>
            <a:off x="1797440" y="1844116"/>
            <a:ext cx="1403684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client</a:t>
            </a:r>
            <a:endParaRPr lang="en-US" sz="2400" dirty="0"/>
          </a:p>
        </p:txBody>
      </p:sp>
      <p:sp>
        <p:nvSpPr>
          <p:cNvPr id="24" name="TextBox 23"/>
          <p:cNvSpPr txBox="1"/>
          <p:nvPr/>
        </p:nvSpPr>
        <p:spPr>
          <a:xfrm>
            <a:off x="6067314" y="1844116"/>
            <a:ext cx="1403684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server</a:t>
            </a:r>
            <a:endParaRPr lang="en-US" sz="2400" dirty="0"/>
          </a:p>
        </p:txBody>
      </p:sp>
      <p:sp>
        <p:nvSpPr>
          <p:cNvPr id="25" name="TextBox 24"/>
          <p:cNvSpPr txBox="1"/>
          <p:nvPr/>
        </p:nvSpPr>
        <p:spPr>
          <a:xfrm>
            <a:off x="1194949" y="2589614"/>
            <a:ext cx="2768600" cy="707886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c</a:t>
            </a:r>
            <a:r>
              <a:rPr lang="en-US" sz="2000" dirty="0" smtClean="0"/>
              <a:t>heck whether y = f(x), </a:t>
            </a:r>
            <a:r>
              <a:rPr lang="en-US" sz="2000" dirty="0"/>
              <a:t>without </a:t>
            </a:r>
            <a:r>
              <a:rPr lang="en-US" sz="2000" dirty="0" smtClean="0"/>
              <a:t>computing f</a:t>
            </a:r>
            <a:r>
              <a:rPr lang="en-US" sz="2000" dirty="0"/>
              <a:t>(x</a:t>
            </a:r>
            <a:r>
              <a:rPr lang="en-US" sz="2000" dirty="0" smtClean="0"/>
              <a:t>)</a:t>
            </a:r>
            <a:endParaRPr lang="en-US" sz="2000" dirty="0"/>
          </a:p>
        </p:txBody>
      </p:sp>
      <p:sp>
        <p:nvSpPr>
          <p:cNvPr id="26" name="Content Placeholder 2"/>
          <p:cNvSpPr txBox="1">
            <a:spLocks/>
          </p:cNvSpPr>
          <p:nvPr/>
        </p:nvSpPr>
        <p:spPr>
          <a:xfrm>
            <a:off x="641590" y="574801"/>
            <a:ext cx="8502410" cy="7629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457200" indent="-457200" algn="l" defTabSz="914400" rtl="0" eaLnBrk="1" latinLnBrk="0" hangingPunct="1">
              <a:spcBef>
                <a:spcPts val="2000"/>
              </a:spcBef>
              <a:buClr>
                <a:srgbClr val="333333"/>
              </a:buClr>
              <a:buFont typeface="Wingdings" charset="2"/>
              <a:buChar char="§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914400" indent="-457200" algn="l" defTabSz="914400" rtl="0" eaLnBrk="1" latinLnBrk="0" hangingPunct="1">
              <a:spcBef>
                <a:spcPts val="600"/>
              </a:spcBef>
              <a:buClr>
                <a:schemeClr val="accent3">
                  <a:lumMod val="50000"/>
                </a:schemeClr>
              </a:buClr>
              <a:buFont typeface="Wingdings" pitchFamily="2" charset="2"/>
              <a:buChar char="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371600" indent="-457200" algn="l" defTabSz="914400" rtl="0" eaLnBrk="1" latinLnBrk="0" hangingPunct="1">
              <a:spcBef>
                <a:spcPts val="600"/>
              </a:spcBef>
              <a:buClr>
                <a:schemeClr val="accent3"/>
              </a:buClr>
              <a:buFont typeface="Wingdings" pitchFamily="2" charset="2"/>
              <a:buChar char="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828800" indent="-457200" algn="l" defTabSz="914400" rtl="0" eaLnBrk="1" latinLnBrk="0" hangingPunct="1">
              <a:spcBef>
                <a:spcPts val="600"/>
              </a:spcBef>
              <a:buClr>
                <a:schemeClr val="accent3">
                  <a:lumMod val="50000"/>
                </a:schemeClr>
              </a:buClr>
              <a:buFont typeface="Wingdings" pitchFamily="2" charset="2"/>
              <a:buChar char="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286000" indent="-457200" algn="l" defTabSz="914400" rtl="0" eaLnBrk="1" latinLnBrk="0" hangingPunct="1">
              <a:spcBef>
                <a:spcPts val="600"/>
              </a:spcBef>
              <a:buClr>
                <a:schemeClr val="accent3"/>
              </a:buClr>
              <a:buFont typeface="Wingdings" pitchFamily="2" charset="2"/>
              <a:buChar char="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743200" indent="-461963" algn="l" defTabSz="914400" rtl="0" eaLnBrk="1" latinLnBrk="0" hangingPunct="1">
              <a:spcBef>
                <a:spcPct val="20000"/>
              </a:spcBef>
              <a:buClr>
                <a:schemeClr val="accent3">
                  <a:lumMod val="50000"/>
                </a:schemeClr>
              </a:buClr>
              <a:buFont typeface="Wingdings" pitchFamily="2" charset="2"/>
              <a:buChar char="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05163" indent="-461963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 pitchFamily="2" charset="2"/>
              <a:buChar char="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57600" indent="-461963" algn="l" defTabSz="914400" rtl="0" eaLnBrk="1" latinLnBrk="0" hangingPunct="1">
              <a:spcBef>
                <a:spcPct val="20000"/>
              </a:spcBef>
              <a:buClr>
                <a:schemeClr val="accent3">
                  <a:lumMod val="50000"/>
                </a:schemeClr>
              </a:buClr>
              <a:buFont typeface="Wingdings" pitchFamily="2" charset="2"/>
              <a:buChar char="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19563" indent="-461963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 pitchFamily="2" charset="2"/>
              <a:buChar char="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 smtClean="0"/>
              <a:t>Problem statement: 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verifiable computation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9410935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" name="Rectangle 1"/>
          <p:cNvSpPr/>
          <p:nvPr/>
        </p:nvSpPr>
        <p:spPr>
          <a:xfrm>
            <a:off x="219364" y="277091"/>
            <a:ext cx="8601363" cy="1119909"/>
          </a:xfrm>
          <a:prstGeom prst="rect">
            <a:avLst/>
          </a:prstGeom>
          <a:ln w="2540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Content Placeholder 2"/>
          <p:cNvSpPr txBox="1">
            <a:spLocks/>
          </p:cNvSpPr>
          <p:nvPr/>
        </p:nvSpPr>
        <p:spPr>
          <a:xfrm>
            <a:off x="848266" y="454237"/>
            <a:ext cx="7880096" cy="72339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457200" indent="-457200" algn="l" defTabSz="914400" rtl="0" eaLnBrk="1" latinLnBrk="0" hangingPunct="1">
              <a:spcBef>
                <a:spcPts val="2000"/>
              </a:spcBef>
              <a:buClr>
                <a:srgbClr val="333333"/>
              </a:buClr>
              <a:buFont typeface="Wingdings" charset="2"/>
              <a:buChar char="§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914400" indent="-457200" algn="l" defTabSz="914400" rtl="0" eaLnBrk="1" latinLnBrk="0" hangingPunct="1">
              <a:spcBef>
                <a:spcPts val="600"/>
              </a:spcBef>
              <a:buClr>
                <a:schemeClr val="accent3">
                  <a:lumMod val="50000"/>
                </a:schemeClr>
              </a:buClr>
              <a:buFont typeface="Wingdings" pitchFamily="2" charset="2"/>
              <a:buChar char="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371600" indent="-457200" algn="l" defTabSz="914400" rtl="0" eaLnBrk="1" latinLnBrk="0" hangingPunct="1">
              <a:spcBef>
                <a:spcPts val="600"/>
              </a:spcBef>
              <a:buClr>
                <a:schemeClr val="accent3"/>
              </a:buClr>
              <a:buFont typeface="Wingdings" pitchFamily="2" charset="2"/>
              <a:buChar char="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828800" indent="-457200" algn="l" defTabSz="914400" rtl="0" eaLnBrk="1" latinLnBrk="0" hangingPunct="1">
              <a:spcBef>
                <a:spcPts val="600"/>
              </a:spcBef>
              <a:buClr>
                <a:schemeClr val="accent3">
                  <a:lumMod val="50000"/>
                </a:schemeClr>
              </a:buClr>
              <a:buFont typeface="Wingdings" pitchFamily="2" charset="2"/>
              <a:buChar char="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286000" indent="-457200" algn="l" defTabSz="914400" rtl="0" eaLnBrk="1" latinLnBrk="0" hangingPunct="1">
              <a:spcBef>
                <a:spcPts val="600"/>
              </a:spcBef>
              <a:buClr>
                <a:schemeClr val="accent3"/>
              </a:buClr>
              <a:buFont typeface="Wingdings" pitchFamily="2" charset="2"/>
              <a:buChar char="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743200" indent="-461963" algn="l" defTabSz="914400" rtl="0" eaLnBrk="1" latinLnBrk="0" hangingPunct="1">
              <a:spcBef>
                <a:spcPct val="20000"/>
              </a:spcBef>
              <a:buClr>
                <a:schemeClr val="accent3">
                  <a:lumMod val="50000"/>
                </a:schemeClr>
              </a:buClr>
              <a:buFont typeface="Wingdings" pitchFamily="2" charset="2"/>
              <a:buChar char="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05163" indent="-461963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 pitchFamily="2" charset="2"/>
              <a:buChar char="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57600" indent="-461963" algn="l" defTabSz="914400" rtl="0" eaLnBrk="1" latinLnBrk="0" hangingPunct="1">
              <a:spcBef>
                <a:spcPct val="20000"/>
              </a:spcBef>
              <a:buClr>
                <a:schemeClr val="accent3">
                  <a:lumMod val="50000"/>
                </a:schemeClr>
              </a:buClr>
              <a:buFont typeface="Wingdings" pitchFamily="2" charset="2"/>
              <a:buChar char="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19563" indent="-461963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 pitchFamily="2" charset="2"/>
              <a:buChar char="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800" dirty="0" smtClean="0"/>
              <a:t>The server’s costs are unfortunately very high.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0100" y="-670560"/>
            <a:ext cx="6973570" cy="8247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94181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7414177"/>
              </p:ext>
            </p:extLst>
          </p:nvPr>
        </p:nvGraphicFramePr>
        <p:xfrm>
          <a:off x="669635" y="2101013"/>
          <a:ext cx="8278092" cy="1280160"/>
        </p:xfrm>
        <a:graphic>
          <a:graphicData uri="http://schemas.openxmlformats.org/drawingml/2006/table">
            <a:tbl>
              <a:tblPr>
                <a:effectLst/>
                <a:tableStyleId>{BC89EF96-8CEA-46FF-86C4-4CE0E7609802}</a:tableStyleId>
              </a:tblPr>
              <a:tblGrid>
                <a:gridCol w="1560444"/>
                <a:gridCol w="1593644"/>
                <a:gridCol w="1715380"/>
                <a:gridCol w="1665261"/>
                <a:gridCol w="1743363"/>
              </a:tblGrid>
              <a:tr h="393529">
                <a:tc>
                  <a:txBody>
                    <a:bodyPr/>
                    <a:lstStyle/>
                    <a:p>
                      <a:pPr algn="l"/>
                      <a:r>
                        <a:rPr lang="en-US" sz="2200" b="0" dirty="0" smtClean="0">
                          <a:solidFill>
                            <a:schemeClr val="accent5"/>
                          </a:solidFill>
                        </a:rPr>
                        <a:t>cross-over</a:t>
                      </a:r>
                      <a:endParaRPr lang="en-US" sz="2200" b="0" dirty="0">
                        <a:solidFill>
                          <a:schemeClr val="accent5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200" b="0" dirty="0" smtClean="0">
                          <a:solidFill>
                            <a:schemeClr val="accent5"/>
                          </a:solidFill>
                        </a:rPr>
                        <a:t>25,000 </a:t>
                      </a:r>
                      <a:r>
                        <a:rPr lang="en-US" sz="2200" b="0" baseline="0" dirty="0" smtClean="0">
                          <a:solidFill>
                            <a:schemeClr val="accent5"/>
                          </a:solidFill>
                        </a:rPr>
                        <a:t>inst.</a:t>
                      </a:r>
                      <a:endParaRPr lang="en-US" sz="2200" b="0" dirty="0">
                        <a:solidFill>
                          <a:schemeClr val="accent5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200" b="0" dirty="0" smtClean="0">
                          <a:solidFill>
                            <a:schemeClr val="accent5"/>
                          </a:solidFill>
                        </a:rPr>
                        <a:t>43,000 inst.</a:t>
                      </a:r>
                      <a:endParaRPr lang="en-US" sz="2200" b="0" dirty="0">
                        <a:solidFill>
                          <a:schemeClr val="accent5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200" b="0" dirty="0" smtClean="0">
                          <a:solidFill>
                            <a:schemeClr val="accent5"/>
                          </a:solidFill>
                        </a:rPr>
                        <a:t>210 inst.</a:t>
                      </a:r>
                      <a:endParaRPr lang="en-US" sz="2200" b="0" dirty="0">
                        <a:solidFill>
                          <a:schemeClr val="accent5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200" b="0" dirty="0" smtClean="0">
                          <a:solidFill>
                            <a:schemeClr val="accent5"/>
                          </a:solidFill>
                        </a:rPr>
                        <a:t>22,000 inst.</a:t>
                      </a:r>
                      <a:endParaRPr lang="en-US" sz="2200" b="0" dirty="0">
                        <a:solidFill>
                          <a:schemeClr val="accent5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93529">
                <a:tc>
                  <a:txBody>
                    <a:bodyPr/>
                    <a:lstStyle/>
                    <a:p>
                      <a:pPr algn="l"/>
                      <a:r>
                        <a:rPr lang="en-US" sz="2200" dirty="0" smtClean="0">
                          <a:solidFill>
                            <a:schemeClr val="accent5"/>
                          </a:solidFill>
                        </a:rPr>
                        <a:t>client CPU</a:t>
                      </a:r>
                      <a:endParaRPr lang="en-US" sz="2200" dirty="0">
                        <a:solidFill>
                          <a:schemeClr val="accent5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200" dirty="0" smtClean="0">
                          <a:solidFill>
                            <a:schemeClr val="accent5"/>
                          </a:solidFill>
                        </a:rPr>
                        <a:t>21 </a:t>
                      </a:r>
                      <a:r>
                        <a:rPr lang="en-US" sz="2200" dirty="0" err="1" smtClean="0">
                          <a:solidFill>
                            <a:schemeClr val="accent5"/>
                          </a:solidFill>
                        </a:rPr>
                        <a:t>mins</a:t>
                      </a:r>
                      <a:r>
                        <a:rPr lang="en-US" sz="2200" dirty="0" smtClean="0">
                          <a:solidFill>
                            <a:schemeClr val="accent5"/>
                          </a:solidFill>
                        </a:rPr>
                        <a:t>.</a:t>
                      </a:r>
                      <a:endParaRPr lang="en-US" sz="2200" dirty="0">
                        <a:solidFill>
                          <a:schemeClr val="accent5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200" dirty="0" smtClean="0">
                          <a:solidFill>
                            <a:schemeClr val="accent5"/>
                          </a:solidFill>
                        </a:rPr>
                        <a:t>5.9 </a:t>
                      </a:r>
                      <a:r>
                        <a:rPr lang="en-US" sz="2200" dirty="0" err="1" smtClean="0">
                          <a:solidFill>
                            <a:schemeClr val="accent5"/>
                          </a:solidFill>
                        </a:rPr>
                        <a:t>mins</a:t>
                      </a:r>
                      <a:r>
                        <a:rPr lang="en-US" sz="2200" dirty="0" smtClean="0">
                          <a:solidFill>
                            <a:schemeClr val="accent5"/>
                          </a:solidFill>
                        </a:rPr>
                        <a:t>.</a:t>
                      </a:r>
                      <a:endParaRPr lang="en-US" sz="2200" dirty="0">
                        <a:solidFill>
                          <a:schemeClr val="accent5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200" dirty="0" smtClean="0">
                          <a:solidFill>
                            <a:schemeClr val="accent5"/>
                          </a:solidFill>
                        </a:rPr>
                        <a:t>2.7 </a:t>
                      </a:r>
                      <a:r>
                        <a:rPr lang="en-US" sz="2200" dirty="0" err="1" smtClean="0">
                          <a:solidFill>
                            <a:schemeClr val="accent5"/>
                          </a:solidFill>
                        </a:rPr>
                        <a:t>mins</a:t>
                      </a:r>
                      <a:r>
                        <a:rPr lang="en-US" sz="2200" dirty="0" smtClean="0">
                          <a:solidFill>
                            <a:schemeClr val="accent5"/>
                          </a:solidFill>
                        </a:rPr>
                        <a:t>.</a:t>
                      </a:r>
                      <a:endParaRPr lang="en-US" sz="2200" dirty="0">
                        <a:solidFill>
                          <a:schemeClr val="accent5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200" dirty="0" smtClean="0">
                          <a:solidFill>
                            <a:schemeClr val="accent5"/>
                          </a:solidFill>
                        </a:rPr>
                        <a:t>4.5</a:t>
                      </a:r>
                      <a:r>
                        <a:rPr lang="en-US" sz="2200" baseline="0" dirty="0" smtClean="0">
                          <a:solidFill>
                            <a:schemeClr val="accent5"/>
                          </a:solidFill>
                        </a:rPr>
                        <a:t> </a:t>
                      </a:r>
                      <a:r>
                        <a:rPr lang="en-US" sz="2200" baseline="0" dirty="0" err="1" smtClean="0">
                          <a:solidFill>
                            <a:schemeClr val="accent5"/>
                          </a:solidFill>
                        </a:rPr>
                        <a:t>mins</a:t>
                      </a:r>
                      <a:r>
                        <a:rPr lang="en-US" sz="2200" baseline="0" dirty="0" smtClean="0">
                          <a:solidFill>
                            <a:schemeClr val="accent5"/>
                          </a:solidFill>
                        </a:rPr>
                        <a:t>.</a:t>
                      </a:r>
                      <a:endParaRPr lang="en-US" sz="2200" dirty="0">
                        <a:solidFill>
                          <a:schemeClr val="accent5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55445">
                <a:tc>
                  <a:txBody>
                    <a:bodyPr/>
                    <a:lstStyle/>
                    <a:p>
                      <a:pPr algn="l"/>
                      <a:r>
                        <a:rPr lang="en-US" sz="2200" dirty="0" smtClean="0">
                          <a:solidFill>
                            <a:schemeClr val="accent5"/>
                          </a:solidFill>
                        </a:rPr>
                        <a:t>server CPU</a:t>
                      </a:r>
                      <a:endParaRPr lang="en-US" sz="2200" dirty="0">
                        <a:solidFill>
                          <a:schemeClr val="accent5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200" dirty="0" smtClean="0">
                          <a:solidFill>
                            <a:schemeClr val="accent5"/>
                          </a:solidFill>
                        </a:rPr>
                        <a:t>12 months</a:t>
                      </a:r>
                      <a:endParaRPr lang="en-US" sz="2200" dirty="0">
                        <a:solidFill>
                          <a:schemeClr val="accent5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200" dirty="0" smtClean="0">
                          <a:solidFill>
                            <a:schemeClr val="accent5"/>
                          </a:solidFill>
                        </a:rPr>
                        <a:t>8.9 months</a:t>
                      </a:r>
                      <a:endParaRPr lang="en-US" sz="2200" dirty="0">
                        <a:solidFill>
                          <a:schemeClr val="accent5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200" dirty="0" smtClean="0">
                          <a:solidFill>
                            <a:schemeClr val="accent5"/>
                          </a:solidFill>
                        </a:rPr>
                        <a:t>22 hours</a:t>
                      </a:r>
                      <a:endParaRPr lang="en-US" sz="2200" dirty="0">
                        <a:solidFill>
                          <a:schemeClr val="accent5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200" dirty="0" smtClean="0">
                          <a:solidFill>
                            <a:schemeClr val="accent5"/>
                          </a:solidFill>
                        </a:rPr>
                        <a:t>4.2 months</a:t>
                      </a:r>
                      <a:endParaRPr lang="en-US" sz="2200" dirty="0">
                        <a:solidFill>
                          <a:schemeClr val="accent5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3" name="Rectangle 2"/>
          <p:cNvSpPr txBox="1">
            <a:spLocks noChangeArrowheads="1"/>
          </p:cNvSpPr>
          <p:nvPr/>
        </p:nvSpPr>
        <p:spPr>
          <a:xfrm>
            <a:off x="599159" y="603659"/>
            <a:ext cx="7598114" cy="612478"/>
          </a:xfrm>
          <a:prstGeom prst="rect">
            <a:avLst/>
          </a:prstGeom>
          <a:ln/>
        </p:spPr>
        <p:txBody>
          <a:bodyPr vert="horz" lIns="91440" tIns="45720" rIns="91440" bIns="45720" rtlCol="0">
            <a:normAutofit/>
          </a:bodyPr>
          <a:lstStyle>
            <a:lvl1pPr marL="457200" indent="-457200" algn="l" defTabSz="914400" rtl="0" eaLnBrk="1" latinLnBrk="0" hangingPunct="1">
              <a:spcBef>
                <a:spcPts val="2000"/>
              </a:spcBef>
              <a:buClr>
                <a:srgbClr val="333333"/>
              </a:buClr>
              <a:buFont typeface="Wingdings" charset="2"/>
              <a:buChar char="§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914400" indent="-457200" algn="l" defTabSz="914400" rtl="0" eaLnBrk="1" latinLnBrk="0" hangingPunct="1">
              <a:spcBef>
                <a:spcPts val="600"/>
              </a:spcBef>
              <a:buClr>
                <a:schemeClr val="accent3">
                  <a:lumMod val="50000"/>
                </a:schemeClr>
              </a:buClr>
              <a:buFont typeface="Wingdings" pitchFamily="2" charset="2"/>
              <a:buChar char="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371600" indent="-457200" algn="l" defTabSz="914400" rtl="0" eaLnBrk="1" latinLnBrk="0" hangingPunct="1">
              <a:spcBef>
                <a:spcPts val="600"/>
              </a:spcBef>
              <a:buClr>
                <a:schemeClr val="accent3"/>
              </a:buClr>
              <a:buFont typeface="Wingdings" pitchFamily="2" charset="2"/>
              <a:buChar char="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828800" indent="-457200" algn="l" defTabSz="914400" rtl="0" eaLnBrk="1" latinLnBrk="0" hangingPunct="1">
              <a:spcBef>
                <a:spcPts val="600"/>
              </a:spcBef>
              <a:buClr>
                <a:schemeClr val="accent3">
                  <a:lumMod val="50000"/>
                </a:schemeClr>
              </a:buClr>
              <a:buFont typeface="Wingdings" pitchFamily="2" charset="2"/>
              <a:buChar char="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286000" indent="-457200" algn="l" defTabSz="914400" rtl="0" eaLnBrk="1" latinLnBrk="0" hangingPunct="1">
              <a:spcBef>
                <a:spcPts val="600"/>
              </a:spcBef>
              <a:buClr>
                <a:schemeClr val="accent3"/>
              </a:buClr>
              <a:buFont typeface="Wingdings" pitchFamily="2" charset="2"/>
              <a:buChar char="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743200" indent="-461963" algn="l" defTabSz="914400" rtl="0" eaLnBrk="1" latinLnBrk="0" hangingPunct="1">
              <a:spcBef>
                <a:spcPct val="20000"/>
              </a:spcBef>
              <a:buClr>
                <a:schemeClr val="accent3">
                  <a:lumMod val="50000"/>
                </a:schemeClr>
              </a:buClr>
              <a:buFont typeface="Wingdings" pitchFamily="2" charset="2"/>
              <a:buChar char="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05163" indent="-461963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 pitchFamily="2" charset="2"/>
              <a:buChar char="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57600" indent="-461963" algn="l" defTabSz="914400" rtl="0" eaLnBrk="1" latinLnBrk="0" hangingPunct="1">
              <a:spcBef>
                <a:spcPct val="20000"/>
              </a:spcBef>
              <a:buClr>
                <a:schemeClr val="accent3">
                  <a:lumMod val="50000"/>
                </a:schemeClr>
              </a:buClr>
              <a:buFont typeface="Wingdings" pitchFamily="2" charset="2"/>
              <a:buChar char="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19563" indent="-461963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 pitchFamily="2" charset="2"/>
              <a:buChar char="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" charset="2"/>
              <a:buNone/>
            </a:pPr>
            <a:r>
              <a:rPr lang="en-US" dirty="0" smtClean="0"/>
              <a:t>(1) If verification work is performed on a CPU</a:t>
            </a:r>
            <a:endParaRPr lang="en-US" dirty="0"/>
          </a:p>
        </p:txBody>
      </p:sp>
      <p:sp>
        <p:nvSpPr>
          <p:cNvPr id="15" name="Rectangle 2"/>
          <p:cNvSpPr txBox="1">
            <a:spLocks noChangeArrowheads="1"/>
          </p:cNvSpPr>
          <p:nvPr/>
        </p:nvSpPr>
        <p:spPr>
          <a:xfrm>
            <a:off x="610704" y="3849597"/>
            <a:ext cx="7218940" cy="612478"/>
          </a:xfrm>
          <a:prstGeom prst="rect">
            <a:avLst/>
          </a:prstGeom>
          <a:ln/>
        </p:spPr>
        <p:txBody>
          <a:bodyPr vert="horz" lIns="91440" tIns="45720" rIns="91440" bIns="45720" rtlCol="0">
            <a:normAutofit/>
          </a:bodyPr>
          <a:lstStyle>
            <a:lvl1pPr marL="457200" indent="-457200" algn="l" defTabSz="914400" rtl="0" eaLnBrk="1" latinLnBrk="0" hangingPunct="1">
              <a:spcBef>
                <a:spcPts val="2000"/>
              </a:spcBef>
              <a:buClr>
                <a:srgbClr val="333333"/>
              </a:buClr>
              <a:buFont typeface="Wingdings" charset="2"/>
              <a:buChar char="§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914400" indent="-457200" algn="l" defTabSz="914400" rtl="0" eaLnBrk="1" latinLnBrk="0" hangingPunct="1">
              <a:spcBef>
                <a:spcPts val="600"/>
              </a:spcBef>
              <a:buClr>
                <a:schemeClr val="accent3">
                  <a:lumMod val="50000"/>
                </a:schemeClr>
              </a:buClr>
              <a:buFont typeface="Wingdings" pitchFamily="2" charset="2"/>
              <a:buChar char="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371600" indent="-457200" algn="l" defTabSz="914400" rtl="0" eaLnBrk="1" latinLnBrk="0" hangingPunct="1">
              <a:spcBef>
                <a:spcPts val="600"/>
              </a:spcBef>
              <a:buClr>
                <a:schemeClr val="accent3"/>
              </a:buClr>
              <a:buFont typeface="Wingdings" pitchFamily="2" charset="2"/>
              <a:buChar char="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828800" indent="-457200" algn="l" defTabSz="914400" rtl="0" eaLnBrk="1" latinLnBrk="0" hangingPunct="1">
              <a:spcBef>
                <a:spcPts val="600"/>
              </a:spcBef>
              <a:buClr>
                <a:schemeClr val="accent3">
                  <a:lumMod val="50000"/>
                </a:schemeClr>
              </a:buClr>
              <a:buFont typeface="Wingdings" pitchFamily="2" charset="2"/>
              <a:buChar char="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286000" indent="-457200" algn="l" defTabSz="914400" rtl="0" eaLnBrk="1" latinLnBrk="0" hangingPunct="1">
              <a:spcBef>
                <a:spcPts val="600"/>
              </a:spcBef>
              <a:buClr>
                <a:schemeClr val="accent3"/>
              </a:buClr>
              <a:buFont typeface="Wingdings" pitchFamily="2" charset="2"/>
              <a:buChar char="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743200" indent="-461963" algn="l" defTabSz="914400" rtl="0" eaLnBrk="1" latinLnBrk="0" hangingPunct="1">
              <a:spcBef>
                <a:spcPct val="20000"/>
              </a:spcBef>
              <a:buClr>
                <a:schemeClr val="accent3">
                  <a:lumMod val="50000"/>
                </a:schemeClr>
              </a:buClr>
              <a:buFont typeface="Wingdings" pitchFamily="2" charset="2"/>
              <a:buChar char="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05163" indent="-461963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 pitchFamily="2" charset="2"/>
              <a:buChar char="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57600" indent="-461963" algn="l" defTabSz="914400" rtl="0" eaLnBrk="1" latinLnBrk="0" hangingPunct="1">
              <a:spcBef>
                <a:spcPct val="20000"/>
              </a:spcBef>
              <a:buClr>
                <a:schemeClr val="accent3">
                  <a:lumMod val="50000"/>
                </a:schemeClr>
              </a:buClr>
              <a:buFont typeface="Wingdings" pitchFamily="2" charset="2"/>
              <a:buChar char="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19563" indent="-461963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 pitchFamily="2" charset="2"/>
              <a:buChar char="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" charset="2"/>
              <a:buNone/>
            </a:pPr>
            <a:r>
              <a:rPr lang="en-US" dirty="0" smtClean="0"/>
              <a:t>(2) If we had free crypto hardware for verification …</a:t>
            </a:r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736748" y="3428332"/>
            <a:ext cx="7980532" cy="15908"/>
          </a:xfrm>
          <a:prstGeom prst="line">
            <a:avLst/>
          </a:prstGeom>
          <a:ln>
            <a:solidFill>
              <a:srgbClr val="5A1705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Rectangle 2"/>
          <p:cNvSpPr txBox="1">
            <a:spLocks noChangeArrowheads="1"/>
          </p:cNvSpPr>
          <p:nvPr/>
        </p:nvSpPr>
        <p:spPr>
          <a:xfrm>
            <a:off x="1874535" y="1400031"/>
            <a:ext cx="1831473" cy="822071"/>
          </a:xfrm>
          <a:prstGeom prst="rect">
            <a:avLst/>
          </a:prstGeom>
          <a:ln/>
        </p:spPr>
        <p:txBody>
          <a:bodyPr vert="horz" lIns="91440" tIns="45720" rIns="91440" bIns="45720" rtlCol="0">
            <a:normAutofit/>
          </a:bodyPr>
          <a:lstStyle>
            <a:lvl1pPr marL="457200" indent="-457200" algn="l" defTabSz="914400" rtl="0" eaLnBrk="1" latinLnBrk="0" hangingPunct="1">
              <a:spcBef>
                <a:spcPts val="2000"/>
              </a:spcBef>
              <a:buClr>
                <a:srgbClr val="333333"/>
              </a:buClr>
              <a:buFont typeface="Wingdings" charset="2"/>
              <a:buChar char="§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914400" indent="-457200" algn="l" defTabSz="914400" rtl="0" eaLnBrk="1" latinLnBrk="0" hangingPunct="1">
              <a:spcBef>
                <a:spcPts val="600"/>
              </a:spcBef>
              <a:buClr>
                <a:schemeClr val="accent3">
                  <a:lumMod val="50000"/>
                </a:schemeClr>
              </a:buClr>
              <a:buFont typeface="Wingdings" pitchFamily="2" charset="2"/>
              <a:buChar char="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371600" indent="-457200" algn="l" defTabSz="914400" rtl="0" eaLnBrk="1" latinLnBrk="0" hangingPunct="1">
              <a:spcBef>
                <a:spcPts val="600"/>
              </a:spcBef>
              <a:buClr>
                <a:schemeClr val="accent3"/>
              </a:buClr>
              <a:buFont typeface="Wingdings" pitchFamily="2" charset="2"/>
              <a:buChar char="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828800" indent="-457200" algn="l" defTabSz="914400" rtl="0" eaLnBrk="1" latinLnBrk="0" hangingPunct="1">
              <a:spcBef>
                <a:spcPts val="600"/>
              </a:spcBef>
              <a:buClr>
                <a:schemeClr val="accent3">
                  <a:lumMod val="50000"/>
                </a:schemeClr>
              </a:buClr>
              <a:buFont typeface="Wingdings" pitchFamily="2" charset="2"/>
              <a:buChar char="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286000" indent="-457200" algn="l" defTabSz="914400" rtl="0" eaLnBrk="1" latinLnBrk="0" hangingPunct="1">
              <a:spcBef>
                <a:spcPts val="600"/>
              </a:spcBef>
              <a:buClr>
                <a:schemeClr val="accent3"/>
              </a:buClr>
              <a:buFont typeface="Wingdings" pitchFamily="2" charset="2"/>
              <a:buChar char="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743200" indent="-461963" algn="l" defTabSz="914400" rtl="0" eaLnBrk="1" latinLnBrk="0" hangingPunct="1">
              <a:spcBef>
                <a:spcPct val="20000"/>
              </a:spcBef>
              <a:buClr>
                <a:schemeClr val="accent3">
                  <a:lumMod val="50000"/>
                </a:schemeClr>
              </a:buClr>
              <a:buFont typeface="Wingdings" pitchFamily="2" charset="2"/>
              <a:buChar char="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05163" indent="-461963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 pitchFamily="2" charset="2"/>
              <a:buChar char="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57600" indent="-461963" algn="l" defTabSz="914400" rtl="0" eaLnBrk="1" latinLnBrk="0" hangingPunct="1">
              <a:spcBef>
                <a:spcPct val="20000"/>
              </a:spcBef>
              <a:buClr>
                <a:schemeClr val="accent3">
                  <a:lumMod val="50000"/>
                </a:schemeClr>
              </a:buClr>
              <a:buFont typeface="Wingdings" pitchFamily="2" charset="2"/>
              <a:buChar char="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19563" indent="-461963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 pitchFamily="2" charset="2"/>
              <a:buChar char="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buFont typeface="Wingdings" charset="2"/>
              <a:buNone/>
            </a:pPr>
            <a:r>
              <a:rPr lang="en-US" sz="1800" dirty="0">
                <a:solidFill>
                  <a:schemeClr val="accent5"/>
                </a:solidFill>
              </a:rPr>
              <a:t>m</a:t>
            </a:r>
            <a:r>
              <a:rPr lang="en-US" sz="1800" dirty="0" smtClean="0">
                <a:solidFill>
                  <a:schemeClr val="accent5"/>
                </a:solidFill>
              </a:rPr>
              <a:t>at. </a:t>
            </a:r>
            <a:r>
              <a:rPr lang="en-US" sz="1800" dirty="0" err="1">
                <a:solidFill>
                  <a:schemeClr val="accent5"/>
                </a:solidFill>
              </a:rPr>
              <a:t>m</a:t>
            </a:r>
            <a:r>
              <a:rPr lang="en-US" sz="1800" dirty="0" err="1" smtClean="0">
                <a:solidFill>
                  <a:schemeClr val="accent5"/>
                </a:solidFill>
              </a:rPr>
              <a:t>ult</a:t>
            </a:r>
            <a:r>
              <a:rPr lang="en-US" sz="1800" dirty="0" smtClean="0">
                <a:solidFill>
                  <a:schemeClr val="accent5"/>
                </a:solidFill>
              </a:rPr>
              <a:t>.</a:t>
            </a:r>
          </a:p>
          <a:p>
            <a:pPr marL="0" indent="0" algn="ctr">
              <a:spcBef>
                <a:spcPts val="0"/>
              </a:spcBef>
              <a:buFont typeface="Wingdings" charset="2"/>
              <a:buNone/>
            </a:pPr>
            <a:r>
              <a:rPr lang="en-US" sz="1800" dirty="0" smtClean="0">
                <a:solidFill>
                  <a:schemeClr val="accent5"/>
                </a:solidFill>
              </a:rPr>
              <a:t>(m=150)</a:t>
            </a:r>
          </a:p>
          <a:p>
            <a:pPr lvl="1" algn="ctr"/>
            <a:endParaRPr lang="en-US" sz="1800" dirty="0">
              <a:solidFill>
                <a:schemeClr val="accent5"/>
              </a:solidFill>
            </a:endParaRPr>
          </a:p>
        </p:txBody>
      </p:sp>
      <p:sp>
        <p:nvSpPr>
          <p:cNvPr id="25" name="Rectangle 2"/>
          <p:cNvSpPr txBox="1">
            <a:spLocks noChangeArrowheads="1"/>
          </p:cNvSpPr>
          <p:nvPr/>
        </p:nvSpPr>
        <p:spPr>
          <a:xfrm>
            <a:off x="3478123" y="1430522"/>
            <a:ext cx="2040022" cy="887805"/>
          </a:xfrm>
          <a:prstGeom prst="rect">
            <a:avLst/>
          </a:prstGeom>
          <a:ln/>
        </p:spPr>
        <p:txBody>
          <a:bodyPr vert="horz" lIns="91440" tIns="45720" rIns="91440" bIns="45720" rtlCol="0">
            <a:normAutofit/>
          </a:bodyPr>
          <a:lstStyle>
            <a:lvl1pPr marL="457200" indent="-457200" algn="l" defTabSz="914400" rtl="0" eaLnBrk="1" latinLnBrk="0" hangingPunct="1">
              <a:spcBef>
                <a:spcPts val="2000"/>
              </a:spcBef>
              <a:buClr>
                <a:srgbClr val="333333"/>
              </a:buClr>
              <a:buFont typeface="Wingdings" charset="2"/>
              <a:buChar char="§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914400" indent="-457200" algn="l" defTabSz="914400" rtl="0" eaLnBrk="1" latinLnBrk="0" hangingPunct="1">
              <a:spcBef>
                <a:spcPts val="600"/>
              </a:spcBef>
              <a:buClr>
                <a:schemeClr val="accent3">
                  <a:lumMod val="50000"/>
                </a:schemeClr>
              </a:buClr>
              <a:buFont typeface="Wingdings" pitchFamily="2" charset="2"/>
              <a:buChar char="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371600" indent="-457200" algn="l" defTabSz="914400" rtl="0" eaLnBrk="1" latinLnBrk="0" hangingPunct="1">
              <a:spcBef>
                <a:spcPts val="600"/>
              </a:spcBef>
              <a:buClr>
                <a:schemeClr val="accent3"/>
              </a:buClr>
              <a:buFont typeface="Wingdings" pitchFamily="2" charset="2"/>
              <a:buChar char="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828800" indent="-457200" algn="l" defTabSz="914400" rtl="0" eaLnBrk="1" latinLnBrk="0" hangingPunct="1">
              <a:spcBef>
                <a:spcPts val="600"/>
              </a:spcBef>
              <a:buClr>
                <a:schemeClr val="accent3">
                  <a:lumMod val="50000"/>
                </a:schemeClr>
              </a:buClr>
              <a:buFont typeface="Wingdings" pitchFamily="2" charset="2"/>
              <a:buChar char="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286000" indent="-457200" algn="l" defTabSz="914400" rtl="0" eaLnBrk="1" latinLnBrk="0" hangingPunct="1">
              <a:spcBef>
                <a:spcPts val="600"/>
              </a:spcBef>
              <a:buClr>
                <a:schemeClr val="accent3"/>
              </a:buClr>
              <a:buFont typeface="Wingdings" pitchFamily="2" charset="2"/>
              <a:buChar char="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743200" indent="-461963" algn="l" defTabSz="914400" rtl="0" eaLnBrk="1" latinLnBrk="0" hangingPunct="1">
              <a:spcBef>
                <a:spcPct val="20000"/>
              </a:spcBef>
              <a:buClr>
                <a:schemeClr val="accent3">
                  <a:lumMod val="50000"/>
                </a:schemeClr>
              </a:buClr>
              <a:buFont typeface="Wingdings" pitchFamily="2" charset="2"/>
              <a:buChar char="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05163" indent="-461963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 pitchFamily="2" charset="2"/>
              <a:buChar char="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57600" indent="-461963" algn="l" defTabSz="914400" rtl="0" eaLnBrk="1" latinLnBrk="0" hangingPunct="1">
              <a:spcBef>
                <a:spcPct val="20000"/>
              </a:spcBef>
              <a:buClr>
                <a:schemeClr val="accent3">
                  <a:lumMod val="50000"/>
                </a:schemeClr>
              </a:buClr>
              <a:buFont typeface="Wingdings" pitchFamily="2" charset="2"/>
              <a:buChar char="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19563" indent="-461963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 pitchFamily="2" charset="2"/>
              <a:buChar char="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buFont typeface="Wingdings" charset="2"/>
              <a:buNone/>
            </a:pPr>
            <a:r>
              <a:rPr lang="en-US" sz="1800" dirty="0" smtClean="0">
                <a:solidFill>
                  <a:schemeClr val="accent5"/>
                </a:solidFill>
              </a:rPr>
              <a:t>Floyd-</a:t>
            </a:r>
            <a:r>
              <a:rPr lang="en-US" sz="1800" dirty="0" err="1" smtClean="0">
                <a:solidFill>
                  <a:schemeClr val="accent5"/>
                </a:solidFill>
              </a:rPr>
              <a:t>Warshall</a:t>
            </a:r>
            <a:endParaRPr lang="en-US" sz="1800" dirty="0" smtClean="0">
              <a:solidFill>
                <a:schemeClr val="accent5"/>
              </a:solidFill>
            </a:endParaRPr>
          </a:p>
          <a:p>
            <a:pPr marL="0" indent="0" algn="ctr">
              <a:spcBef>
                <a:spcPts val="0"/>
              </a:spcBef>
              <a:buFont typeface="Wingdings" charset="2"/>
              <a:buNone/>
            </a:pPr>
            <a:r>
              <a:rPr lang="en-US" sz="1800" dirty="0" smtClean="0">
                <a:solidFill>
                  <a:schemeClr val="accent5"/>
                </a:solidFill>
              </a:rPr>
              <a:t>(m=25)</a:t>
            </a:r>
          </a:p>
        </p:txBody>
      </p:sp>
      <p:sp>
        <p:nvSpPr>
          <p:cNvPr id="26" name="Rectangle 2"/>
          <p:cNvSpPr txBox="1">
            <a:spLocks noChangeArrowheads="1"/>
          </p:cNvSpPr>
          <p:nvPr/>
        </p:nvSpPr>
        <p:spPr>
          <a:xfrm>
            <a:off x="5158381" y="1410199"/>
            <a:ext cx="2040022" cy="1118733"/>
          </a:xfrm>
          <a:prstGeom prst="rect">
            <a:avLst/>
          </a:prstGeom>
          <a:ln/>
        </p:spPr>
        <p:txBody>
          <a:bodyPr vert="horz" lIns="91440" tIns="45720" rIns="91440" bIns="45720" rtlCol="0">
            <a:normAutofit/>
          </a:bodyPr>
          <a:lstStyle>
            <a:lvl1pPr marL="457200" indent="-457200" algn="l" defTabSz="914400" rtl="0" eaLnBrk="1" latinLnBrk="0" hangingPunct="1">
              <a:spcBef>
                <a:spcPts val="2000"/>
              </a:spcBef>
              <a:buClr>
                <a:srgbClr val="333333"/>
              </a:buClr>
              <a:buFont typeface="Wingdings" charset="2"/>
              <a:buChar char="§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914400" indent="-457200" algn="l" defTabSz="914400" rtl="0" eaLnBrk="1" latinLnBrk="0" hangingPunct="1">
              <a:spcBef>
                <a:spcPts val="600"/>
              </a:spcBef>
              <a:buClr>
                <a:schemeClr val="accent3">
                  <a:lumMod val="50000"/>
                </a:schemeClr>
              </a:buClr>
              <a:buFont typeface="Wingdings" pitchFamily="2" charset="2"/>
              <a:buChar char="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371600" indent="-457200" algn="l" defTabSz="914400" rtl="0" eaLnBrk="1" latinLnBrk="0" hangingPunct="1">
              <a:spcBef>
                <a:spcPts val="600"/>
              </a:spcBef>
              <a:buClr>
                <a:schemeClr val="accent3"/>
              </a:buClr>
              <a:buFont typeface="Wingdings" pitchFamily="2" charset="2"/>
              <a:buChar char="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828800" indent="-457200" algn="l" defTabSz="914400" rtl="0" eaLnBrk="1" latinLnBrk="0" hangingPunct="1">
              <a:spcBef>
                <a:spcPts val="600"/>
              </a:spcBef>
              <a:buClr>
                <a:schemeClr val="accent3">
                  <a:lumMod val="50000"/>
                </a:schemeClr>
              </a:buClr>
              <a:buFont typeface="Wingdings" pitchFamily="2" charset="2"/>
              <a:buChar char="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286000" indent="-457200" algn="l" defTabSz="914400" rtl="0" eaLnBrk="1" latinLnBrk="0" hangingPunct="1">
              <a:spcBef>
                <a:spcPts val="600"/>
              </a:spcBef>
              <a:buClr>
                <a:schemeClr val="accent3"/>
              </a:buClr>
              <a:buFont typeface="Wingdings" pitchFamily="2" charset="2"/>
              <a:buChar char="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743200" indent="-461963" algn="l" defTabSz="914400" rtl="0" eaLnBrk="1" latinLnBrk="0" hangingPunct="1">
              <a:spcBef>
                <a:spcPct val="20000"/>
              </a:spcBef>
              <a:buClr>
                <a:schemeClr val="accent3">
                  <a:lumMod val="50000"/>
                </a:schemeClr>
              </a:buClr>
              <a:buFont typeface="Wingdings" pitchFamily="2" charset="2"/>
              <a:buChar char="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05163" indent="-461963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 pitchFamily="2" charset="2"/>
              <a:buChar char="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57600" indent="-461963" algn="l" defTabSz="914400" rtl="0" eaLnBrk="1" latinLnBrk="0" hangingPunct="1">
              <a:spcBef>
                <a:spcPct val="20000"/>
              </a:spcBef>
              <a:buClr>
                <a:schemeClr val="accent3">
                  <a:lumMod val="50000"/>
                </a:schemeClr>
              </a:buClr>
              <a:buFont typeface="Wingdings" pitchFamily="2" charset="2"/>
              <a:buChar char="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19563" indent="-461963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 pitchFamily="2" charset="2"/>
              <a:buChar char="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buFont typeface="Wingdings" charset="2"/>
              <a:buNone/>
            </a:pPr>
            <a:r>
              <a:rPr lang="en-US" sz="1800" dirty="0" smtClean="0">
                <a:solidFill>
                  <a:schemeClr val="accent5"/>
                </a:solidFill>
              </a:rPr>
              <a:t>root finding</a:t>
            </a:r>
          </a:p>
          <a:p>
            <a:pPr marL="0" indent="0" algn="ctr">
              <a:spcBef>
                <a:spcPts val="0"/>
              </a:spcBef>
              <a:buFont typeface="Wingdings" charset="2"/>
              <a:buNone/>
            </a:pPr>
            <a:r>
              <a:rPr lang="en-US" sz="1800" dirty="0" smtClean="0">
                <a:solidFill>
                  <a:schemeClr val="accent5"/>
                </a:solidFill>
              </a:rPr>
              <a:t>(m=256, L=8)</a:t>
            </a:r>
          </a:p>
        </p:txBody>
      </p:sp>
      <p:sp>
        <p:nvSpPr>
          <p:cNvPr id="14" name="Rectangle 2"/>
          <p:cNvSpPr txBox="1">
            <a:spLocks noChangeArrowheads="1"/>
          </p:cNvSpPr>
          <p:nvPr/>
        </p:nvSpPr>
        <p:spPr>
          <a:xfrm>
            <a:off x="6815353" y="1424047"/>
            <a:ext cx="2040022" cy="790834"/>
          </a:xfrm>
          <a:prstGeom prst="rect">
            <a:avLst/>
          </a:prstGeom>
          <a:ln/>
        </p:spPr>
        <p:txBody>
          <a:bodyPr vert="horz" lIns="91440" tIns="45720" rIns="91440" bIns="45720" rtlCol="0">
            <a:normAutofit/>
          </a:bodyPr>
          <a:lstStyle>
            <a:lvl1pPr marL="457200" indent="-457200" algn="l" defTabSz="914400" rtl="0" eaLnBrk="1" latinLnBrk="0" hangingPunct="1">
              <a:spcBef>
                <a:spcPts val="2000"/>
              </a:spcBef>
              <a:buClr>
                <a:srgbClr val="333333"/>
              </a:buClr>
              <a:buFont typeface="Wingdings" charset="2"/>
              <a:buChar char="§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914400" indent="-457200" algn="l" defTabSz="914400" rtl="0" eaLnBrk="1" latinLnBrk="0" hangingPunct="1">
              <a:spcBef>
                <a:spcPts val="600"/>
              </a:spcBef>
              <a:buClr>
                <a:schemeClr val="accent3">
                  <a:lumMod val="50000"/>
                </a:schemeClr>
              </a:buClr>
              <a:buFont typeface="Wingdings" pitchFamily="2" charset="2"/>
              <a:buChar char="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371600" indent="-457200" algn="l" defTabSz="914400" rtl="0" eaLnBrk="1" latinLnBrk="0" hangingPunct="1">
              <a:spcBef>
                <a:spcPts val="600"/>
              </a:spcBef>
              <a:buClr>
                <a:schemeClr val="accent3"/>
              </a:buClr>
              <a:buFont typeface="Wingdings" pitchFamily="2" charset="2"/>
              <a:buChar char="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828800" indent="-457200" algn="l" defTabSz="914400" rtl="0" eaLnBrk="1" latinLnBrk="0" hangingPunct="1">
              <a:spcBef>
                <a:spcPts val="600"/>
              </a:spcBef>
              <a:buClr>
                <a:schemeClr val="accent3">
                  <a:lumMod val="50000"/>
                </a:schemeClr>
              </a:buClr>
              <a:buFont typeface="Wingdings" pitchFamily="2" charset="2"/>
              <a:buChar char="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286000" indent="-457200" algn="l" defTabSz="914400" rtl="0" eaLnBrk="1" latinLnBrk="0" hangingPunct="1">
              <a:spcBef>
                <a:spcPts val="600"/>
              </a:spcBef>
              <a:buClr>
                <a:schemeClr val="accent3"/>
              </a:buClr>
              <a:buFont typeface="Wingdings" pitchFamily="2" charset="2"/>
              <a:buChar char="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743200" indent="-461963" algn="l" defTabSz="914400" rtl="0" eaLnBrk="1" latinLnBrk="0" hangingPunct="1">
              <a:spcBef>
                <a:spcPct val="20000"/>
              </a:spcBef>
              <a:buClr>
                <a:schemeClr val="accent3">
                  <a:lumMod val="50000"/>
                </a:schemeClr>
              </a:buClr>
              <a:buFont typeface="Wingdings" pitchFamily="2" charset="2"/>
              <a:buChar char="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05163" indent="-461963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 pitchFamily="2" charset="2"/>
              <a:buChar char="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57600" indent="-461963" algn="l" defTabSz="914400" rtl="0" eaLnBrk="1" latinLnBrk="0" hangingPunct="1">
              <a:spcBef>
                <a:spcPct val="20000"/>
              </a:spcBef>
              <a:buClr>
                <a:schemeClr val="accent3">
                  <a:lumMod val="50000"/>
                </a:schemeClr>
              </a:buClr>
              <a:buFont typeface="Wingdings" pitchFamily="2" charset="2"/>
              <a:buChar char="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19563" indent="-461963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 pitchFamily="2" charset="2"/>
              <a:buChar char="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buFont typeface="Wingdings" charset="2"/>
              <a:buNone/>
            </a:pPr>
            <a:r>
              <a:rPr lang="en-US" sz="1800" dirty="0" smtClean="0">
                <a:solidFill>
                  <a:schemeClr val="accent5"/>
                </a:solidFill>
              </a:rPr>
              <a:t>PAM clustering</a:t>
            </a:r>
          </a:p>
          <a:p>
            <a:pPr marL="0" indent="0" algn="ctr">
              <a:spcBef>
                <a:spcPts val="0"/>
              </a:spcBef>
              <a:buFont typeface="Wingdings" charset="2"/>
              <a:buNone/>
            </a:pPr>
            <a:r>
              <a:rPr lang="en-US" sz="1800" dirty="0" smtClean="0">
                <a:solidFill>
                  <a:schemeClr val="accent5"/>
                </a:solidFill>
              </a:rPr>
              <a:t>(m=20, d=128)</a:t>
            </a:r>
            <a:endParaRPr lang="en-US" sz="1800" dirty="0">
              <a:solidFill>
                <a:schemeClr val="accent5"/>
              </a:solidFill>
            </a:endParaRPr>
          </a:p>
        </p:txBody>
      </p:sp>
      <p:graphicFrame>
        <p:nvGraphicFramePr>
          <p:cNvPr id="24" name="Table 2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4303102"/>
              </p:ext>
            </p:extLst>
          </p:nvPr>
        </p:nvGraphicFramePr>
        <p:xfrm>
          <a:off x="669635" y="4654868"/>
          <a:ext cx="8278092" cy="1280160"/>
        </p:xfrm>
        <a:graphic>
          <a:graphicData uri="http://schemas.openxmlformats.org/drawingml/2006/table">
            <a:tbl>
              <a:tblPr>
                <a:effectLst/>
                <a:tableStyleId>{BC89EF96-8CEA-46FF-86C4-4CE0E7609802}</a:tableStyleId>
              </a:tblPr>
              <a:tblGrid>
                <a:gridCol w="1560444"/>
                <a:gridCol w="1593644"/>
                <a:gridCol w="1715380"/>
                <a:gridCol w="1665261"/>
                <a:gridCol w="1743363"/>
              </a:tblGrid>
              <a:tr h="393529">
                <a:tc>
                  <a:txBody>
                    <a:bodyPr/>
                    <a:lstStyle/>
                    <a:p>
                      <a:pPr algn="l"/>
                      <a:r>
                        <a:rPr lang="en-US" sz="2200" b="0" dirty="0" smtClean="0">
                          <a:solidFill>
                            <a:schemeClr val="accent5"/>
                          </a:solidFill>
                        </a:rPr>
                        <a:t>cross-over</a:t>
                      </a:r>
                      <a:endParaRPr lang="en-US" sz="2200" b="0" dirty="0">
                        <a:solidFill>
                          <a:schemeClr val="accent5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200" b="0" baseline="0" dirty="0" smtClean="0">
                          <a:solidFill>
                            <a:schemeClr val="accent5"/>
                          </a:solidFill>
                        </a:rPr>
                        <a:t>4,900 inst.</a:t>
                      </a:r>
                      <a:endParaRPr lang="en-US" sz="2200" b="0" dirty="0">
                        <a:solidFill>
                          <a:schemeClr val="accent5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200" b="0" dirty="0" smtClean="0">
                          <a:solidFill>
                            <a:schemeClr val="accent5"/>
                          </a:solidFill>
                        </a:rPr>
                        <a:t>8,000 inst.</a:t>
                      </a:r>
                      <a:endParaRPr lang="en-US" sz="2200" b="0" dirty="0">
                        <a:solidFill>
                          <a:schemeClr val="accent5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200" b="0" dirty="0" smtClean="0">
                          <a:solidFill>
                            <a:schemeClr val="accent5"/>
                          </a:solidFill>
                        </a:rPr>
                        <a:t>40 inst.</a:t>
                      </a:r>
                      <a:endParaRPr lang="en-US" sz="2200" b="0" dirty="0">
                        <a:solidFill>
                          <a:schemeClr val="accent5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200" b="0" dirty="0" smtClean="0">
                          <a:solidFill>
                            <a:schemeClr val="accent5"/>
                          </a:solidFill>
                        </a:rPr>
                        <a:t>5,000 inst.</a:t>
                      </a:r>
                      <a:endParaRPr lang="en-US" sz="2200" b="0" dirty="0">
                        <a:solidFill>
                          <a:schemeClr val="accent5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93529">
                <a:tc>
                  <a:txBody>
                    <a:bodyPr/>
                    <a:lstStyle/>
                    <a:p>
                      <a:pPr algn="l"/>
                      <a:r>
                        <a:rPr lang="en-US" sz="2200" dirty="0" smtClean="0">
                          <a:solidFill>
                            <a:schemeClr val="accent5"/>
                          </a:solidFill>
                        </a:rPr>
                        <a:t>client CPU</a:t>
                      </a:r>
                      <a:endParaRPr lang="en-US" sz="2200" dirty="0">
                        <a:solidFill>
                          <a:schemeClr val="accent5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200" dirty="0" smtClean="0">
                          <a:solidFill>
                            <a:schemeClr val="accent5"/>
                          </a:solidFill>
                        </a:rPr>
                        <a:t>4 </a:t>
                      </a:r>
                      <a:r>
                        <a:rPr lang="en-US" sz="2200" dirty="0" err="1" smtClean="0">
                          <a:solidFill>
                            <a:schemeClr val="accent5"/>
                          </a:solidFill>
                        </a:rPr>
                        <a:t>mins</a:t>
                      </a:r>
                      <a:r>
                        <a:rPr lang="en-US" sz="2200" dirty="0" smtClean="0">
                          <a:solidFill>
                            <a:schemeClr val="accent5"/>
                          </a:solidFill>
                        </a:rPr>
                        <a:t>.</a:t>
                      </a:r>
                      <a:endParaRPr lang="en-US" sz="2200" dirty="0">
                        <a:solidFill>
                          <a:schemeClr val="accent5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200" dirty="0" smtClean="0">
                          <a:solidFill>
                            <a:schemeClr val="accent5"/>
                          </a:solidFill>
                        </a:rPr>
                        <a:t>1.1 </a:t>
                      </a:r>
                      <a:r>
                        <a:rPr lang="en-US" sz="2200" dirty="0" err="1" smtClean="0">
                          <a:solidFill>
                            <a:schemeClr val="accent5"/>
                          </a:solidFill>
                        </a:rPr>
                        <a:t>mins</a:t>
                      </a:r>
                      <a:r>
                        <a:rPr lang="en-US" sz="2200" dirty="0" smtClean="0">
                          <a:solidFill>
                            <a:schemeClr val="accent5"/>
                          </a:solidFill>
                        </a:rPr>
                        <a:t>.</a:t>
                      </a:r>
                      <a:endParaRPr lang="en-US" sz="2200" dirty="0">
                        <a:solidFill>
                          <a:schemeClr val="accent5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200" baseline="0" dirty="0" smtClean="0">
                          <a:solidFill>
                            <a:schemeClr val="accent5"/>
                          </a:solidFill>
                        </a:rPr>
                        <a:t>31 </a:t>
                      </a:r>
                      <a:r>
                        <a:rPr lang="en-US" sz="2200" baseline="0" dirty="0" err="1" smtClean="0">
                          <a:solidFill>
                            <a:schemeClr val="accent5"/>
                          </a:solidFill>
                        </a:rPr>
                        <a:t>secs</a:t>
                      </a:r>
                      <a:r>
                        <a:rPr lang="en-US" sz="2200" baseline="0" dirty="0" smtClean="0">
                          <a:solidFill>
                            <a:schemeClr val="accent5"/>
                          </a:solidFill>
                        </a:rPr>
                        <a:t>.</a:t>
                      </a:r>
                      <a:endParaRPr lang="en-US" sz="2200" dirty="0">
                        <a:solidFill>
                          <a:schemeClr val="accent5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200" baseline="0" dirty="0" smtClean="0">
                          <a:solidFill>
                            <a:schemeClr val="accent5"/>
                          </a:solidFill>
                        </a:rPr>
                        <a:t>61 </a:t>
                      </a:r>
                      <a:r>
                        <a:rPr lang="en-US" sz="2200" baseline="0" dirty="0" err="1" smtClean="0">
                          <a:solidFill>
                            <a:schemeClr val="accent5"/>
                          </a:solidFill>
                        </a:rPr>
                        <a:t>secs</a:t>
                      </a:r>
                      <a:r>
                        <a:rPr lang="en-US" sz="2200" baseline="0" dirty="0" smtClean="0">
                          <a:solidFill>
                            <a:schemeClr val="accent5"/>
                          </a:solidFill>
                        </a:rPr>
                        <a:t>.</a:t>
                      </a:r>
                      <a:endParaRPr lang="en-US" sz="2200" dirty="0">
                        <a:solidFill>
                          <a:schemeClr val="accent5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55445">
                <a:tc>
                  <a:txBody>
                    <a:bodyPr/>
                    <a:lstStyle/>
                    <a:p>
                      <a:pPr algn="l"/>
                      <a:r>
                        <a:rPr lang="en-US" sz="2200" dirty="0" smtClean="0">
                          <a:solidFill>
                            <a:schemeClr val="accent5"/>
                          </a:solidFill>
                        </a:rPr>
                        <a:t>server CPU</a:t>
                      </a:r>
                      <a:endParaRPr lang="en-US" sz="2200" dirty="0">
                        <a:solidFill>
                          <a:schemeClr val="accent5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200" dirty="0" smtClean="0">
                          <a:solidFill>
                            <a:schemeClr val="accent5"/>
                          </a:solidFill>
                        </a:rPr>
                        <a:t>2 months</a:t>
                      </a:r>
                      <a:endParaRPr lang="en-US" sz="2200" dirty="0">
                        <a:solidFill>
                          <a:schemeClr val="accent5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200" dirty="0" smtClean="0">
                          <a:solidFill>
                            <a:schemeClr val="accent5"/>
                          </a:solidFill>
                        </a:rPr>
                        <a:t>1.7 </a:t>
                      </a:r>
                      <a:r>
                        <a:rPr lang="en-US" sz="2200" baseline="0" dirty="0" smtClean="0">
                          <a:solidFill>
                            <a:schemeClr val="accent5"/>
                          </a:solidFill>
                        </a:rPr>
                        <a:t>months</a:t>
                      </a:r>
                      <a:endParaRPr lang="en-US" sz="2200" dirty="0">
                        <a:solidFill>
                          <a:schemeClr val="accent5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200" dirty="0" smtClean="0">
                          <a:solidFill>
                            <a:schemeClr val="accent5"/>
                          </a:solidFill>
                        </a:rPr>
                        <a:t>4.2 hours</a:t>
                      </a:r>
                      <a:endParaRPr lang="en-US" sz="2200" dirty="0">
                        <a:solidFill>
                          <a:schemeClr val="accent5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200" dirty="0" smtClean="0">
                          <a:solidFill>
                            <a:schemeClr val="accent5"/>
                          </a:solidFill>
                        </a:rPr>
                        <a:t>29 days</a:t>
                      </a:r>
                      <a:endParaRPr lang="en-US" sz="2200" dirty="0">
                        <a:solidFill>
                          <a:schemeClr val="accent5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cxnSp>
        <p:nvCxnSpPr>
          <p:cNvPr id="16" name="Straight Connector 15"/>
          <p:cNvCxnSpPr/>
          <p:nvPr/>
        </p:nvCxnSpPr>
        <p:spPr>
          <a:xfrm>
            <a:off x="736748" y="2077052"/>
            <a:ext cx="7980532" cy="15908"/>
          </a:xfrm>
          <a:prstGeom prst="line">
            <a:avLst/>
          </a:prstGeom>
          <a:ln>
            <a:solidFill>
              <a:srgbClr val="5A1705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736748" y="5978492"/>
            <a:ext cx="7980532" cy="15908"/>
          </a:xfrm>
          <a:prstGeom prst="line">
            <a:avLst/>
          </a:prstGeom>
          <a:ln>
            <a:solidFill>
              <a:srgbClr val="5A1705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736748" y="4637372"/>
            <a:ext cx="7980532" cy="15908"/>
          </a:xfrm>
          <a:prstGeom prst="line">
            <a:avLst/>
          </a:prstGeom>
          <a:ln>
            <a:solidFill>
              <a:srgbClr val="5A1705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470726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8434" name="Object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93423564"/>
              </p:ext>
            </p:extLst>
          </p:nvPr>
        </p:nvGraphicFramePr>
        <p:xfrm>
          <a:off x="188119" y="2331273"/>
          <a:ext cx="8661797" cy="309860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86" name="Chart" r:id="rId3" imgW="17307937" imgH="6192457" progId="MSGraph.Chart.8">
                  <p:embed/>
                </p:oleObj>
              </mc:Choice>
              <mc:Fallback>
                <p:oleObj name="Chart" r:id="rId3" imgW="17307937" imgH="6192457" progId="MSGraph.Chart.8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8119" y="2331273"/>
                        <a:ext cx="8661797" cy="309860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blipFill dpi="0" rotWithShape="0">
                              <a:blip/>
                              <a:srcRect/>
                              <a:stretch>
                                <a:fillRect/>
                              </a:stretch>
                            </a:blip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435" name="Rectangle 3"/>
          <p:cNvSpPr>
            <a:spLocks/>
          </p:cNvSpPr>
          <p:nvPr/>
        </p:nvSpPr>
        <p:spPr bwMode="auto">
          <a:xfrm rot="16200000">
            <a:off x="992745" y="4230109"/>
            <a:ext cx="757043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pPr algn="ctr"/>
            <a:r>
              <a:rPr lang="en-US" sz="2000" dirty="0" smtClean="0">
                <a:ea typeface="ＭＳ Ｐゴシック" charset="0"/>
                <a:cs typeface="Gill Sans" charset="0"/>
              </a:rPr>
              <a:t>4 cores</a:t>
            </a:r>
            <a:endParaRPr lang="en-US" sz="2000" dirty="0">
              <a:ea typeface="ＭＳ Ｐゴシック" charset="0"/>
              <a:cs typeface="Gill Sans" charset="0"/>
            </a:endParaRPr>
          </a:p>
        </p:txBody>
      </p:sp>
      <p:sp>
        <p:nvSpPr>
          <p:cNvPr id="18436" name="Rectangle 4"/>
          <p:cNvSpPr>
            <a:spLocks/>
          </p:cNvSpPr>
          <p:nvPr/>
        </p:nvSpPr>
        <p:spPr bwMode="auto">
          <a:xfrm rot="16200000">
            <a:off x="1214727" y="3996792"/>
            <a:ext cx="1223676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square" lIns="0" tIns="0" rIns="0" bIns="0" anchor="ctr">
            <a:spAutoFit/>
          </a:bodyPr>
          <a:lstStyle/>
          <a:p>
            <a:r>
              <a:rPr lang="en-US" sz="2000" dirty="0" smtClean="0">
                <a:ea typeface="ＭＳ Ｐゴシック" charset="0"/>
                <a:cs typeface="Gill Sans" charset="0"/>
              </a:rPr>
              <a:t>20 cores</a:t>
            </a:r>
            <a:endParaRPr lang="en-US" sz="2000" dirty="0">
              <a:ea typeface="ＭＳ Ｐゴシック" charset="0"/>
              <a:cs typeface="Gill Sans" charset="0"/>
            </a:endParaRPr>
          </a:p>
        </p:txBody>
      </p:sp>
      <p:sp>
        <p:nvSpPr>
          <p:cNvPr id="18437" name="Rectangle 5"/>
          <p:cNvSpPr>
            <a:spLocks/>
          </p:cNvSpPr>
          <p:nvPr/>
        </p:nvSpPr>
        <p:spPr bwMode="auto">
          <a:xfrm rot="16200000">
            <a:off x="1822483" y="3720890"/>
            <a:ext cx="1775479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square" lIns="0" tIns="0" rIns="0" bIns="0" anchor="ctr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  <a:ea typeface="ＭＳ Ｐゴシック" charset="0"/>
                <a:cs typeface="Gill Sans" charset="0"/>
              </a:rPr>
              <a:t>60 </a:t>
            </a:r>
            <a:r>
              <a:rPr lang="en-US" sz="2000" dirty="0" smtClean="0">
                <a:solidFill>
                  <a:schemeClr val="bg1"/>
                </a:solidFill>
                <a:ea typeface="ＭＳ Ｐゴシック" charset="0"/>
                <a:cs typeface="Gill Sans" charset="0"/>
              </a:rPr>
              <a:t>cores (</a:t>
            </a:r>
            <a:r>
              <a:rPr lang="en-US" sz="2000" dirty="0">
                <a:solidFill>
                  <a:schemeClr val="bg1"/>
                </a:solidFill>
                <a:ea typeface="ＭＳ Ｐゴシック" charset="0"/>
                <a:cs typeface="Gill Sans" charset="0"/>
              </a:rPr>
              <a:t>ideal)</a:t>
            </a:r>
          </a:p>
        </p:txBody>
      </p:sp>
      <p:sp>
        <p:nvSpPr>
          <p:cNvPr id="18438" name="Rectangle 6"/>
          <p:cNvSpPr>
            <a:spLocks/>
          </p:cNvSpPr>
          <p:nvPr/>
        </p:nvSpPr>
        <p:spPr bwMode="auto">
          <a:xfrm rot="16200000">
            <a:off x="1353384" y="3690203"/>
            <a:ext cx="1836855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square" lIns="0" tIns="0" rIns="0" bIns="0" anchor="ctr">
            <a:spAutoFit/>
          </a:bodyPr>
          <a:lstStyle/>
          <a:p>
            <a:r>
              <a:rPr lang="en-US" sz="2000" dirty="0" smtClean="0">
                <a:solidFill>
                  <a:srgbClr val="FFFFFF"/>
                </a:solidFill>
                <a:ea typeface="ＭＳ Ｐゴシック" charset="0"/>
                <a:cs typeface="Gill Sans" charset="0"/>
              </a:rPr>
              <a:t>60 cores</a:t>
            </a:r>
            <a:endParaRPr lang="en-US" sz="2000" dirty="0">
              <a:solidFill>
                <a:srgbClr val="FFFFFF"/>
              </a:solidFill>
              <a:ea typeface="ＭＳ Ｐゴシック" charset="0"/>
              <a:cs typeface="Gill Sans" charset="0"/>
            </a:endParaRPr>
          </a:p>
        </p:txBody>
      </p:sp>
      <p:sp>
        <p:nvSpPr>
          <p:cNvPr id="25" name="Rectangle 1"/>
          <p:cNvSpPr txBox="1">
            <a:spLocks noChangeArrowheads="1"/>
          </p:cNvSpPr>
          <p:nvPr/>
        </p:nvSpPr>
        <p:spPr>
          <a:xfrm>
            <a:off x="892969" y="312274"/>
            <a:ext cx="7502399" cy="1151930"/>
          </a:xfrm>
          <a:prstGeom prst="rect">
            <a:avLst/>
          </a:prstGeom>
          <a:ln/>
          <a:effectLst/>
        </p:spPr>
        <p:txBody>
          <a:bodyPr vert="horz" lIns="91440" tIns="45720" rIns="91440" bIns="45720" rtlCol="0" anchor="ctr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rgbClr val="2D2F2B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400" dirty="0" smtClean="0"/>
              <a:t>Parallelizing the server results in near-linear speedup.</a:t>
            </a:r>
            <a:endParaRPr lang="en-US" sz="2400" dirty="0"/>
          </a:p>
        </p:txBody>
      </p:sp>
      <p:sp useBgFill="1">
        <p:nvSpPr>
          <p:cNvPr id="3" name="Rectangle 2"/>
          <p:cNvSpPr/>
          <p:nvPr/>
        </p:nvSpPr>
        <p:spPr>
          <a:xfrm>
            <a:off x="1107440" y="5049520"/>
            <a:ext cx="7833360" cy="436880"/>
          </a:xfrm>
          <a:prstGeom prst="rect">
            <a:avLst/>
          </a:prstGeom>
          <a:ln w="2540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TextBox 26"/>
          <p:cNvSpPr txBox="1"/>
          <p:nvPr/>
        </p:nvSpPr>
        <p:spPr>
          <a:xfrm>
            <a:off x="1168401" y="4976007"/>
            <a:ext cx="17983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m</a:t>
            </a:r>
            <a:r>
              <a:rPr lang="en-US" dirty="0" smtClean="0"/>
              <a:t>atrix </a:t>
            </a:r>
            <a:r>
              <a:rPr lang="en-US" dirty="0" err="1" smtClean="0"/>
              <a:t>mult</a:t>
            </a:r>
            <a:r>
              <a:rPr lang="en-US" dirty="0" smtClean="0"/>
              <a:t>.</a:t>
            </a:r>
          </a:p>
          <a:p>
            <a:pPr algn="ctr"/>
            <a:r>
              <a:rPr lang="en-US" dirty="0" smtClean="0"/>
              <a:t>(m=150)</a:t>
            </a:r>
            <a:endParaRPr lang="en-US" dirty="0"/>
          </a:p>
        </p:txBody>
      </p:sp>
      <p:sp>
        <p:nvSpPr>
          <p:cNvPr id="28" name="TextBox 27"/>
          <p:cNvSpPr txBox="1"/>
          <p:nvPr/>
        </p:nvSpPr>
        <p:spPr>
          <a:xfrm>
            <a:off x="3180081" y="4976007"/>
            <a:ext cx="17983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Floyd-</a:t>
            </a:r>
            <a:r>
              <a:rPr lang="en-US" dirty="0" err="1" smtClean="0"/>
              <a:t>Warshall</a:t>
            </a:r>
            <a:endParaRPr lang="en-US" dirty="0" smtClean="0"/>
          </a:p>
          <a:p>
            <a:pPr algn="ctr"/>
            <a:r>
              <a:rPr lang="en-US" dirty="0" smtClean="0"/>
              <a:t>(m=25)</a:t>
            </a:r>
            <a:endParaRPr lang="en-US" dirty="0"/>
          </a:p>
        </p:txBody>
      </p:sp>
      <p:sp>
        <p:nvSpPr>
          <p:cNvPr id="29" name="TextBox 28"/>
          <p:cNvSpPr txBox="1"/>
          <p:nvPr/>
        </p:nvSpPr>
        <p:spPr>
          <a:xfrm>
            <a:off x="5130801" y="4976007"/>
            <a:ext cx="17983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r</a:t>
            </a:r>
            <a:r>
              <a:rPr lang="en-US" dirty="0" smtClean="0"/>
              <a:t>oot finding</a:t>
            </a:r>
          </a:p>
          <a:p>
            <a:pPr algn="ctr"/>
            <a:r>
              <a:rPr lang="en-US" dirty="0" smtClean="0"/>
              <a:t>(m=256, L=8)</a:t>
            </a:r>
            <a:endParaRPr lang="en-US" dirty="0"/>
          </a:p>
        </p:txBody>
      </p:sp>
      <p:sp>
        <p:nvSpPr>
          <p:cNvPr id="30" name="TextBox 29"/>
          <p:cNvSpPr txBox="1"/>
          <p:nvPr/>
        </p:nvSpPr>
        <p:spPr>
          <a:xfrm>
            <a:off x="7051041" y="4976007"/>
            <a:ext cx="17983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PAM clustering</a:t>
            </a:r>
          </a:p>
          <a:p>
            <a:pPr algn="ctr"/>
            <a:r>
              <a:rPr lang="en-US" dirty="0" smtClean="0"/>
              <a:t>(m=20, d=128)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02196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2"/>
          <p:cNvSpPr txBox="1">
            <a:spLocks/>
          </p:cNvSpPr>
          <p:nvPr/>
        </p:nvSpPr>
        <p:spPr>
          <a:xfrm>
            <a:off x="1096201" y="2240045"/>
            <a:ext cx="7299158" cy="3368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457200" indent="-457200" algn="l" defTabSz="914400" rtl="0" eaLnBrk="1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Wingdings" charset="2"/>
              <a:buChar char="§"/>
              <a:defRPr sz="2400" kern="1200">
                <a:solidFill>
                  <a:srgbClr val="262626"/>
                </a:solidFill>
                <a:latin typeface="+mn-lt"/>
                <a:ea typeface="+mn-ea"/>
                <a:cs typeface="+mn-cs"/>
              </a:defRPr>
            </a:lvl1pPr>
            <a:lvl2pPr marL="914400" indent="-457200" algn="l" defTabSz="914400" rtl="0" eaLnBrk="1" latinLnBrk="0" hangingPunct="1">
              <a:spcBef>
                <a:spcPts val="600"/>
              </a:spcBef>
              <a:spcAft>
                <a:spcPts val="0"/>
              </a:spcAft>
              <a:buClr>
                <a:schemeClr val="tx1"/>
              </a:buClr>
              <a:buSzPct val="75000"/>
              <a:buFont typeface="Wingdings" charset="2"/>
              <a:buChar char=""/>
              <a:defRPr sz="2200" kern="1200">
                <a:solidFill>
                  <a:srgbClr val="262626"/>
                </a:solidFill>
                <a:latin typeface="+mn-lt"/>
                <a:ea typeface="+mn-ea"/>
                <a:cs typeface="+mn-cs"/>
              </a:defRPr>
            </a:lvl2pPr>
            <a:lvl3pPr marL="1371600" indent="-457200" algn="l" defTabSz="914400" rtl="0" eaLnBrk="1" latinLnBrk="0" hangingPunct="1">
              <a:spcBef>
                <a:spcPts val="600"/>
              </a:spcBef>
              <a:buClr>
                <a:schemeClr val="tx1">
                  <a:lumMod val="75000"/>
                  <a:lumOff val="25000"/>
                </a:schemeClr>
              </a:buClr>
              <a:buSzPct val="75000"/>
              <a:buFont typeface="Wingdings 2" pitchFamily="18" charset="2"/>
              <a:buChar char=""/>
              <a:defRPr sz="1800" kern="1200">
                <a:solidFill>
                  <a:srgbClr val="262626"/>
                </a:solidFill>
                <a:latin typeface="+mn-lt"/>
                <a:ea typeface="+mn-ea"/>
                <a:cs typeface="+mn-cs"/>
              </a:defRPr>
            </a:lvl3pPr>
            <a:lvl4pPr marL="1828800" indent="-457200" algn="l" defTabSz="914400" rtl="0" eaLnBrk="1" latinLnBrk="0" hangingPunct="1">
              <a:spcBef>
                <a:spcPts val="600"/>
              </a:spcBef>
              <a:buClr>
                <a:schemeClr val="tx1">
                  <a:lumMod val="50000"/>
                  <a:lumOff val="50000"/>
                </a:schemeClr>
              </a:buClr>
              <a:buSzPct val="75000"/>
              <a:buFont typeface="Wingdings 2" pitchFamily="18" charset="2"/>
              <a:buChar char="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286000" indent="-457200" algn="l" defTabSz="914400" rtl="0" eaLnBrk="1" latinLnBrk="0" hangingPunct="1">
              <a:spcBef>
                <a:spcPts val="600"/>
              </a:spcBef>
              <a:buClr>
                <a:schemeClr val="tx1">
                  <a:lumMod val="75000"/>
                  <a:lumOff val="25000"/>
                </a:schemeClr>
              </a:buClr>
              <a:buSzPct val="75000"/>
              <a:buFont typeface="Wingdings 2" pitchFamily="18" charset="2"/>
              <a:buChar char="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743200" indent="-461963" algn="l" defTabSz="914400" rtl="0" eaLnBrk="1" latinLnBrk="0" hangingPunct="1">
              <a:spcBef>
                <a:spcPct val="20000"/>
              </a:spcBef>
              <a:buClr>
                <a:schemeClr val="tx1">
                  <a:lumMod val="50000"/>
                  <a:lumOff val="50000"/>
                </a:schemeClr>
              </a:buClr>
              <a:buSzPct val="75000"/>
              <a:buFont typeface="Wingdings 2" pitchFamily="18" charset="2"/>
              <a:buChar char=""/>
              <a:defRPr lang="en-US" sz="18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3205163" indent="-461963" algn="l" defTabSz="914400" rtl="0" eaLnBrk="1" latinLnBrk="0" hangingPunct="1">
              <a:spcBef>
                <a:spcPct val="20000"/>
              </a:spcBef>
              <a:buClr>
                <a:schemeClr val="tx1">
                  <a:lumMod val="75000"/>
                  <a:lumOff val="25000"/>
                </a:schemeClr>
              </a:buClr>
              <a:buSzPct val="75000"/>
              <a:buFont typeface="Wingdings 2" pitchFamily="18" charset="2"/>
              <a:buChar char=""/>
              <a:defRPr lang="en-US" sz="18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657600" indent="-461963" algn="l" defTabSz="914400" rtl="0" eaLnBrk="1" latinLnBrk="0" hangingPunct="1">
              <a:spcBef>
                <a:spcPct val="20000"/>
              </a:spcBef>
              <a:buClr>
                <a:schemeClr val="tx1">
                  <a:lumMod val="50000"/>
                  <a:lumOff val="50000"/>
                </a:schemeClr>
              </a:buClr>
              <a:buSzPct val="75000"/>
              <a:buFont typeface="Wingdings 2" pitchFamily="18" charset="2"/>
              <a:buChar char=""/>
              <a:defRPr lang="en-US" sz="18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4119563" indent="-461963" algn="l" defTabSz="914400" rtl="0" eaLnBrk="1" latinLnBrk="0" hangingPunct="1">
              <a:spcBef>
                <a:spcPct val="20000"/>
              </a:spcBef>
              <a:buClr>
                <a:schemeClr val="tx1">
                  <a:lumMod val="75000"/>
                  <a:lumOff val="25000"/>
                </a:schemeClr>
              </a:buClr>
              <a:buSzPct val="75000"/>
              <a:buFont typeface="Wingdings 2" pitchFamily="18" charset="2"/>
              <a:buChar char=""/>
              <a:defRPr lang="en-US" sz="1800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4800"/>
              </a:spcBef>
              <a:buFont typeface="Wingdings" charset="2"/>
              <a:buAutoNum type="arabicParenBoth"/>
            </a:pPr>
            <a:r>
              <a:rPr lang="en-US" sz="2200" dirty="0">
                <a:solidFill>
                  <a:schemeClr val="tx2"/>
                </a:solidFill>
              </a:rPr>
              <a:t>The server’s burden is too high, still</a:t>
            </a:r>
            <a:r>
              <a:rPr lang="en-US" sz="2200" dirty="0" smtClean="0">
                <a:solidFill>
                  <a:schemeClr val="tx2"/>
                </a:solidFill>
              </a:rPr>
              <a:t>.</a:t>
            </a:r>
          </a:p>
          <a:p>
            <a:pPr>
              <a:spcBef>
                <a:spcPts val="4800"/>
              </a:spcBef>
              <a:buAutoNum type="arabicParenBoth"/>
            </a:pPr>
            <a:r>
              <a:rPr lang="en-US" sz="2200" dirty="0" smtClean="0">
                <a:solidFill>
                  <a:schemeClr val="tx2"/>
                </a:solidFill>
              </a:rPr>
              <a:t>The client requires batching to break even.</a:t>
            </a:r>
          </a:p>
          <a:p>
            <a:pPr>
              <a:spcBef>
                <a:spcPts val="4800"/>
              </a:spcBef>
              <a:buAutoNum type="arabicParenBoth"/>
            </a:pPr>
            <a:r>
              <a:rPr lang="en-US" sz="2200" dirty="0" smtClean="0">
                <a:solidFill>
                  <a:schemeClr val="tx2"/>
                </a:solidFill>
              </a:rPr>
              <a:t>The computational model is stateless (and does not allow external inputs or outputs!).</a:t>
            </a:r>
          </a:p>
          <a:p>
            <a:pPr marL="0" indent="0">
              <a:spcBef>
                <a:spcPts val="1200"/>
              </a:spcBef>
              <a:buNone/>
            </a:pPr>
            <a:endParaRPr lang="en-US" sz="2200" dirty="0" smtClean="0">
              <a:solidFill>
                <a:schemeClr val="tx2"/>
              </a:solidFill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1081299" y="1261797"/>
            <a:ext cx="7300701" cy="622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457200" indent="-457200" algn="l" defTabSz="914400" rtl="0" eaLnBrk="1" latinLnBrk="0" hangingPunct="1">
              <a:spcBef>
                <a:spcPts val="2000"/>
              </a:spcBef>
              <a:buClr>
                <a:srgbClr val="333333"/>
              </a:buClr>
              <a:buFont typeface="Wingdings" charset="2"/>
              <a:buChar char="§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914400" indent="-457200" algn="l" defTabSz="914400" rtl="0" eaLnBrk="1" latinLnBrk="0" hangingPunct="1">
              <a:spcBef>
                <a:spcPts val="600"/>
              </a:spcBef>
              <a:buClr>
                <a:schemeClr val="accent3">
                  <a:lumMod val="50000"/>
                </a:schemeClr>
              </a:buClr>
              <a:buFont typeface="Wingdings" pitchFamily="2" charset="2"/>
              <a:buChar char="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371600" indent="-457200" algn="l" defTabSz="914400" rtl="0" eaLnBrk="1" latinLnBrk="0" hangingPunct="1">
              <a:spcBef>
                <a:spcPts val="600"/>
              </a:spcBef>
              <a:buClr>
                <a:schemeClr val="accent3"/>
              </a:buClr>
              <a:buFont typeface="Wingdings" pitchFamily="2" charset="2"/>
              <a:buChar char="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828800" indent="-457200" algn="l" defTabSz="914400" rtl="0" eaLnBrk="1" latinLnBrk="0" hangingPunct="1">
              <a:spcBef>
                <a:spcPts val="600"/>
              </a:spcBef>
              <a:buClr>
                <a:schemeClr val="accent3">
                  <a:lumMod val="50000"/>
                </a:schemeClr>
              </a:buClr>
              <a:buFont typeface="Wingdings" pitchFamily="2" charset="2"/>
              <a:buChar char="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286000" indent="-457200" algn="l" defTabSz="914400" rtl="0" eaLnBrk="1" latinLnBrk="0" hangingPunct="1">
              <a:spcBef>
                <a:spcPts val="600"/>
              </a:spcBef>
              <a:buClr>
                <a:schemeClr val="accent3"/>
              </a:buClr>
              <a:buFont typeface="Wingdings" pitchFamily="2" charset="2"/>
              <a:buChar char="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743200" indent="-461963" algn="l" defTabSz="914400" rtl="0" eaLnBrk="1" latinLnBrk="0" hangingPunct="1">
              <a:spcBef>
                <a:spcPct val="20000"/>
              </a:spcBef>
              <a:buClr>
                <a:schemeClr val="accent3">
                  <a:lumMod val="50000"/>
                </a:schemeClr>
              </a:buClr>
              <a:buFont typeface="Wingdings" pitchFamily="2" charset="2"/>
              <a:buChar char="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05163" indent="-461963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 pitchFamily="2" charset="2"/>
              <a:buChar char="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57600" indent="-461963" algn="l" defTabSz="914400" rtl="0" eaLnBrk="1" latinLnBrk="0" hangingPunct="1">
              <a:spcBef>
                <a:spcPct val="20000"/>
              </a:spcBef>
              <a:buClr>
                <a:schemeClr val="accent3">
                  <a:lumMod val="50000"/>
                </a:schemeClr>
              </a:buClr>
              <a:buFont typeface="Wingdings" pitchFamily="2" charset="2"/>
              <a:buChar char="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19563" indent="-461963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 pitchFamily="2" charset="2"/>
              <a:buChar char="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" charset="2"/>
              <a:buNone/>
            </a:pPr>
            <a:r>
              <a:rPr lang="en-US" dirty="0" err="1" smtClean="0"/>
              <a:t>Zaatar</a:t>
            </a:r>
            <a:r>
              <a:rPr lang="en-US" dirty="0" smtClean="0"/>
              <a:t> is encouraging, but it has limitations:</a:t>
            </a:r>
            <a:endParaRPr lang="en-US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1093331" y="3333755"/>
            <a:ext cx="8033277" cy="8508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457200" indent="-457200" algn="l" defTabSz="914400" rtl="0" eaLnBrk="1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Wingdings" charset="2"/>
              <a:buChar char="§"/>
              <a:defRPr sz="2400" kern="1200">
                <a:solidFill>
                  <a:srgbClr val="262626"/>
                </a:solidFill>
                <a:latin typeface="+mn-lt"/>
                <a:ea typeface="+mn-ea"/>
                <a:cs typeface="+mn-cs"/>
              </a:defRPr>
            </a:lvl1pPr>
            <a:lvl2pPr marL="914400" indent="-457200" algn="l" defTabSz="914400" rtl="0" eaLnBrk="1" latinLnBrk="0" hangingPunct="1">
              <a:spcBef>
                <a:spcPts val="600"/>
              </a:spcBef>
              <a:spcAft>
                <a:spcPts val="0"/>
              </a:spcAft>
              <a:buClr>
                <a:schemeClr val="tx1"/>
              </a:buClr>
              <a:buSzPct val="75000"/>
              <a:buFont typeface="Wingdings" charset="2"/>
              <a:buChar char=""/>
              <a:defRPr sz="2200" kern="1200">
                <a:solidFill>
                  <a:srgbClr val="262626"/>
                </a:solidFill>
                <a:latin typeface="+mn-lt"/>
                <a:ea typeface="+mn-ea"/>
                <a:cs typeface="+mn-cs"/>
              </a:defRPr>
            </a:lvl2pPr>
            <a:lvl3pPr marL="1371600" indent="-457200" algn="l" defTabSz="914400" rtl="0" eaLnBrk="1" latinLnBrk="0" hangingPunct="1">
              <a:spcBef>
                <a:spcPts val="600"/>
              </a:spcBef>
              <a:buClr>
                <a:schemeClr val="tx1">
                  <a:lumMod val="75000"/>
                  <a:lumOff val="25000"/>
                </a:schemeClr>
              </a:buClr>
              <a:buSzPct val="75000"/>
              <a:buFont typeface="Wingdings 2" pitchFamily="18" charset="2"/>
              <a:buChar char=""/>
              <a:defRPr sz="1800" kern="1200">
                <a:solidFill>
                  <a:srgbClr val="262626"/>
                </a:solidFill>
                <a:latin typeface="+mn-lt"/>
                <a:ea typeface="+mn-ea"/>
                <a:cs typeface="+mn-cs"/>
              </a:defRPr>
            </a:lvl3pPr>
            <a:lvl4pPr marL="1828800" indent="-457200" algn="l" defTabSz="914400" rtl="0" eaLnBrk="1" latinLnBrk="0" hangingPunct="1">
              <a:spcBef>
                <a:spcPts val="600"/>
              </a:spcBef>
              <a:buClr>
                <a:schemeClr val="tx1">
                  <a:lumMod val="50000"/>
                  <a:lumOff val="50000"/>
                </a:schemeClr>
              </a:buClr>
              <a:buSzPct val="75000"/>
              <a:buFont typeface="Wingdings 2" pitchFamily="18" charset="2"/>
              <a:buChar char="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286000" indent="-457200" algn="l" defTabSz="914400" rtl="0" eaLnBrk="1" latinLnBrk="0" hangingPunct="1">
              <a:spcBef>
                <a:spcPts val="600"/>
              </a:spcBef>
              <a:buClr>
                <a:schemeClr val="tx1">
                  <a:lumMod val="75000"/>
                  <a:lumOff val="25000"/>
                </a:schemeClr>
              </a:buClr>
              <a:buSzPct val="75000"/>
              <a:buFont typeface="Wingdings 2" pitchFamily="18" charset="2"/>
              <a:buChar char="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743200" indent="-461963" algn="l" defTabSz="914400" rtl="0" eaLnBrk="1" latinLnBrk="0" hangingPunct="1">
              <a:spcBef>
                <a:spcPct val="20000"/>
              </a:spcBef>
              <a:buClr>
                <a:schemeClr val="tx1">
                  <a:lumMod val="50000"/>
                  <a:lumOff val="50000"/>
                </a:schemeClr>
              </a:buClr>
              <a:buSzPct val="75000"/>
              <a:buFont typeface="Wingdings 2" pitchFamily="18" charset="2"/>
              <a:buChar char=""/>
              <a:defRPr lang="en-US" sz="18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3205163" indent="-461963" algn="l" defTabSz="914400" rtl="0" eaLnBrk="1" latinLnBrk="0" hangingPunct="1">
              <a:spcBef>
                <a:spcPct val="20000"/>
              </a:spcBef>
              <a:buClr>
                <a:schemeClr val="tx1">
                  <a:lumMod val="75000"/>
                  <a:lumOff val="25000"/>
                </a:schemeClr>
              </a:buClr>
              <a:buSzPct val="75000"/>
              <a:buFont typeface="Wingdings 2" pitchFamily="18" charset="2"/>
              <a:buChar char=""/>
              <a:defRPr lang="en-US" sz="18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657600" indent="-461963" algn="l" defTabSz="914400" rtl="0" eaLnBrk="1" latinLnBrk="0" hangingPunct="1">
              <a:spcBef>
                <a:spcPct val="20000"/>
              </a:spcBef>
              <a:buClr>
                <a:schemeClr val="tx1">
                  <a:lumMod val="50000"/>
                  <a:lumOff val="50000"/>
                </a:schemeClr>
              </a:buClr>
              <a:buSzPct val="75000"/>
              <a:buFont typeface="Wingdings 2" pitchFamily="18" charset="2"/>
              <a:buChar char=""/>
              <a:defRPr lang="en-US" sz="18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4119563" indent="-461963" algn="l" defTabSz="914400" rtl="0" eaLnBrk="1" latinLnBrk="0" hangingPunct="1">
              <a:spcBef>
                <a:spcPct val="20000"/>
              </a:spcBef>
              <a:buClr>
                <a:schemeClr val="tx1">
                  <a:lumMod val="75000"/>
                  <a:lumOff val="25000"/>
                </a:schemeClr>
              </a:buClr>
              <a:buSzPct val="75000"/>
              <a:buFont typeface="Wingdings 2" pitchFamily="18" charset="2"/>
              <a:buChar char=""/>
              <a:defRPr lang="en-US" sz="1800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1200"/>
              </a:spcBef>
              <a:buNone/>
            </a:pPr>
            <a:r>
              <a:rPr lang="en-US" sz="2200" dirty="0" smtClean="0">
                <a:solidFill>
                  <a:schemeClr val="tx2"/>
                </a:solidFill>
              </a:rPr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4553284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44117" y="1595930"/>
            <a:ext cx="7637555" cy="771713"/>
          </a:xfrm>
        </p:spPr>
        <p:txBody>
          <a:bodyPr>
            <a:normAutofit/>
          </a:bodyPr>
          <a:lstStyle/>
          <a:p>
            <a:pPr marL="514350" indent="-514350">
              <a:buAutoNum type="arabicParenBoth"/>
            </a:pPr>
            <a:r>
              <a:rPr lang="en-US" dirty="0" err="1" smtClean="0"/>
              <a:t>Zaatar</a:t>
            </a:r>
            <a:r>
              <a:rPr lang="en-US" dirty="0" smtClean="0"/>
              <a:t>: a PCP-based efficient argument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951378" y="2954817"/>
            <a:ext cx="8011193" cy="10728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457200" indent="-457200" algn="l" defTabSz="914400" rtl="0" eaLnBrk="1" latinLnBrk="0" hangingPunct="1">
              <a:spcBef>
                <a:spcPts val="2000"/>
              </a:spcBef>
              <a:buClr>
                <a:srgbClr val="333333"/>
              </a:buClr>
              <a:buFont typeface="Wingdings" charset="2"/>
              <a:buChar char="§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914400" indent="-457200" algn="l" defTabSz="914400" rtl="0" eaLnBrk="1" latinLnBrk="0" hangingPunct="1">
              <a:spcBef>
                <a:spcPts val="600"/>
              </a:spcBef>
              <a:buClr>
                <a:schemeClr val="accent3">
                  <a:lumMod val="50000"/>
                </a:schemeClr>
              </a:buClr>
              <a:buFont typeface="Wingdings" pitchFamily="2" charset="2"/>
              <a:buChar char="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371600" indent="-457200" algn="l" defTabSz="914400" rtl="0" eaLnBrk="1" latinLnBrk="0" hangingPunct="1">
              <a:spcBef>
                <a:spcPts val="600"/>
              </a:spcBef>
              <a:buClr>
                <a:schemeClr val="accent3"/>
              </a:buClr>
              <a:buFont typeface="Wingdings" pitchFamily="2" charset="2"/>
              <a:buChar char="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828800" indent="-457200" algn="l" defTabSz="914400" rtl="0" eaLnBrk="1" latinLnBrk="0" hangingPunct="1">
              <a:spcBef>
                <a:spcPts val="600"/>
              </a:spcBef>
              <a:buClr>
                <a:schemeClr val="accent3">
                  <a:lumMod val="50000"/>
                </a:schemeClr>
              </a:buClr>
              <a:buFont typeface="Wingdings" pitchFamily="2" charset="2"/>
              <a:buChar char="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286000" indent="-457200" algn="l" defTabSz="914400" rtl="0" eaLnBrk="1" latinLnBrk="0" hangingPunct="1">
              <a:spcBef>
                <a:spcPts val="600"/>
              </a:spcBef>
              <a:buClr>
                <a:schemeClr val="accent3"/>
              </a:buClr>
              <a:buFont typeface="Wingdings" pitchFamily="2" charset="2"/>
              <a:buChar char="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743200" indent="-461963" algn="l" defTabSz="914400" rtl="0" eaLnBrk="1" latinLnBrk="0" hangingPunct="1">
              <a:spcBef>
                <a:spcPct val="20000"/>
              </a:spcBef>
              <a:buClr>
                <a:schemeClr val="accent3">
                  <a:lumMod val="50000"/>
                </a:schemeClr>
              </a:buClr>
              <a:buFont typeface="Wingdings" pitchFamily="2" charset="2"/>
              <a:buChar char="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05163" indent="-461963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 pitchFamily="2" charset="2"/>
              <a:buChar char="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57600" indent="-461963" algn="l" defTabSz="914400" rtl="0" eaLnBrk="1" latinLnBrk="0" hangingPunct="1">
              <a:spcBef>
                <a:spcPct val="20000"/>
              </a:spcBef>
              <a:buClr>
                <a:schemeClr val="accent3">
                  <a:lumMod val="50000"/>
                </a:schemeClr>
              </a:buClr>
              <a:buFont typeface="Wingdings" pitchFamily="2" charset="2"/>
              <a:buChar char="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19563" indent="-461963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 pitchFamily="2" charset="2"/>
              <a:buChar char="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 smtClean="0"/>
              <a:t>(2)  Pantry: extending verifiability to </a:t>
            </a:r>
            <a:r>
              <a:rPr lang="en-US" dirty="0" err="1" smtClean="0"/>
              <a:t>stateful</a:t>
            </a:r>
            <a:r>
              <a:rPr lang="en-US" dirty="0" smtClean="0"/>
              <a:t> computations</a:t>
            </a: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949566" y="4395360"/>
            <a:ext cx="7637555" cy="10728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457200" indent="-457200" algn="l" defTabSz="914400" rtl="0" eaLnBrk="1" latinLnBrk="0" hangingPunct="1">
              <a:spcBef>
                <a:spcPts val="2000"/>
              </a:spcBef>
              <a:buClr>
                <a:srgbClr val="333333"/>
              </a:buClr>
              <a:buFont typeface="Wingdings" charset="2"/>
              <a:buChar char="§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914400" indent="-457200" algn="l" defTabSz="914400" rtl="0" eaLnBrk="1" latinLnBrk="0" hangingPunct="1">
              <a:spcBef>
                <a:spcPts val="600"/>
              </a:spcBef>
              <a:buClr>
                <a:schemeClr val="accent3">
                  <a:lumMod val="50000"/>
                </a:schemeClr>
              </a:buClr>
              <a:buFont typeface="Wingdings" pitchFamily="2" charset="2"/>
              <a:buChar char="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371600" indent="-457200" algn="l" defTabSz="914400" rtl="0" eaLnBrk="1" latinLnBrk="0" hangingPunct="1">
              <a:spcBef>
                <a:spcPts val="600"/>
              </a:spcBef>
              <a:buClr>
                <a:schemeClr val="accent3"/>
              </a:buClr>
              <a:buFont typeface="Wingdings" pitchFamily="2" charset="2"/>
              <a:buChar char="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828800" indent="-457200" algn="l" defTabSz="914400" rtl="0" eaLnBrk="1" latinLnBrk="0" hangingPunct="1">
              <a:spcBef>
                <a:spcPts val="600"/>
              </a:spcBef>
              <a:buClr>
                <a:schemeClr val="accent3">
                  <a:lumMod val="50000"/>
                </a:schemeClr>
              </a:buClr>
              <a:buFont typeface="Wingdings" pitchFamily="2" charset="2"/>
              <a:buChar char="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286000" indent="-457200" algn="l" defTabSz="914400" rtl="0" eaLnBrk="1" latinLnBrk="0" hangingPunct="1">
              <a:spcBef>
                <a:spcPts val="600"/>
              </a:spcBef>
              <a:buClr>
                <a:schemeClr val="accent3"/>
              </a:buClr>
              <a:buFont typeface="Wingdings" pitchFamily="2" charset="2"/>
              <a:buChar char="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743200" indent="-461963" algn="l" defTabSz="914400" rtl="0" eaLnBrk="1" latinLnBrk="0" hangingPunct="1">
              <a:spcBef>
                <a:spcPct val="20000"/>
              </a:spcBef>
              <a:buClr>
                <a:schemeClr val="accent3">
                  <a:lumMod val="50000"/>
                </a:schemeClr>
              </a:buClr>
              <a:buFont typeface="Wingdings" pitchFamily="2" charset="2"/>
              <a:buChar char="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05163" indent="-461963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 pitchFamily="2" charset="2"/>
              <a:buChar char="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57600" indent="-461963" algn="l" defTabSz="914400" rtl="0" eaLnBrk="1" latinLnBrk="0" hangingPunct="1">
              <a:spcBef>
                <a:spcPct val="20000"/>
              </a:spcBef>
              <a:buClr>
                <a:schemeClr val="accent3">
                  <a:lumMod val="50000"/>
                </a:schemeClr>
              </a:buClr>
              <a:buFont typeface="Wingdings" pitchFamily="2" charset="2"/>
              <a:buChar char="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19563" indent="-461963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 pitchFamily="2" charset="2"/>
              <a:buChar char="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 smtClean="0"/>
              <a:t>(3)  Landscape and outlook</a:t>
            </a: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1442334" y="2011401"/>
            <a:ext cx="3964215" cy="7717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457200" indent="-457200" algn="l" defTabSz="914400" rtl="0" eaLnBrk="1" latinLnBrk="0" hangingPunct="1">
              <a:spcBef>
                <a:spcPts val="2000"/>
              </a:spcBef>
              <a:buClr>
                <a:srgbClr val="333333"/>
              </a:buClr>
              <a:buFont typeface="Wingdings" charset="2"/>
              <a:buChar char="§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914400" indent="-457200" algn="l" defTabSz="914400" rtl="0" eaLnBrk="1" latinLnBrk="0" hangingPunct="1">
              <a:spcBef>
                <a:spcPts val="600"/>
              </a:spcBef>
              <a:buClr>
                <a:schemeClr val="accent3">
                  <a:lumMod val="50000"/>
                </a:schemeClr>
              </a:buClr>
              <a:buFont typeface="Wingdings" pitchFamily="2" charset="2"/>
              <a:buChar char="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371600" indent="-457200" algn="l" defTabSz="914400" rtl="0" eaLnBrk="1" latinLnBrk="0" hangingPunct="1">
              <a:spcBef>
                <a:spcPts val="600"/>
              </a:spcBef>
              <a:buClr>
                <a:schemeClr val="accent3"/>
              </a:buClr>
              <a:buFont typeface="Wingdings" pitchFamily="2" charset="2"/>
              <a:buChar char="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828800" indent="-457200" algn="l" defTabSz="914400" rtl="0" eaLnBrk="1" latinLnBrk="0" hangingPunct="1">
              <a:spcBef>
                <a:spcPts val="600"/>
              </a:spcBef>
              <a:buClr>
                <a:schemeClr val="accent3">
                  <a:lumMod val="50000"/>
                </a:schemeClr>
              </a:buClr>
              <a:buFont typeface="Wingdings" pitchFamily="2" charset="2"/>
              <a:buChar char="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286000" indent="-457200" algn="l" defTabSz="914400" rtl="0" eaLnBrk="1" latinLnBrk="0" hangingPunct="1">
              <a:spcBef>
                <a:spcPts val="600"/>
              </a:spcBef>
              <a:buClr>
                <a:schemeClr val="accent3"/>
              </a:buClr>
              <a:buFont typeface="Wingdings" pitchFamily="2" charset="2"/>
              <a:buChar char="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743200" indent="-461963" algn="l" defTabSz="914400" rtl="0" eaLnBrk="1" latinLnBrk="0" hangingPunct="1">
              <a:spcBef>
                <a:spcPct val="20000"/>
              </a:spcBef>
              <a:buClr>
                <a:schemeClr val="accent3">
                  <a:lumMod val="50000"/>
                </a:schemeClr>
              </a:buClr>
              <a:buFont typeface="Wingdings" pitchFamily="2" charset="2"/>
              <a:buChar char="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05163" indent="-461963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 pitchFamily="2" charset="2"/>
              <a:buChar char="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57600" indent="-461963" algn="l" defTabSz="914400" rtl="0" eaLnBrk="1" latinLnBrk="0" hangingPunct="1">
              <a:spcBef>
                <a:spcPct val="20000"/>
              </a:spcBef>
              <a:buClr>
                <a:schemeClr val="accent3">
                  <a:lumMod val="50000"/>
                </a:schemeClr>
              </a:buClr>
              <a:buFont typeface="Wingdings" pitchFamily="2" charset="2"/>
              <a:buChar char="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19563" indent="-461963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 pitchFamily="2" charset="2"/>
              <a:buChar char="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800" cap="small" dirty="0" smtClean="0">
                <a:solidFill>
                  <a:schemeClr val="accent5"/>
                </a:solidFill>
              </a:rPr>
              <a:t>[ndss12, security12, eurosys12]</a:t>
            </a:r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1458664" y="3370306"/>
            <a:ext cx="3964215" cy="7717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457200" indent="-457200" algn="l" defTabSz="914400" rtl="0" eaLnBrk="1" latinLnBrk="0" hangingPunct="1">
              <a:spcBef>
                <a:spcPts val="2000"/>
              </a:spcBef>
              <a:buClr>
                <a:srgbClr val="333333"/>
              </a:buClr>
              <a:buFont typeface="Wingdings" charset="2"/>
              <a:buChar char="§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914400" indent="-457200" algn="l" defTabSz="914400" rtl="0" eaLnBrk="1" latinLnBrk="0" hangingPunct="1">
              <a:spcBef>
                <a:spcPts val="600"/>
              </a:spcBef>
              <a:buClr>
                <a:schemeClr val="accent3">
                  <a:lumMod val="50000"/>
                </a:schemeClr>
              </a:buClr>
              <a:buFont typeface="Wingdings" pitchFamily="2" charset="2"/>
              <a:buChar char="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371600" indent="-457200" algn="l" defTabSz="914400" rtl="0" eaLnBrk="1" latinLnBrk="0" hangingPunct="1">
              <a:spcBef>
                <a:spcPts val="600"/>
              </a:spcBef>
              <a:buClr>
                <a:schemeClr val="accent3"/>
              </a:buClr>
              <a:buFont typeface="Wingdings" pitchFamily="2" charset="2"/>
              <a:buChar char="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828800" indent="-457200" algn="l" defTabSz="914400" rtl="0" eaLnBrk="1" latinLnBrk="0" hangingPunct="1">
              <a:spcBef>
                <a:spcPts val="600"/>
              </a:spcBef>
              <a:buClr>
                <a:schemeClr val="accent3">
                  <a:lumMod val="50000"/>
                </a:schemeClr>
              </a:buClr>
              <a:buFont typeface="Wingdings" pitchFamily="2" charset="2"/>
              <a:buChar char="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286000" indent="-457200" algn="l" defTabSz="914400" rtl="0" eaLnBrk="1" latinLnBrk="0" hangingPunct="1">
              <a:spcBef>
                <a:spcPts val="600"/>
              </a:spcBef>
              <a:buClr>
                <a:schemeClr val="accent3"/>
              </a:buClr>
              <a:buFont typeface="Wingdings" pitchFamily="2" charset="2"/>
              <a:buChar char="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743200" indent="-461963" algn="l" defTabSz="914400" rtl="0" eaLnBrk="1" latinLnBrk="0" hangingPunct="1">
              <a:spcBef>
                <a:spcPct val="20000"/>
              </a:spcBef>
              <a:buClr>
                <a:schemeClr val="accent3">
                  <a:lumMod val="50000"/>
                </a:schemeClr>
              </a:buClr>
              <a:buFont typeface="Wingdings" pitchFamily="2" charset="2"/>
              <a:buChar char="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05163" indent="-461963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 pitchFamily="2" charset="2"/>
              <a:buChar char="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57600" indent="-461963" algn="l" defTabSz="914400" rtl="0" eaLnBrk="1" latinLnBrk="0" hangingPunct="1">
              <a:spcBef>
                <a:spcPct val="20000"/>
              </a:spcBef>
              <a:buClr>
                <a:schemeClr val="accent3">
                  <a:lumMod val="50000"/>
                </a:schemeClr>
              </a:buClr>
              <a:buFont typeface="Wingdings" pitchFamily="2" charset="2"/>
              <a:buChar char="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19563" indent="-461963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 pitchFamily="2" charset="2"/>
              <a:buChar char="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800" cap="small" dirty="0" smtClean="0">
                <a:solidFill>
                  <a:schemeClr val="accent5"/>
                </a:solidFill>
              </a:rPr>
              <a:t>[sosp13]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910413" y="2757714"/>
            <a:ext cx="7843516" cy="1293512"/>
          </a:xfrm>
          <a:prstGeom prst="roundRect">
            <a:avLst>
              <a:gd name="adj" fmla="val 14325"/>
            </a:avLst>
          </a:prstGeom>
          <a:solidFill>
            <a:schemeClr val="tx2">
              <a:alpha val="24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94234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500186" y="1161276"/>
            <a:ext cx="98949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b</a:t>
            </a:r>
            <a:r>
              <a:rPr lang="en-US" sz="2000" dirty="0" smtClean="0"/>
              <a:t>efore:</a:t>
            </a:r>
            <a:endParaRPr lang="en-US" sz="2000" dirty="0"/>
          </a:p>
        </p:txBody>
      </p:sp>
      <p:sp>
        <p:nvSpPr>
          <p:cNvPr id="28" name="TextBox 27"/>
          <p:cNvSpPr txBox="1"/>
          <p:nvPr/>
        </p:nvSpPr>
        <p:spPr>
          <a:xfrm>
            <a:off x="1597422" y="2094586"/>
            <a:ext cx="6238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F, x</a:t>
            </a:r>
            <a:endParaRPr lang="en-US" dirty="0"/>
          </a:p>
        </p:txBody>
      </p:sp>
      <p:cxnSp>
        <p:nvCxnSpPr>
          <p:cNvPr id="29" name="Straight Arrow Connector 28"/>
          <p:cNvCxnSpPr/>
          <p:nvPr/>
        </p:nvCxnSpPr>
        <p:spPr>
          <a:xfrm flipH="1" flipV="1">
            <a:off x="1400282" y="2639977"/>
            <a:ext cx="909421" cy="3056"/>
          </a:xfrm>
          <a:prstGeom prst="straightConnector1">
            <a:avLst/>
          </a:prstGeom>
          <a:ln w="22225">
            <a:solidFill>
              <a:schemeClr val="tx2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/>
          <p:nvPr/>
        </p:nvCxnSpPr>
        <p:spPr>
          <a:xfrm flipV="1">
            <a:off x="1399535" y="2433788"/>
            <a:ext cx="909421" cy="3056"/>
          </a:xfrm>
          <a:prstGeom prst="straightConnector1">
            <a:avLst/>
          </a:prstGeom>
          <a:ln w="22225">
            <a:solidFill>
              <a:schemeClr val="tx2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0" name="TextBox 39"/>
          <p:cNvSpPr txBox="1"/>
          <p:nvPr/>
        </p:nvSpPr>
        <p:spPr>
          <a:xfrm>
            <a:off x="1708826" y="2557128"/>
            <a:ext cx="3444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y</a:t>
            </a:r>
            <a:endParaRPr lang="en-US" dirty="0"/>
          </a:p>
        </p:txBody>
      </p:sp>
      <p:sp>
        <p:nvSpPr>
          <p:cNvPr id="41" name="Can 40"/>
          <p:cNvSpPr/>
          <p:nvPr/>
        </p:nvSpPr>
        <p:spPr>
          <a:xfrm>
            <a:off x="8215142" y="1889743"/>
            <a:ext cx="616139" cy="492955"/>
          </a:xfrm>
          <a:prstGeom prst="can">
            <a:avLst/>
          </a:prstGeom>
          <a:noFill/>
          <a:ln w="19050">
            <a:solidFill>
              <a:schemeClr val="tx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ectangle 41"/>
          <p:cNvSpPr/>
          <p:nvPr/>
        </p:nvSpPr>
        <p:spPr>
          <a:xfrm>
            <a:off x="608953" y="2288379"/>
            <a:ext cx="724170" cy="540425"/>
          </a:xfrm>
          <a:prstGeom prst="rect">
            <a:avLst/>
          </a:prstGeom>
          <a:noFill/>
          <a:ln w="25400">
            <a:solidFill>
              <a:schemeClr val="tx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ectangle 42"/>
          <p:cNvSpPr/>
          <p:nvPr/>
        </p:nvSpPr>
        <p:spPr>
          <a:xfrm>
            <a:off x="2377225" y="2289460"/>
            <a:ext cx="724170" cy="540425"/>
          </a:xfrm>
          <a:prstGeom prst="rect">
            <a:avLst/>
          </a:prstGeom>
          <a:noFill/>
          <a:ln w="25400">
            <a:solidFill>
              <a:schemeClr val="tx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TextBox 43"/>
          <p:cNvSpPr txBox="1"/>
          <p:nvPr/>
        </p:nvSpPr>
        <p:spPr>
          <a:xfrm>
            <a:off x="4688395" y="1161276"/>
            <a:ext cx="2867064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after:</a:t>
            </a:r>
            <a:endParaRPr lang="en-US" sz="2000" dirty="0"/>
          </a:p>
        </p:txBody>
      </p:sp>
      <p:sp>
        <p:nvSpPr>
          <p:cNvPr id="45" name="TextBox 44"/>
          <p:cNvSpPr txBox="1"/>
          <p:nvPr/>
        </p:nvSpPr>
        <p:spPr>
          <a:xfrm>
            <a:off x="495452" y="345204"/>
            <a:ext cx="82065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Pantry creates verifiability for real-world computations</a:t>
            </a:r>
            <a:endParaRPr lang="en-US" sz="2400" dirty="0"/>
          </a:p>
        </p:txBody>
      </p:sp>
      <p:sp>
        <p:nvSpPr>
          <p:cNvPr id="47" name="Content Placeholder 2"/>
          <p:cNvSpPr>
            <a:spLocks noGrp="1"/>
          </p:cNvSpPr>
          <p:nvPr>
            <p:ph idx="1"/>
          </p:nvPr>
        </p:nvSpPr>
        <p:spPr>
          <a:xfrm>
            <a:off x="474993" y="3199682"/>
            <a:ext cx="3789864" cy="1808356"/>
          </a:xfrm>
        </p:spPr>
        <p:txBody>
          <a:bodyPr>
            <a:normAutofit/>
          </a:bodyPr>
          <a:lstStyle/>
          <a:p>
            <a:pPr>
              <a:spcBef>
                <a:spcPts val="1200"/>
              </a:spcBef>
            </a:pPr>
            <a:r>
              <a:rPr lang="en-US" sz="2000" dirty="0"/>
              <a:t>C</a:t>
            </a:r>
            <a:r>
              <a:rPr lang="en-US" sz="2000" dirty="0" smtClean="0"/>
              <a:t> supplies all inputs</a:t>
            </a:r>
          </a:p>
          <a:p>
            <a:pPr>
              <a:spcBef>
                <a:spcPts val="1200"/>
              </a:spcBef>
            </a:pPr>
            <a:r>
              <a:rPr lang="en-US" sz="2000" dirty="0" smtClean="0"/>
              <a:t>F is pure (no side effects)</a:t>
            </a:r>
          </a:p>
          <a:p>
            <a:pPr>
              <a:spcBef>
                <a:spcPts val="1200"/>
              </a:spcBef>
            </a:pPr>
            <a:r>
              <a:rPr lang="en-US" sz="2000" dirty="0" smtClean="0"/>
              <a:t>All outputs are shipped back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605445" y="2343629"/>
            <a:ext cx="72081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C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2376580" y="2351866"/>
            <a:ext cx="7276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S</a:t>
            </a:r>
            <a:endParaRPr lang="en-US" sz="2000" dirty="0"/>
          </a:p>
        </p:txBody>
      </p:sp>
      <p:sp>
        <p:nvSpPr>
          <p:cNvPr id="50" name="TextBox 49"/>
          <p:cNvSpPr txBox="1"/>
          <p:nvPr/>
        </p:nvSpPr>
        <p:spPr>
          <a:xfrm>
            <a:off x="5595471" y="1649523"/>
            <a:ext cx="15165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query, digest</a:t>
            </a:r>
            <a:endParaRPr lang="en-US" dirty="0"/>
          </a:p>
        </p:txBody>
      </p:sp>
      <p:cxnSp>
        <p:nvCxnSpPr>
          <p:cNvPr id="51" name="Straight Arrow Connector 50"/>
          <p:cNvCxnSpPr/>
          <p:nvPr/>
        </p:nvCxnSpPr>
        <p:spPr>
          <a:xfrm flipH="1">
            <a:off x="5597585" y="2231083"/>
            <a:ext cx="1493820" cy="2200"/>
          </a:xfrm>
          <a:prstGeom prst="straightConnector1">
            <a:avLst/>
          </a:prstGeom>
          <a:ln w="22225">
            <a:solidFill>
              <a:schemeClr val="tx2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/>
          <p:cNvCxnSpPr/>
          <p:nvPr/>
        </p:nvCxnSpPr>
        <p:spPr>
          <a:xfrm>
            <a:off x="5594865" y="2025135"/>
            <a:ext cx="1530862" cy="970"/>
          </a:xfrm>
          <a:prstGeom prst="straightConnector1">
            <a:avLst/>
          </a:prstGeom>
          <a:ln w="22225">
            <a:solidFill>
              <a:schemeClr val="tx2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3" name="TextBox 52"/>
          <p:cNvSpPr txBox="1"/>
          <p:nvPr/>
        </p:nvSpPr>
        <p:spPr>
          <a:xfrm>
            <a:off x="5632824" y="2146389"/>
            <a:ext cx="14567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result</a:t>
            </a:r>
            <a:endParaRPr lang="en-US" dirty="0"/>
          </a:p>
        </p:txBody>
      </p:sp>
      <p:sp>
        <p:nvSpPr>
          <p:cNvPr id="54" name="Rectangle 53"/>
          <p:cNvSpPr/>
          <p:nvPr/>
        </p:nvSpPr>
        <p:spPr>
          <a:xfrm>
            <a:off x="4803419" y="1877640"/>
            <a:ext cx="724170" cy="540425"/>
          </a:xfrm>
          <a:prstGeom prst="rect">
            <a:avLst/>
          </a:prstGeom>
          <a:noFill/>
          <a:ln w="25400">
            <a:solidFill>
              <a:schemeClr val="tx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Rectangle 54"/>
          <p:cNvSpPr/>
          <p:nvPr/>
        </p:nvSpPr>
        <p:spPr>
          <a:xfrm>
            <a:off x="7155204" y="1871857"/>
            <a:ext cx="724170" cy="540425"/>
          </a:xfrm>
          <a:prstGeom prst="rect">
            <a:avLst/>
          </a:prstGeom>
          <a:noFill/>
          <a:ln w="25400">
            <a:solidFill>
              <a:schemeClr val="tx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TextBox 55"/>
          <p:cNvSpPr txBox="1"/>
          <p:nvPr/>
        </p:nvSpPr>
        <p:spPr>
          <a:xfrm>
            <a:off x="4804032" y="1932890"/>
            <a:ext cx="72081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C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7154559" y="1934263"/>
            <a:ext cx="7276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S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5596460" y="3225165"/>
            <a:ext cx="14941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F, x</a:t>
            </a:r>
            <a:endParaRPr lang="en-US" dirty="0"/>
          </a:p>
        </p:txBody>
      </p:sp>
      <p:cxnSp>
        <p:nvCxnSpPr>
          <p:cNvPr id="62" name="Straight Arrow Connector 61"/>
          <p:cNvCxnSpPr/>
          <p:nvPr/>
        </p:nvCxnSpPr>
        <p:spPr>
          <a:xfrm flipH="1" flipV="1">
            <a:off x="5596460" y="3796263"/>
            <a:ext cx="1490441" cy="3595"/>
          </a:xfrm>
          <a:prstGeom prst="straightConnector1">
            <a:avLst/>
          </a:prstGeom>
          <a:ln w="22225">
            <a:solidFill>
              <a:schemeClr val="tx2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3" name="Straight Arrow Connector 62"/>
          <p:cNvCxnSpPr/>
          <p:nvPr/>
        </p:nvCxnSpPr>
        <p:spPr>
          <a:xfrm>
            <a:off x="5596460" y="3594557"/>
            <a:ext cx="1524764" cy="324"/>
          </a:xfrm>
          <a:prstGeom prst="straightConnector1">
            <a:avLst/>
          </a:prstGeom>
          <a:ln w="22225">
            <a:solidFill>
              <a:schemeClr val="tx2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4" name="TextBox 63"/>
          <p:cNvSpPr txBox="1"/>
          <p:nvPr/>
        </p:nvSpPr>
        <p:spPr>
          <a:xfrm>
            <a:off x="5611401" y="3715165"/>
            <a:ext cx="14717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y</a:t>
            </a:r>
            <a:endParaRPr lang="en-US" dirty="0"/>
          </a:p>
        </p:txBody>
      </p:sp>
      <p:sp>
        <p:nvSpPr>
          <p:cNvPr id="65" name="Rectangle 64"/>
          <p:cNvSpPr/>
          <p:nvPr/>
        </p:nvSpPr>
        <p:spPr>
          <a:xfrm>
            <a:off x="4801589" y="3453281"/>
            <a:ext cx="724170" cy="540425"/>
          </a:xfrm>
          <a:prstGeom prst="rect">
            <a:avLst/>
          </a:prstGeom>
          <a:noFill/>
          <a:ln w="25400">
            <a:solidFill>
              <a:schemeClr val="tx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Rectangle 65"/>
          <p:cNvSpPr/>
          <p:nvPr/>
        </p:nvSpPr>
        <p:spPr>
          <a:xfrm>
            <a:off x="7159118" y="3440633"/>
            <a:ext cx="724170" cy="540425"/>
          </a:xfrm>
          <a:prstGeom prst="rect">
            <a:avLst/>
          </a:prstGeom>
          <a:noFill/>
          <a:ln w="25400">
            <a:solidFill>
              <a:schemeClr val="tx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TextBox 66"/>
          <p:cNvSpPr txBox="1"/>
          <p:nvPr/>
        </p:nvSpPr>
        <p:spPr>
          <a:xfrm>
            <a:off x="4805021" y="3501666"/>
            <a:ext cx="72081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C</a:t>
            </a:r>
            <a:endParaRPr lang="en-US" sz="2000" dirty="0"/>
          </a:p>
        </p:txBody>
      </p:sp>
      <p:sp>
        <p:nvSpPr>
          <p:cNvPr id="68" name="TextBox 67"/>
          <p:cNvSpPr txBox="1"/>
          <p:nvPr/>
        </p:nvSpPr>
        <p:spPr>
          <a:xfrm>
            <a:off x="7163913" y="3503039"/>
            <a:ext cx="7276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S</a:t>
            </a:r>
          </a:p>
        </p:txBody>
      </p:sp>
      <p:sp>
        <p:nvSpPr>
          <p:cNvPr id="69" name="Rectangle 68"/>
          <p:cNvSpPr/>
          <p:nvPr/>
        </p:nvSpPr>
        <p:spPr>
          <a:xfrm>
            <a:off x="8216302" y="3496424"/>
            <a:ext cx="617538" cy="431087"/>
          </a:xfrm>
          <a:prstGeom prst="rect">
            <a:avLst/>
          </a:prstGeom>
          <a:noFill/>
          <a:ln w="19050">
            <a:solidFill>
              <a:schemeClr val="tx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TextBox 69"/>
          <p:cNvSpPr txBox="1"/>
          <p:nvPr/>
        </p:nvSpPr>
        <p:spPr>
          <a:xfrm>
            <a:off x="8112509" y="3518140"/>
            <a:ext cx="81280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RAM</a:t>
            </a:r>
            <a:endParaRPr lang="en-US" sz="1600" dirty="0"/>
          </a:p>
        </p:txBody>
      </p:sp>
      <p:sp>
        <p:nvSpPr>
          <p:cNvPr id="71" name="TextBox 70"/>
          <p:cNvSpPr txBox="1"/>
          <p:nvPr/>
        </p:nvSpPr>
        <p:spPr>
          <a:xfrm>
            <a:off x="8217243" y="1993305"/>
            <a:ext cx="61783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DB</a:t>
            </a:r>
            <a:endParaRPr lang="en-US" sz="1600" dirty="0"/>
          </a:p>
        </p:txBody>
      </p:sp>
      <p:sp>
        <p:nvSpPr>
          <p:cNvPr id="72" name="Rectangle 71"/>
          <p:cNvSpPr/>
          <p:nvPr/>
        </p:nvSpPr>
        <p:spPr>
          <a:xfrm>
            <a:off x="4802673" y="5182390"/>
            <a:ext cx="724170" cy="540425"/>
          </a:xfrm>
          <a:prstGeom prst="rect">
            <a:avLst/>
          </a:prstGeom>
          <a:noFill/>
          <a:ln w="25400">
            <a:solidFill>
              <a:schemeClr val="tx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TextBox 72"/>
          <p:cNvSpPr txBox="1"/>
          <p:nvPr/>
        </p:nvSpPr>
        <p:spPr>
          <a:xfrm>
            <a:off x="4804032" y="5230776"/>
            <a:ext cx="72081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C</a:t>
            </a:r>
          </a:p>
        </p:txBody>
      </p:sp>
      <p:cxnSp>
        <p:nvCxnSpPr>
          <p:cNvPr id="74" name="Straight Arrow Connector 73"/>
          <p:cNvCxnSpPr/>
          <p:nvPr/>
        </p:nvCxnSpPr>
        <p:spPr>
          <a:xfrm>
            <a:off x="5592792" y="5333995"/>
            <a:ext cx="1834992" cy="6736"/>
          </a:xfrm>
          <a:prstGeom prst="straightConnector1">
            <a:avLst/>
          </a:prstGeom>
          <a:ln w="22225">
            <a:solidFill>
              <a:schemeClr val="tx2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5" name="TextBox 74"/>
          <p:cNvSpPr txBox="1"/>
          <p:nvPr/>
        </p:nvSpPr>
        <p:spPr>
          <a:xfrm>
            <a:off x="5691660" y="4727600"/>
            <a:ext cx="19352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</a:t>
            </a:r>
            <a:r>
              <a:rPr lang="en-US" dirty="0" smtClean="0"/>
              <a:t>ap(), reduce(), input filenames</a:t>
            </a:r>
            <a:endParaRPr lang="en-US" dirty="0"/>
          </a:p>
        </p:txBody>
      </p:sp>
      <p:sp>
        <p:nvSpPr>
          <p:cNvPr id="76" name="TextBox 75"/>
          <p:cNvSpPr txBox="1"/>
          <p:nvPr/>
        </p:nvSpPr>
        <p:spPr>
          <a:xfrm>
            <a:off x="5632029" y="5501873"/>
            <a:ext cx="19352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o</a:t>
            </a:r>
            <a:r>
              <a:rPr lang="en-US" dirty="0" smtClean="0"/>
              <a:t>utput filenames</a:t>
            </a:r>
            <a:endParaRPr lang="en-US" dirty="0"/>
          </a:p>
        </p:txBody>
      </p:sp>
      <p:sp useBgFill="1">
        <p:nvSpPr>
          <p:cNvPr id="81" name="Rectangle 80"/>
          <p:cNvSpPr/>
          <p:nvPr/>
        </p:nvSpPr>
        <p:spPr>
          <a:xfrm>
            <a:off x="7742727" y="4974304"/>
            <a:ext cx="724170" cy="540425"/>
          </a:xfrm>
          <a:prstGeom prst="rect">
            <a:avLst/>
          </a:prstGeom>
          <a:ln w="25400">
            <a:solidFill>
              <a:schemeClr val="tx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79" name="Rectangle 78"/>
          <p:cNvSpPr/>
          <p:nvPr/>
        </p:nvSpPr>
        <p:spPr>
          <a:xfrm>
            <a:off x="7679571" y="5041579"/>
            <a:ext cx="724170" cy="540425"/>
          </a:xfrm>
          <a:prstGeom prst="rect">
            <a:avLst/>
          </a:prstGeom>
          <a:ln w="25400">
            <a:solidFill>
              <a:schemeClr val="tx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78" name="Rectangle 77"/>
          <p:cNvSpPr/>
          <p:nvPr/>
        </p:nvSpPr>
        <p:spPr>
          <a:xfrm>
            <a:off x="7616414" y="5114391"/>
            <a:ext cx="724170" cy="540425"/>
          </a:xfrm>
          <a:prstGeom prst="rect">
            <a:avLst/>
          </a:prstGeom>
          <a:ln w="25400">
            <a:solidFill>
              <a:schemeClr val="tx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77" name="Rectangle 76"/>
          <p:cNvSpPr/>
          <p:nvPr/>
        </p:nvSpPr>
        <p:spPr>
          <a:xfrm>
            <a:off x="7553257" y="5181666"/>
            <a:ext cx="724170" cy="540425"/>
          </a:xfrm>
          <a:prstGeom prst="rect">
            <a:avLst/>
          </a:prstGeom>
          <a:ln w="25400">
            <a:solidFill>
              <a:schemeClr val="tx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3" name="Straight Arrow Connector 82"/>
          <p:cNvCxnSpPr/>
          <p:nvPr/>
        </p:nvCxnSpPr>
        <p:spPr>
          <a:xfrm flipH="1" flipV="1">
            <a:off x="5583209" y="5573627"/>
            <a:ext cx="1825924" cy="9584"/>
          </a:xfrm>
          <a:prstGeom prst="straightConnector1">
            <a:avLst/>
          </a:prstGeom>
          <a:ln w="22225">
            <a:solidFill>
              <a:schemeClr val="tx2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8" name="Straight Connector 87"/>
          <p:cNvCxnSpPr/>
          <p:nvPr/>
        </p:nvCxnSpPr>
        <p:spPr>
          <a:xfrm>
            <a:off x="4391742" y="1261806"/>
            <a:ext cx="1771" cy="4861653"/>
          </a:xfrm>
          <a:prstGeom prst="line">
            <a:avLst/>
          </a:prstGeom>
          <a:ln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4" name="Straight Arrow Connector 93"/>
          <p:cNvCxnSpPr/>
          <p:nvPr/>
        </p:nvCxnSpPr>
        <p:spPr>
          <a:xfrm flipH="1" flipV="1">
            <a:off x="7934325" y="2141448"/>
            <a:ext cx="236807" cy="779"/>
          </a:xfrm>
          <a:prstGeom prst="straightConnector1">
            <a:avLst/>
          </a:prstGeom>
          <a:ln w="15875">
            <a:solidFill>
              <a:schemeClr val="tx2"/>
            </a:solidFill>
            <a:headEnd type="triangle"/>
            <a:tailEnd type="triangl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1" name="Straight Arrow Connector 100"/>
          <p:cNvCxnSpPr/>
          <p:nvPr/>
        </p:nvCxnSpPr>
        <p:spPr>
          <a:xfrm flipH="1" flipV="1">
            <a:off x="7935584" y="3714887"/>
            <a:ext cx="236807" cy="779"/>
          </a:xfrm>
          <a:prstGeom prst="straightConnector1">
            <a:avLst/>
          </a:prstGeom>
          <a:ln w="15875">
            <a:solidFill>
              <a:schemeClr val="tx2"/>
            </a:solidFill>
            <a:headEnd type="triangle"/>
            <a:tailEnd type="triangl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7" name="TextBox 106"/>
          <p:cNvSpPr txBox="1"/>
          <p:nvPr/>
        </p:nvSpPr>
        <p:spPr>
          <a:xfrm>
            <a:off x="7550154" y="5243283"/>
            <a:ext cx="7276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S</a:t>
            </a:r>
            <a:r>
              <a:rPr lang="en-US" sz="2000" baseline="-25000" dirty="0" smtClean="0"/>
              <a:t>i</a:t>
            </a:r>
            <a:endParaRPr lang="en-US" sz="2000" baseline="-25000" dirty="0"/>
          </a:p>
        </p:txBody>
      </p:sp>
    </p:spTree>
    <p:extLst>
      <p:ext uri="{BB962C8B-B14F-4D97-AF65-F5344CB8AC3E}">
        <p14:creationId xmlns:p14="http://schemas.microsoft.com/office/powerpoint/2010/main" val="16796687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3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3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3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3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3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3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3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3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3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3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3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3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3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3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3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3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3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3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3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3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3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3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3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3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3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3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3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3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3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3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3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3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 animBg="1"/>
      <p:bldP spid="50" grpId="0"/>
      <p:bldP spid="53" grpId="0"/>
      <p:bldP spid="54" grpId="0" animBg="1"/>
      <p:bldP spid="55" grpId="0" animBg="1"/>
      <p:bldP spid="56" grpId="0"/>
      <p:bldP spid="57" grpId="0"/>
      <p:bldP spid="61" grpId="0"/>
      <p:bldP spid="64" grpId="0"/>
      <p:bldP spid="65" grpId="0" animBg="1"/>
      <p:bldP spid="66" grpId="0" animBg="1"/>
      <p:bldP spid="67" grpId="0"/>
      <p:bldP spid="68" grpId="0"/>
      <p:bldP spid="69" grpId="0" animBg="1"/>
      <p:bldP spid="70" grpId="0"/>
      <p:bldP spid="71" grpId="0"/>
      <p:bldP spid="72" grpId="0" animBg="1"/>
      <p:bldP spid="73" grpId="0"/>
      <p:bldP spid="75" grpId="0"/>
      <p:bldP spid="76" grpId="0"/>
      <p:bldP spid="81" grpId="0" animBg="1"/>
      <p:bldP spid="79" grpId="0" animBg="1"/>
      <p:bldP spid="78" grpId="0" animBg="1"/>
      <p:bldP spid="77" grpId="0" animBg="1"/>
      <p:bldP spid="107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Rounded Rectangle 35"/>
          <p:cNvSpPr/>
          <p:nvPr/>
        </p:nvSpPr>
        <p:spPr>
          <a:xfrm>
            <a:off x="390337" y="1411131"/>
            <a:ext cx="8414995" cy="1128889"/>
          </a:xfrm>
          <a:prstGeom prst="roundRect">
            <a:avLst>
              <a:gd name="adj" fmla="val 20571"/>
            </a:avLst>
          </a:prstGeom>
          <a:solidFill>
            <a:schemeClr val="tx2">
              <a:alpha val="24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 rot="21329636">
            <a:off x="3569415" y="1776170"/>
            <a:ext cx="19517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y</a:t>
            </a:r>
            <a:r>
              <a:rPr lang="en-US" sz="2400" baseline="30000" dirty="0"/>
              <a:t>(j)</a:t>
            </a:r>
            <a:endParaRPr lang="en-US" sz="2400" dirty="0"/>
          </a:p>
        </p:txBody>
      </p:sp>
      <p:cxnSp>
        <p:nvCxnSpPr>
          <p:cNvPr id="21" name="Straight Arrow Connector 20"/>
          <p:cNvCxnSpPr/>
          <p:nvPr/>
        </p:nvCxnSpPr>
        <p:spPr>
          <a:xfrm flipH="1">
            <a:off x="2526688" y="2084310"/>
            <a:ext cx="4183491" cy="274875"/>
          </a:xfrm>
          <a:prstGeom prst="straightConnector1">
            <a:avLst/>
          </a:prstGeom>
          <a:ln>
            <a:solidFill>
              <a:schemeClr val="tx2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>
            <a:off x="2516275" y="1738314"/>
            <a:ext cx="4209954" cy="177009"/>
          </a:xfrm>
          <a:prstGeom prst="straightConnector1">
            <a:avLst/>
          </a:prstGeom>
          <a:ln>
            <a:solidFill>
              <a:schemeClr val="tx2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 rot="164999">
            <a:off x="3120865" y="2463207"/>
            <a:ext cx="320036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c</a:t>
            </a:r>
            <a:r>
              <a:rPr lang="en-US" sz="2000" dirty="0" smtClean="0"/>
              <a:t>ommit request</a:t>
            </a:r>
            <a:endParaRPr lang="en-US" sz="2000" dirty="0"/>
          </a:p>
        </p:txBody>
      </p:sp>
      <p:sp>
        <p:nvSpPr>
          <p:cNvPr id="23" name="TextBox 22"/>
          <p:cNvSpPr txBox="1"/>
          <p:nvPr/>
        </p:nvSpPr>
        <p:spPr>
          <a:xfrm rot="21396967">
            <a:off x="3069581" y="2862102"/>
            <a:ext cx="320036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c</a:t>
            </a:r>
            <a:r>
              <a:rPr lang="en-US" sz="2000" dirty="0" smtClean="0"/>
              <a:t>ommit response</a:t>
            </a:r>
            <a:endParaRPr lang="en-US" sz="2000" dirty="0"/>
          </a:p>
        </p:txBody>
      </p:sp>
      <p:cxnSp>
        <p:nvCxnSpPr>
          <p:cNvPr id="25" name="Straight Arrow Connector 24"/>
          <p:cNvCxnSpPr/>
          <p:nvPr/>
        </p:nvCxnSpPr>
        <p:spPr>
          <a:xfrm>
            <a:off x="2526688" y="2742993"/>
            <a:ext cx="4196191" cy="177009"/>
          </a:xfrm>
          <a:prstGeom prst="straightConnector1">
            <a:avLst/>
          </a:prstGeom>
          <a:ln>
            <a:solidFill>
              <a:schemeClr val="tx2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 flipH="1">
            <a:off x="2516275" y="3101744"/>
            <a:ext cx="4183491" cy="274875"/>
          </a:xfrm>
          <a:prstGeom prst="straightConnector1">
            <a:avLst/>
          </a:prstGeom>
          <a:ln>
            <a:solidFill>
              <a:schemeClr val="tx2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>
            <a:off x="2520165" y="3758993"/>
            <a:ext cx="4228749" cy="177009"/>
          </a:xfrm>
          <a:prstGeom prst="straightConnector1">
            <a:avLst/>
          </a:prstGeom>
          <a:ln>
            <a:solidFill>
              <a:schemeClr val="tx2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>
            <a:off x="2520165" y="3865357"/>
            <a:ext cx="4228749" cy="177009"/>
          </a:xfrm>
          <a:prstGeom prst="straightConnector1">
            <a:avLst/>
          </a:prstGeom>
          <a:ln>
            <a:solidFill>
              <a:schemeClr val="tx2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>
            <a:off x="2516275" y="3966957"/>
            <a:ext cx="4228749" cy="177009"/>
          </a:xfrm>
          <a:prstGeom prst="straightConnector1">
            <a:avLst/>
          </a:prstGeom>
          <a:ln>
            <a:solidFill>
              <a:schemeClr val="tx2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 flipH="1">
            <a:off x="2516516" y="4226666"/>
            <a:ext cx="4228749" cy="177009"/>
          </a:xfrm>
          <a:prstGeom prst="straightConnector1">
            <a:avLst/>
          </a:prstGeom>
          <a:ln>
            <a:solidFill>
              <a:schemeClr val="tx2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 flipH="1">
            <a:off x="2516516" y="4333030"/>
            <a:ext cx="4228749" cy="177009"/>
          </a:xfrm>
          <a:prstGeom prst="straightConnector1">
            <a:avLst/>
          </a:prstGeom>
          <a:ln>
            <a:solidFill>
              <a:schemeClr val="tx2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>
          <a:xfrm flipH="1">
            <a:off x="2512626" y="4434630"/>
            <a:ext cx="4228749" cy="177009"/>
          </a:xfrm>
          <a:prstGeom prst="straightConnector1">
            <a:avLst/>
          </a:prstGeom>
          <a:ln>
            <a:solidFill>
              <a:schemeClr val="tx2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4" name="TextBox 33"/>
          <p:cNvSpPr txBox="1"/>
          <p:nvPr/>
        </p:nvSpPr>
        <p:spPr>
          <a:xfrm rot="162105">
            <a:off x="2994641" y="3464634"/>
            <a:ext cx="39756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q</a:t>
            </a:r>
            <a:r>
              <a:rPr lang="en-US" sz="2000" dirty="0" smtClean="0"/>
              <a:t>uery vectors: q</a:t>
            </a:r>
            <a:r>
              <a:rPr lang="en-US" sz="2000" baseline="-25000" dirty="0" smtClean="0"/>
              <a:t>1</a:t>
            </a:r>
            <a:r>
              <a:rPr lang="en-US" sz="2000" dirty="0" smtClean="0"/>
              <a:t>, q</a:t>
            </a:r>
            <a:r>
              <a:rPr lang="en-US" sz="2000" baseline="-25000" dirty="0" smtClean="0"/>
              <a:t>2</a:t>
            </a:r>
            <a:r>
              <a:rPr lang="en-US" sz="2000" dirty="0" smtClean="0"/>
              <a:t>, q</a:t>
            </a:r>
            <a:r>
              <a:rPr lang="en-US" sz="2000" baseline="-25000" dirty="0" smtClean="0"/>
              <a:t>3</a:t>
            </a:r>
            <a:r>
              <a:rPr lang="en-US" sz="2000" dirty="0" smtClean="0"/>
              <a:t>, …</a:t>
            </a:r>
            <a:endParaRPr lang="en-US" sz="2000" dirty="0"/>
          </a:p>
        </p:txBody>
      </p:sp>
      <p:sp>
        <p:nvSpPr>
          <p:cNvPr id="58" name="TextBox 57"/>
          <p:cNvSpPr txBox="1"/>
          <p:nvPr/>
        </p:nvSpPr>
        <p:spPr>
          <a:xfrm>
            <a:off x="8331485" y="3311503"/>
            <a:ext cx="8125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5A1705"/>
                </a:solidFill>
              </a:rPr>
              <a:t> w</a:t>
            </a:r>
            <a:r>
              <a:rPr lang="en-US" sz="2400" b="1" baseline="30000" dirty="0">
                <a:solidFill>
                  <a:srgbClr val="5A1705"/>
                </a:solidFill>
              </a:rPr>
              <a:t>(j)</a:t>
            </a:r>
            <a:endParaRPr lang="en-US" sz="2400" dirty="0">
              <a:solidFill>
                <a:srgbClr val="5A1705"/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8099214" y="3483082"/>
            <a:ext cx="285525" cy="1271416"/>
            <a:chOff x="7292746" y="3360789"/>
            <a:chExt cx="285525" cy="1271416"/>
          </a:xfrm>
        </p:grpSpPr>
        <p:sp>
          <p:nvSpPr>
            <p:cNvPr id="60" name="Left Bracket 59"/>
            <p:cNvSpPr/>
            <p:nvPr/>
          </p:nvSpPr>
          <p:spPr>
            <a:xfrm>
              <a:off x="7292746" y="3360789"/>
              <a:ext cx="67867" cy="1271416"/>
            </a:xfrm>
            <a:prstGeom prst="leftBracket">
              <a:avLst>
                <a:gd name="adj" fmla="val 0"/>
              </a:avLst>
            </a:prstGeom>
            <a:ln>
              <a:solidFill>
                <a:schemeClr val="accent5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Left Bracket 60"/>
            <p:cNvSpPr/>
            <p:nvPr/>
          </p:nvSpPr>
          <p:spPr>
            <a:xfrm flipH="1">
              <a:off x="7510404" y="3360789"/>
              <a:ext cx="67867" cy="1271416"/>
            </a:xfrm>
            <a:prstGeom prst="leftBracket">
              <a:avLst>
                <a:gd name="adj" fmla="val 0"/>
              </a:avLst>
            </a:prstGeom>
            <a:ln>
              <a:solidFill>
                <a:schemeClr val="accent5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62" name="Straight Arrow Connector 61"/>
          <p:cNvCxnSpPr/>
          <p:nvPr/>
        </p:nvCxnSpPr>
        <p:spPr>
          <a:xfrm flipH="1">
            <a:off x="8270533" y="2723253"/>
            <a:ext cx="2783" cy="607501"/>
          </a:xfrm>
          <a:prstGeom prst="straightConnector1">
            <a:avLst/>
          </a:prstGeom>
          <a:ln w="28575">
            <a:solidFill>
              <a:srgbClr val="5A1705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7" name="TextBox 46"/>
          <p:cNvSpPr txBox="1"/>
          <p:nvPr/>
        </p:nvSpPr>
        <p:spPr>
          <a:xfrm>
            <a:off x="1142999" y="5211679"/>
            <a:ext cx="1403684" cy="701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 cap="small" dirty="0">
                <a:solidFill>
                  <a:srgbClr val="2D2F2B"/>
                </a:solidFill>
              </a:rPr>
              <a:t>a</a:t>
            </a:r>
            <a:r>
              <a:rPr lang="en-US" sz="2200" b="1" cap="small" dirty="0" smtClean="0">
                <a:solidFill>
                  <a:srgbClr val="2D2F2B"/>
                </a:solidFill>
              </a:rPr>
              <a:t>ccept/reject</a:t>
            </a:r>
            <a:endParaRPr lang="en-US" sz="2200" b="1" cap="small" dirty="0">
              <a:solidFill>
                <a:srgbClr val="2D2F2B"/>
              </a:solidFill>
            </a:endParaRPr>
          </a:p>
        </p:txBody>
      </p:sp>
      <p:cxnSp>
        <p:nvCxnSpPr>
          <p:cNvPr id="48" name="Straight Arrow Connector 47"/>
          <p:cNvCxnSpPr/>
          <p:nvPr/>
        </p:nvCxnSpPr>
        <p:spPr>
          <a:xfrm flipH="1">
            <a:off x="1837586" y="4752112"/>
            <a:ext cx="2738" cy="503991"/>
          </a:xfrm>
          <a:prstGeom prst="straightConnector1">
            <a:avLst/>
          </a:prstGeom>
          <a:ln>
            <a:solidFill>
              <a:schemeClr val="tx2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6" name="TextBox 45"/>
          <p:cNvSpPr txBox="1"/>
          <p:nvPr/>
        </p:nvSpPr>
        <p:spPr>
          <a:xfrm rot="21448533">
            <a:off x="2292592" y="4495484"/>
            <a:ext cx="467716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chemeClr val="tx2"/>
                </a:solidFill>
              </a:rPr>
              <a:t>r</a:t>
            </a:r>
            <a:r>
              <a:rPr lang="en-US" sz="2000" dirty="0" smtClean="0">
                <a:solidFill>
                  <a:schemeClr val="tx2"/>
                </a:solidFill>
              </a:rPr>
              <a:t>esponse scalars: q</a:t>
            </a:r>
            <a:r>
              <a:rPr lang="en-US" sz="2000" baseline="-25000" dirty="0" smtClean="0">
                <a:solidFill>
                  <a:schemeClr val="tx2"/>
                </a:solidFill>
              </a:rPr>
              <a:t>1</a:t>
            </a:r>
            <a:r>
              <a:rPr lang="en-US" dirty="0" smtClean="0">
                <a:solidFill>
                  <a:schemeClr val="tx2"/>
                </a:solidFill>
                <a:latin typeface="Wingdings"/>
                <a:ea typeface="Wingdings"/>
                <a:cs typeface="Wingdings"/>
                <a:sym typeface="Wingdings"/>
              </a:rPr>
              <a:t></a:t>
            </a:r>
            <a:r>
              <a:rPr lang="en-US" sz="2000" dirty="0" smtClean="0">
                <a:solidFill>
                  <a:schemeClr val="tx2"/>
                </a:solidFill>
              </a:rPr>
              <a:t>w</a:t>
            </a:r>
            <a:r>
              <a:rPr lang="en-US" sz="2000" baseline="30000" dirty="0" smtClean="0">
                <a:solidFill>
                  <a:schemeClr val="tx2"/>
                </a:solidFill>
              </a:rPr>
              <a:t>(j)</a:t>
            </a:r>
            <a:r>
              <a:rPr lang="en-US" sz="2000" dirty="0" smtClean="0">
                <a:solidFill>
                  <a:schemeClr val="tx2"/>
                </a:solidFill>
              </a:rPr>
              <a:t>, q</a:t>
            </a:r>
            <a:r>
              <a:rPr lang="en-US" sz="2000" baseline="-25000" dirty="0" smtClean="0">
                <a:solidFill>
                  <a:schemeClr val="tx2"/>
                </a:solidFill>
              </a:rPr>
              <a:t>2</a:t>
            </a:r>
            <a:r>
              <a:rPr lang="en-US" dirty="0" smtClean="0">
                <a:solidFill>
                  <a:schemeClr val="tx2"/>
                </a:solidFill>
                <a:latin typeface="Wingdings"/>
                <a:ea typeface="Wingdings"/>
                <a:cs typeface="Wingdings"/>
                <a:sym typeface="Wingdings"/>
              </a:rPr>
              <a:t></a:t>
            </a:r>
            <a:r>
              <a:rPr lang="en-US" sz="2000" dirty="0" smtClean="0">
                <a:solidFill>
                  <a:schemeClr val="tx2"/>
                </a:solidFill>
              </a:rPr>
              <a:t>w</a:t>
            </a:r>
            <a:r>
              <a:rPr lang="en-US" sz="2000" baseline="30000" dirty="0">
                <a:solidFill>
                  <a:schemeClr val="tx2"/>
                </a:solidFill>
              </a:rPr>
              <a:t>(j</a:t>
            </a:r>
            <a:r>
              <a:rPr lang="en-US" sz="2000" baseline="30000" dirty="0" smtClean="0">
                <a:solidFill>
                  <a:schemeClr val="tx2"/>
                </a:solidFill>
              </a:rPr>
              <a:t>)</a:t>
            </a:r>
            <a:r>
              <a:rPr lang="en-US" sz="2000" dirty="0" smtClean="0">
                <a:solidFill>
                  <a:schemeClr val="tx2"/>
                </a:solidFill>
              </a:rPr>
              <a:t>, …</a:t>
            </a:r>
            <a:endParaRPr lang="en-US" sz="2000" dirty="0">
              <a:solidFill>
                <a:schemeClr val="tx2"/>
              </a:solidFill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977417" y="798064"/>
            <a:ext cx="14036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tx2"/>
                </a:solidFill>
              </a:rPr>
              <a:t>client</a:t>
            </a:r>
            <a:endParaRPr lang="en-US" sz="2400" dirty="0">
              <a:solidFill>
                <a:schemeClr val="tx2"/>
              </a:solidFill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6783957" y="782482"/>
            <a:ext cx="14036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tx2"/>
                </a:solidFill>
              </a:rPr>
              <a:t>server</a:t>
            </a:r>
            <a:endParaRPr lang="en-US" sz="2400" dirty="0">
              <a:solidFill>
                <a:schemeClr val="tx2"/>
              </a:solidFill>
            </a:endParaRPr>
          </a:p>
        </p:txBody>
      </p:sp>
      <p:cxnSp>
        <p:nvCxnSpPr>
          <p:cNvPr id="52" name="Straight Connector 51"/>
          <p:cNvCxnSpPr/>
          <p:nvPr/>
        </p:nvCxnSpPr>
        <p:spPr>
          <a:xfrm flipH="1">
            <a:off x="2508583" y="927481"/>
            <a:ext cx="19874" cy="4491182"/>
          </a:xfrm>
          <a:prstGeom prst="line">
            <a:avLst/>
          </a:prstGeom>
          <a:ln>
            <a:solidFill>
              <a:schemeClr val="tx2"/>
            </a:solidFill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/>
          <p:cNvCxnSpPr/>
          <p:nvPr/>
        </p:nvCxnSpPr>
        <p:spPr>
          <a:xfrm flipH="1">
            <a:off x="6713448" y="929790"/>
            <a:ext cx="19863" cy="4488873"/>
          </a:xfrm>
          <a:prstGeom prst="line">
            <a:avLst/>
          </a:prstGeom>
          <a:ln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4" name="TextBox 43"/>
          <p:cNvSpPr txBox="1"/>
          <p:nvPr/>
        </p:nvSpPr>
        <p:spPr>
          <a:xfrm>
            <a:off x="1348879" y="4291042"/>
            <a:ext cx="96256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rgbClr val="000000"/>
                </a:solidFill>
              </a:rPr>
              <a:t>checks</a:t>
            </a:r>
            <a:endParaRPr lang="en-US" sz="2000" dirty="0">
              <a:solidFill>
                <a:srgbClr val="000000"/>
              </a:solidFill>
            </a:endParaRPr>
          </a:p>
        </p:txBody>
      </p:sp>
      <p:sp>
        <p:nvSpPr>
          <p:cNvPr id="39" name="TextBox 38"/>
          <p:cNvSpPr txBox="1"/>
          <p:nvPr/>
        </p:nvSpPr>
        <p:spPr>
          <a:xfrm rot="293417">
            <a:off x="3568881" y="1388777"/>
            <a:ext cx="24106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, x</a:t>
            </a:r>
            <a:r>
              <a:rPr lang="en-US" sz="2400" baseline="30000" dirty="0" smtClean="0"/>
              <a:t>(j)</a:t>
            </a:r>
            <a:endParaRPr lang="en-US" sz="2400" baseline="30000" dirty="0"/>
          </a:p>
        </p:txBody>
      </p:sp>
      <p:sp>
        <p:nvSpPr>
          <p:cNvPr id="42" name="TextBox 41"/>
          <p:cNvSpPr txBox="1"/>
          <p:nvPr/>
        </p:nvSpPr>
        <p:spPr>
          <a:xfrm rot="119625">
            <a:off x="3350581" y="1335102"/>
            <a:ext cx="19517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“f”</a:t>
            </a:r>
            <a:endParaRPr lang="en-US" sz="2400" dirty="0"/>
          </a:p>
        </p:txBody>
      </p:sp>
      <p:grpSp>
        <p:nvGrpSpPr>
          <p:cNvPr id="9" name="Group 8"/>
          <p:cNvGrpSpPr/>
          <p:nvPr/>
        </p:nvGrpSpPr>
        <p:grpSpPr>
          <a:xfrm>
            <a:off x="47039" y="1704191"/>
            <a:ext cx="2248371" cy="719869"/>
            <a:chOff x="84667" y="2315646"/>
            <a:chExt cx="2248371" cy="719869"/>
          </a:xfrm>
        </p:grpSpPr>
        <p:sp>
          <p:nvSpPr>
            <p:cNvPr id="57" name="Double Brace 56"/>
            <p:cNvSpPr/>
            <p:nvPr/>
          </p:nvSpPr>
          <p:spPr>
            <a:xfrm>
              <a:off x="1823368" y="2315646"/>
              <a:ext cx="509670" cy="719869"/>
            </a:xfrm>
            <a:prstGeom prst="bracePair">
              <a:avLst>
                <a:gd name="adj" fmla="val 14035"/>
              </a:avLst>
            </a:prstGeom>
            <a:ln w="31750">
              <a:solidFill>
                <a:schemeClr val="accent5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TextBox 58"/>
            <p:cNvSpPr txBox="1"/>
            <p:nvPr/>
          </p:nvSpPr>
          <p:spPr>
            <a:xfrm>
              <a:off x="84667" y="2390971"/>
              <a:ext cx="151890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 smtClean="0">
                  <a:solidFill>
                    <a:schemeClr val="accent5"/>
                  </a:solidFill>
                </a:rPr>
                <a:t>“f”</a:t>
              </a:r>
              <a:endParaRPr lang="en-US" sz="2400" dirty="0">
                <a:solidFill>
                  <a:schemeClr val="accent5"/>
                </a:solidFill>
              </a:endParaRPr>
            </a:p>
          </p:txBody>
        </p:sp>
        <p:cxnSp>
          <p:nvCxnSpPr>
            <p:cNvPr id="45" name="Straight Arrow Connector 44"/>
            <p:cNvCxnSpPr/>
            <p:nvPr/>
          </p:nvCxnSpPr>
          <p:spPr>
            <a:xfrm>
              <a:off x="1197922" y="2652880"/>
              <a:ext cx="536222" cy="1"/>
            </a:xfrm>
            <a:prstGeom prst="straightConnector1">
              <a:avLst/>
            </a:prstGeom>
            <a:ln w="25400">
              <a:solidFill>
                <a:srgbClr val="5A1705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5" name="Group 54"/>
          <p:cNvGrpSpPr/>
          <p:nvPr/>
        </p:nvGrpSpPr>
        <p:grpSpPr>
          <a:xfrm>
            <a:off x="6284175" y="1706066"/>
            <a:ext cx="2248371" cy="719869"/>
            <a:chOff x="84667" y="2315646"/>
            <a:chExt cx="2248371" cy="719869"/>
          </a:xfrm>
        </p:grpSpPr>
        <p:sp>
          <p:nvSpPr>
            <p:cNvPr id="56" name="Double Brace 55"/>
            <p:cNvSpPr/>
            <p:nvPr/>
          </p:nvSpPr>
          <p:spPr>
            <a:xfrm>
              <a:off x="1823368" y="2315646"/>
              <a:ext cx="509670" cy="719869"/>
            </a:xfrm>
            <a:prstGeom prst="bracePair">
              <a:avLst>
                <a:gd name="adj" fmla="val 14035"/>
              </a:avLst>
            </a:prstGeom>
            <a:ln w="31750">
              <a:solidFill>
                <a:schemeClr val="accent5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TextBox 62"/>
            <p:cNvSpPr txBox="1"/>
            <p:nvPr/>
          </p:nvSpPr>
          <p:spPr>
            <a:xfrm>
              <a:off x="84667" y="2390971"/>
              <a:ext cx="151890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 smtClean="0">
                  <a:solidFill>
                    <a:schemeClr val="accent5"/>
                  </a:solidFill>
                </a:rPr>
                <a:t>“f”</a:t>
              </a:r>
              <a:endParaRPr lang="en-US" sz="2400" dirty="0">
                <a:solidFill>
                  <a:schemeClr val="accent5"/>
                </a:solidFill>
              </a:endParaRPr>
            </a:p>
          </p:txBody>
        </p:sp>
        <p:cxnSp>
          <p:nvCxnSpPr>
            <p:cNvPr id="64" name="Straight Arrow Connector 63"/>
            <p:cNvCxnSpPr/>
            <p:nvPr/>
          </p:nvCxnSpPr>
          <p:spPr>
            <a:xfrm>
              <a:off x="1197922" y="2652880"/>
              <a:ext cx="536222" cy="1"/>
            </a:xfrm>
            <a:prstGeom prst="straightConnector1">
              <a:avLst/>
            </a:prstGeom>
            <a:ln w="25400">
              <a:solidFill>
                <a:srgbClr val="5A1705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4990464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Rounded Rectangle 40"/>
          <p:cNvSpPr/>
          <p:nvPr/>
        </p:nvSpPr>
        <p:spPr>
          <a:xfrm>
            <a:off x="391323" y="1599259"/>
            <a:ext cx="4727677" cy="2257778"/>
          </a:xfrm>
          <a:prstGeom prst="roundRect">
            <a:avLst>
              <a:gd name="adj" fmla="val 14325"/>
            </a:avLst>
          </a:prstGeom>
          <a:solidFill>
            <a:schemeClr val="tx2">
              <a:alpha val="24000"/>
            </a:schemeClr>
          </a:solidFill>
          <a:ln w="19050">
            <a:noFill/>
            <a:prstDash val="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Rounded Rectangle 57"/>
          <p:cNvSpPr/>
          <p:nvPr/>
        </p:nvSpPr>
        <p:spPr>
          <a:xfrm>
            <a:off x="401483" y="1599259"/>
            <a:ext cx="4727677" cy="2248371"/>
          </a:xfrm>
          <a:prstGeom prst="roundRect">
            <a:avLst>
              <a:gd name="adj" fmla="val 14325"/>
            </a:avLst>
          </a:prstGeom>
          <a:noFill/>
          <a:ln w="19050">
            <a:solidFill>
              <a:schemeClr val="tx2"/>
            </a:solidFill>
            <a:prstDash val="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598135" y="2186779"/>
            <a:ext cx="1786195" cy="1011980"/>
          </a:xfrm>
          <a:prstGeom prst="rect">
            <a:avLst/>
          </a:prstGeom>
          <a:noFill/>
          <a:ln w="25400">
            <a:solidFill>
              <a:schemeClr val="tx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7" name="Group 26"/>
          <p:cNvGrpSpPr/>
          <p:nvPr/>
        </p:nvGrpSpPr>
        <p:grpSpPr>
          <a:xfrm>
            <a:off x="7694741" y="1871326"/>
            <a:ext cx="952737" cy="1642886"/>
            <a:chOff x="7031056" y="1614874"/>
            <a:chExt cx="952737" cy="1642886"/>
          </a:xfrm>
        </p:grpSpPr>
        <p:sp>
          <p:nvSpPr>
            <p:cNvPr id="7" name="Rectangle 6"/>
            <p:cNvSpPr/>
            <p:nvPr/>
          </p:nvSpPr>
          <p:spPr>
            <a:xfrm>
              <a:off x="7031056" y="1614874"/>
              <a:ext cx="939627" cy="621969"/>
            </a:xfrm>
            <a:prstGeom prst="rect">
              <a:avLst/>
            </a:prstGeom>
            <a:noFill/>
            <a:ln w="25400">
              <a:solidFill>
                <a:schemeClr val="tx2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/>
            <p:cNvSpPr/>
            <p:nvPr/>
          </p:nvSpPr>
          <p:spPr>
            <a:xfrm>
              <a:off x="7044166" y="2635791"/>
              <a:ext cx="939627" cy="621969"/>
            </a:xfrm>
            <a:prstGeom prst="rect">
              <a:avLst/>
            </a:prstGeom>
            <a:noFill/>
            <a:ln w="25400">
              <a:solidFill>
                <a:schemeClr val="tx2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7746620" y="1966746"/>
            <a:ext cx="8589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client</a:t>
            </a:r>
            <a:endParaRPr lang="en-US" sz="2000" dirty="0"/>
          </a:p>
        </p:txBody>
      </p:sp>
      <p:sp>
        <p:nvSpPr>
          <p:cNvPr id="10" name="TextBox 9"/>
          <p:cNvSpPr txBox="1"/>
          <p:nvPr/>
        </p:nvSpPr>
        <p:spPr>
          <a:xfrm>
            <a:off x="7786622" y="2982790"/>
            <a:ext cx="82905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server</a:t>
            </a:r>
            <a:endParaRPr lang="en-US" sz="2000" dirty="0"/>
          </a:p>
        </p:txBody>
      </p:sp>
      <p:sp>
        <p:nvSpPr>
          <p:cNvPr id="11" name="Rectangle 10"/>
          <p:cNvSpPr/>
          <p:nvPr/>
        </p:nvSpPr>
        <p:spPr>
          <a:xfrm>
            <a:off x="3234180" y="4944083"/>
            <a:ext cx="939627" cy="764498"/>
          </a:xfrm>
          <a:prstGeom prst="rect">
            <a:avLst/>
          </a:prstGeom>
          <a:noFill/>
          <a:ln w="25400">
            <a:solidFill>
              <a:schemeClr val="tx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5197354" y="4948999"/>
            <a:ext cx="939627" cy="751388"/>
          </a:xfrm>
          <a:prstGeom prst="rect">
            <a:avLst/>
          </a:prstGeom>
          <a:noFill/>
          <a:ln w="25400">
            <a:solidFill>
              <a:schemeClr val="tx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3308346" y="5091103"/>
            <a:ext cx="80645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client</a:t>
            </a:r>
            <a:endParaRPr lang="en-US" sz="2000" dirty="0"/>
          </a:p>
        </p:txBody>
      </p:sp>
      <p:sp>
        <p:nvSpPr>
          <p:cNvPr id="14" name="TextBox 13"/>
          <p:cNvSpPr txBox="1"/>
          <p:nvPr/>
        </p:nvSpPr>
        <p:spPr>
          <a:xfrm>
            <a:off x="5265966" y="5074759"/>
            <a:ext cx="86051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server</a:t>
            </a:r>
            <a:endParaRPr lang="en-US" sz="2000" dirty="0"/>
          </a:p>
        </p:txBody>
      </p:sp>
      <p:sp>
        <p:nvSpPr>
          <p:cNvPr id="16" name="TextBox 15"/>
          <p:cNvSpPr txBox="1"/>
          <p:nvPr/>
        </p:nvSpPr>
        <p:spPr>
          <a:xfrm>
            <a:off x="5561144" y="1823272"/>
            <a:ext cx="130594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GGPR encoding</a:t>
            </a:r>
            <a:endParaRPr lang="en-US" sz="2000" dirty="0"/>
          </a:p>
        </p:txBody>
      </p:sp>
      <p:grpSp>
        <p:nvGrpSpPr>
          <p:cNvPr id="3" name="Group 2"/>
          <p:cNvGrpSpPr/>
          <p:nvPr/>
        </p:nvGrpSpPr>
        <p:grpSpPr>
          <a:xfrm>
            <a:off x="5590638" y="1741049"/>
            <a:ext cx="1241151" cy="1903441"/>
            <a:chOff x="4617236" y="1446064"/>
            <a:chExt cx="1241151" cy="1903441"/>
          </a:xfrm>
        </p:grpSpPr>
        <p:sp>
          <p:nvSpPr>
            <p:cNvPr id="6" name="Rectangle 5"/>
            <p:cNvSpPr/>
            <p:nvPr/>
          </p:nvSpPr>
          <p:spPr>
            <a:xfrm>
              <a:off x="4617236" y="1446064"/>
              <a:ext cx="1232958" cy="882524"/>
            </a:xfrm>
            <a:prstGeom prst="rect">
              <a:avLst/>
            </a:prstGeom>
            <a:noFill/>
            <a:ln w="25400">
              <a:solidFill>
                <a:schemeClr val="tx2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16"/>
            <p:cNvSpPr/>
            <p:nvPr/>
          </p:nvSpPr>
          <p:spPr>
            <a:xfrm>
              <a:off x="4622152" y="2466981"/>
              <a:ext cx="1236235" cy="882524"/>
            </a:xfrm>
            <a:prstGeom prst="rect">
              <a:avLst/>
            </a:prstGeom>
            <a:noFill/>
            <a:ln w="25400">
              <a:solidFill>
                <a:schemeClr val="tx2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8" name="TextBox 17"/>
          <p:cNvSpPr txBox="1"/>
          <p:nvPr/>
        </p:nvSpPr>
        <p:spPr>
          <a:xfrm>
            <a:off x="5653557" y="2825441"/>
            <a:ext cx="11389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err="1"/>
              <a:t>a</a:t>
            </a:r>
            <a:r>
              <a:rPr lang="en-US" sz="2000" dirty="0" err="1" smtClean="0"/>
              <a:t>rith</a:t>
            </a:r>
            <a:r>
              <a:rPr lang="en-US" sz="2000" dirty="0" smtClean="0"/>
              <a:t>. circuit</a:t>
            </a:r>
            <a:endParaRPr lang="en-US" sz="2000" dirty="0"/>
          </a:p>
        </p:txBody>
      </p:sp>
      <p:sp>
        <p:nvSpPr>
          <p:cNvPr id="19" name="TextBox 18"/>
          <p:cNvSpPr txBox="1"/>
          <p:nvPr/>
        </p:nvSpPr>
        <p:spPr>
          <a:xfrm>
            <a:off x="548967" y="2104425"/>
            <a:ext cx="176981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F(){</a:t>
            </a:r>
          </a:p>
          <a:p>
            <a:r>
              <a:rPr lang="en-US" sz="2000" dirty="0" smtClean="0"/>
              <a:t>  [subset of C]</a:t>
            </a:r>
          </a:p>
          <a:p>
            <a:r>
              <a:rPr lang="en-US" sz="2000" dirty="0"/>
              <a:t>}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3299301" y="3321340"/>
            <a:ext cx="1774257" cy="4001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2000" dirty="0" smtClean="0"/>
              <a:t>constraints (</a:t>
            </a:r>
            <a:r>
              <a:rPr lang="en-US" sz="2000" b="1" i="1" dirty="0" smtClean="0">
                <a:solidFill>
                  <a:schemeClr val="accent5"/>
                </a:solidFill>
              </a:rPr>
              <a:t>E</a:t>
            </a:r>
            <a:r>
              <a:rPr lang="en-US" sz="2000" dirty="0" smtClean="0"/>
              <a:t>)</a:t>
            </a:r>
            <a:endParaRPr lang="en-US" sz="2000" dirty="0"/>
          </a:p>
        </p:txBody>
      </p:sp>
      <p:sp>
        <p:nvSpPr>
          <p:cNvPr id="21" name="TextBox 20"/>
          <p:cNvSpPr txBox="1"/>
          <p:nvPr/>
        </p:nvSpPr>
        <p:spPr>
          <a:xfrm>
            <a:off x="4416018" y="4730607"/>
            <a:ext cx="6238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F, </a:t>
            </a:r>
            <a:r>
              <a:rPr lang="en-US" i="1" dirty="0" smtClean="0"/>
              <a:t>x</a:t>
            </a:r>
            <a:endParaRPr lang="en-US" i="1" dirty="0"/>
          </a:p>
        </p:txBody>
      </p:sp>
      <p:cxnSp>
        <p:nvCxnSpPr>
          <p:cNvPr id="22" name="Straight Arrow Connector 21"/>
          <p:cNvCxnSpPr/>
          <p:nvPr/>
        </p:nvCxnSpPr>
        <p:spPr>
          <a:xfrm flipH="1" flipV="1">
            <a:off x="4218878" y="5275998"/>
            <a:ext cx="909421" cy="3056"/>
          </a:xfrm>
          <a:prstGeom prst="straightConnector1">
            <a:avLst/>
          </a:prstGeom>
          <a:ln w="22225">
            <a:solidFill>
              <a:schemeClr val="tx2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 flipV="1">
            <a:off x="4218131" y="5069809"/>
            <a:ext cx="909421" cy="3056"/>
          </a:xfrm>
          <a:prstGeom prst="straightConnector1">
            <a:avLst/>
          </a:prstGeom>
          <a:ln w="22225">
            <a:solidFill>
              <a:schemeClr val="tx2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4527422" y="5176761"/>
            <a:ext cx="3444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/>
              <a:t>y</a:t>
            </a:r>
            <a:endParaRPr lang="en-US" i="1" dirty="0"/>
          </a:p>
        </p:txBody>
      </p:sp>
      <p:cxnSp>
        <p:nvCxnSpPr>
          <p:cNvPr id="25" name="Straight Arrow Connector 24"/>
          <p:cNvCxnSpPr/>
          <p:nvPr/>
        </p:nvCxnSpPr>
        <p:spPr>
          <a:xfrm flipH="1" flipV="1">
            <a:off x="4215601" y="5600463"/>
            <a:ext cx="909421" cy="3056"/>
          </a:xfrm>
          <a:prstGeom prst="straightConnector1">
            <a:avLst/>
          </a:prstGeom>
          <a:ln w="22225">
            <a:solidFill>
              <a:schemeClr val="tx2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6490588" y="4077868"/>
            <a:ext cx="248954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tx2"/>
                </a:solidFill>
              </a:rPr>
              <a:t>“</a:t>
            </a:r>
            <a:r>
              <a:rPr lang="en-US" b="1" i="1" dirty="0" smtClean="0">
                <a:solidFill>
                  <a:schemeClr val="accent5"/>
                </a:solidFill>
              </a:rPr>
              <a:t>E</a:t>
            </a:r>
            <a:r>
              <a:rPr lang="en-US" b="1" dirty="0">
                <a:solidFill>
                  <a:schemeClr val="accent5"/>
                </a:solidFill>
              </a:rPr>
              <a:t>(</a:t>
            </a:r>
            <a:r>
              <a:rPr lang="en-US" i="1" dirty="0">
                <a:solidFill>
                  <a:schemeClr val="accent5"/>
                </a:solidFill>
              </a:rPr>
              <a:t>X=</a:t>
            </a:r>
            <a:r>
              <a:rPr lang="en-US" i="1" dirty="0" err="1">
                <a:solidFill>
                  <a:schemeClr val="accent5"/>
                </a:solidFill>
              </a:rPr>
              <a:t>x,Y</a:t>
            </a:r>
            <a:r>
              <a:rPr lang="en-US" i="1" dirty="0">
                <a:solidFill>
                  <a:schemeClr val="accent5"/>
                </a:solidFill>
              </a:rPr>
              <a:t>=y</a:t>
            </a:r>
            <a:r>
              <a:rPr lang="en-US" b="1" dirty="0" smtClean="0">
                <a:solidFill>
                  <a:schemeClr val="accent5"/>
                </a:solidFill>
              </a:rPr>
              <a:t>)</a:t>
            </a:r>
            <a:r>
              <a:rPr lang="en-US" dirty="0" smtClean="0"/>
              <a:t> has a</a:t>
            </a:r>
          </a:p>
          <a:p>
            <a:r>
              <a:rPr lang="en-US" dirty="0" smtClean="0"/>
              <a:t>satisfying assignment”</a:t>
            </a:r>
          </a:p>
          <a:p>
            <a:pPr algn="ctr"/>
            <a:endParaRPr lang="en-US" dirty="0"/>
          </a:p>
        </p:txBody>
      </p:sp>
      <p:cxnSp>
        <p:nvCxnSpPr>
          <p:cNvPr id="28" name="Straight Arrow Connector 27"/>
          <p:cNvCxnSpPr/>
          <p:nvPr/>
        </p:nvCxnSpPr>
        <p:spPr>
          <a:xfrm>
            <a:off x="2613742" y="2703871"/>
            <a:ext cx="540781" cy="100"/>
          </a:xfrm>
          <a:prstGeom prst="straightConnector1">
            <a:avLst/>
          </a:prstGeom>
          <a:ln w="22225">
            <a:solidFill>
              <a:schemeClr val="tx2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/>
          <p:nvPr/>
        </p:nvCxnSpPr>
        <p:spPr>
          <a:xfrm>
            <a:off x="5137354" y="2654710"/>
            <a:ext cx="403130" cy="1738"/>
          </a:xfrm>
          <a:prstGeom prst="straightConnector1">
            <a:avLst/>
          </a:prstGeom>
          <a:ln w="22225">
            <a:solidFill>
              <a:schemeClr val="tx2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/>
          <p:nvPr/>
        </p:nvCxnSpPr>
        <p:spPr>
          <a:xfrm>
            <a:off x="6933466" y="2685944"/>
            <a:ext cx="684903" cy="0"/>
          </a:xfrm>
          <a:prstGeom prst="straightConnector1">
            <a:avLst/>
          </a:prstGeom>
          <a:ln w="22225">
            <a:solidFill>
              <a:schemeClr val="tx2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0" name="TextBox 39"/>
          <p:cNvSpPr txBox="1"/>
          <p:nvPr/>
        </p:nvSpPr>
        <p:spPr>
          <a:xfrm>
            <a:off x="495452" y="345204"/>
            <a:ext cx="82065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The compiler pipeline decomposes into two phases.</a:t>
            </a:r>
            <a:endParaRPr lang="en-US" sz="2400" dirty="0"/>
          </a:p>
        </p:txBody>
      </p:sp>
      <p:sp>
        <p:nvSpPr>
          <p:cNvPr id="35" name="Double Brace 34"/>
          <p:cNvSpPr/>
          <p:nvPr/>
        </p:nvSpPr>
        <p:spPr>
          <a:xfrm>
            <a:off x="3252839" y="2052824"/>
            <a:ext cx="1827161" cy="1314721"/>
          </a:xfrm>
          <a:prstGeom prst="bracePair">
            <a:avLst>
              <a:gd name="adj" fmla="val 7906"/>
            </a:avLst>
          </a:prstGeom>
          <a:ln w="28575">
            <a:solidFill>
              <a:schemeClr val="accent5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TextBox 38"/>
          <p:cNvSpPr txBox="1"/>
          <p:nvPr/>
        </p:nvSpPr>
        <p:spPr>
          <a:xfrm>
            <a:off x="3438005" y="2043788"/>
            <a:ext cx="1584636" cy="12388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0 = </a:t>
            </a:r>
            <a:r>
              <a:rPr lang="en-US" i="1" dirty="0" smtClean="0">
                <a:solidFill>
                  <a:srgbClr val="5A1705"/>
                </a:solidFill>
              </a:rPr>
              <a:t>X</a:t>
            </a:r>
            <a:r>
              <a:rPr lang="en-US" dirty="0" smtClean="0"/>
              <a:t> + Z</a:t>
            </a:r>
            <a:r>
              <a:rPr lang="en-US" baseline="-25000" dirty="0" smtClean="0"/>
              <a:t>1</a:t>
            </a:r>
            <a:endParaRPr lang="en-US" dirty="0" smtClean="0"/>
          </a:p>
          <a:p>
            <a:r>
              <a:rPr lang="en-US" dirty="0" smtClean="0"/>
              <a:t>0 = </a:t>
            </a:r>
            <a:r>
              <a:rPr lang="en-US" i="1" dirty="0" smtClean="0">
                <a:solidFill>
                  <a:srgbClr val="5A1705"/>
                </a:solidFill>
              </a:rPr>
              <a:t>Y</a:t>
            </a:r>
            <a:r>
              <a:rPr lang="en-US" dirty="0" smtClean="0"/>
              <a:t> + Z</a:t>
            </a:r>
            <a:r>
              <a:rPr lang="en-US" baseline="-25000" dirty="0" smtClean="0"/>
              <a:t>2</a:t>
            </a:r>
            <a:endParaRPr lang="en-US" dirty="0" smtClean="0"/>
          </a:p>
          <a:p>
            <a:pPr>
              <a:spcAft>
                <a:spcPts val="300"/>
              </a:spcAft>
            </a:pPr>
            <a:r>
              <a:rPr lang="en-US" dirty="0">
                <a:cs typeface="Helvetica" charset="0"/>
                <a:sym typeface="Helvetica" charset="0"/>
              </a:rPr>
              <a:t>0 = </a:t>
            </a:r>
            <a:r>
              <a:rPr lang="en-US" dirty="0" smtClean="0">
                <a:cs typeface="Helvetica" charset="0"/>
                <a:sym typeface="Helvetica" charset="0"/>
              </a:rPr>
              <a:t>Z</a:t>
            </a:r>
            <a:r>
              <a:rPr lang="en-US" baseline="-25000" dirty="0" smtClean="0">
                <a:cs typeface="Helvetica" charset="0"/>
                <a:sym typeface="Helvetica" charset="0"/>
              </a:rPr>
              <a:t>1</a:t>
            </a:r>
            <a:r>
              <a:rPr lang="en-US" dirty="0" smtClean="0">
                <a:cs typeface="Helvetica" charset="0"/>
                <a:sym typeface="Helvetica" charset="0"/>
              </a:rPr>
              <a:t>Z</a:t>
            </a:r>
            <a:r>
              <a:rPr lang="en-US" baseline="-25000" dirty="0" smtClean="0">
                <a:cs typeface="Helvetica" charset="0"/>
                <a:sym typeface="Helvetica" charset="0"/>
              </a:rPr>
              <a:t>3</a:t>
            </a:r>
            <a:r>
              <a:rPr lang="en-US" dirty="0" smtClean="0">
                <a:cs typeface="Helvetica" charset="0"/>
                <a:sym typeface="Helvetica" charset="0"/>
              </a:rPr>
              <a:t> </a:t>
            </a:r>
            <a:r>
              <a:rPr lang="en-US" dirty="0">
                <a:cs typeface="Helvetica" charset="0"/>
                <a:sym typeface="Helvetica" charset="0"/>
              </a:rPr>
              <a:t>− </a:t>
            </a:r>
            <a:r>
              <a:rPr lang="en-US" dirty="0" smtClean="0">
                <a:cs typeface="Helvetica" charset="0"/>
                <a:sym typeface="Helvetica" charset="0"/>
              </a:rPr>
              <a:t>Z</a:t>
            </a:r>
            <a:r>
              <a:rPr lang="en-US" baseline="-25000" dirty="0" smtClean="0">
                <a:cs typeface="Helvetica" charset="0"/>
                <a:sym typeface="Helvetica" charset="0"/>
              </a:rPr>
              <a:t>2</a:t>
            </a:r>
          </a:p>
          <a:p>
            <a:pPr>
              <a:spcAft>
                <a:spcPts val="300"/>
              </a:spcAft>
            </a:pPr>
            <a:r>
              <a:rPr lang="en-US" dirty="0" smtClean="0">
                <a:cs typeface="Helvetica" charset="0"/>
                <a:sym typeface="Helvetica" charset="0"/>
              </a:rPr>
              <a:t>….</a:t>
            </a:r>
            <a:endParaRPr lang="en-US" dirty="0">
              <a:cs typeface="Helvetica" charset="0"/>
              <a:sym typeface="Helvetica" charset="0"/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388038" y="4079517"/>
            <a:ext cx="30532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“If </a:t>
            </a:r>
            <a:r>
              <a:rPr lang="en-US" b="1" i="1" dirty="0" smtClean="0">
                <a:solidFill>
                  <a:srgbClr val="5A1705"/>
                </a:solidFill>
              </a:rPr>
              <a:t>E</a:t>
            </a:r>
            <a:r>
              <a:rPr lang="en-US" b="1" dirty="0" smtClean="0">
                <a:solidFill>
                  <a:srgbClr val="5A1705"/>
                </a:solidFill>
              </a:rPr>
              <a:t>(</a:t>
            </a:r>
            <a:r>
              <a:rPr lang="en-US" i="1" dirty="0" smtClean="0">
                <a:solidFill>
                  <a:srgbClr val="5A1705"/>
                </a:solidFill>
              </a:rPr>
              <a:t>X=</a:t>
            </a:r>
            <a:r>
              <a:rPr lang="en-US" i="1" dirty="0" err="1" smtClean="0">
                <a:solidFill>
                  <a:srgbClr val="5A1705"/>
                </a:solidFill>
              </a:rPr>
              <a:t>x,Y</a:t>
            </a:r>
            <a:r>
              <a:rPr lang="en-US" i="1" dirty="0" smtClean="0">
                <a:solidFill>
                  <a:srgbClr val="5A1705"/>
                </a:solidFill>
              </a:rPr>
              <a:t>=y</a:t>
            </a:r>
            <a:r>
              <a:rPr lang="en-US" b="1" dirty="0">
                <a:solidFill>
                  <a:srgbClr val="5A1705"/>
                </a:solidFill>
              </a:rPr>
              <a:t>)</a:t>
            </a:r>
            <a:r>
              <a:rPr lang="en-US" dirty="0" smtClean="0"/>
              <a:t> is </a:t>
            </a:r>
            <a:r>
              <a:rPr lang="en-US" dirty="0" err="1" smtClean="0"/>
              <a:t>satisfiable</a:t>
            </a:r>
            <a:r>
              <a:rPr lang="en-US" dirty="0" smtClean="0"/>
              <a:t>, computation is done right.”</a:t>
            </a:r>
            <a:endParaRPr lang="en-US" dirty="0"/>
          </a:p>
        </p:txBody>
      </p:sp>
      <p:sp>
        <p:nvSpPr>
          <p:cNvPr id="56" name="Rounded Rectangle 55"/>
          <p:cNvSpPr/>
          <p:nvPr/>
        </p:nvSpPr>
        <p:spPr>
          <a:xfrm>
            <a:off x="5432323" y="1597739"/>
            <a:ext cx="3359354" cy="2228645"/>
          </a:xfrm>
          <a:prstGeom prst="roundRect">
            <a:avLst>
              <a:gd name="adj" fmla="val 14325"/>
            </a:avLst>
          </a:prstGeom>
          <a:noFill/>
          <a:ln w="19050">
            <a:solidFill>
              <a:schemeClr val="tx2"/>
            </a:solidFill>
            <a:prstDash val="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Rectangle 59"/>
          <p:cNvSpPr/>
          <p:nvPr/>
        </p:nvSpPr>
        <p:spPr>
          <a:xfrm>
            <a:off x="4509098" y="5653644"/>
            <a:ext cx="341485" cy="177848"/>
          </a:xfrm>
          <a:prstGeom prst="rect">
            <a:avLst/>
          </a:prstGeom>
          <a:noFill/>
          <a:ln w="25400">
            <a:solidFill>
              <a:schemeClr val="accent5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Rectangle 60"/>
          <p:cNvSpPr/>
          <p:nvPr/>
        </p:nvSpPr>
        <p:spPr>
          <a:xfrm>
            <a:off x="5792206" y="4292557"/>
            <a:ext cx="341485" cy="177848"/>
          </a:xfrm>
          <a:prstGeom prst="rect">
            <a:avLst/>
          </a:prstGeom>
          <a:noFill/>
          <a:ln w="25400">
            <a:solidFill>
              <a:schemeClr val="accent5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6" name="Straight Arrow Connector 65"/>
          <p:cNvCxnSpPr/>
          <p:nvPr/>
        </p:nvCxnSpPr>
        <p:spPr>
          <a:xfrm>
            <a:off x="7193935" y="3867355"/>
            <a:ext cx="8194" cy="270386"/>
          </a:xfrm>
          <a:prstGeom prst="straightConnector1">
            <a:avLst/>
          </a:prstGeom>
          <a:ln w="22225">
            <a:solidFill>
              <a:schemeClr val="tx2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6" name="TextBox 75"/>
          <p:cNvSpPr txBox="1"/>
          <p:nvPr/>
        </p:nvSpPr>
        <p:spPr>
          <a:xfrm>
            <a:off x="6175965" y="4140137"/>
            <a:ext cx="57552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 smtClean="0">
                <a:solidFill>
                  <a:schemeClr val="accent5"/>
                </a:solidFill>
              </a:rPr>
              <a:t>=</a:t>
            </a:r>
            <a:endParaRPr lang="en-US" sz="2200" b="1" dirty="0">
              <a:solidFill>
                <a:schemeClr val="accent5"/>
              </a:solidFill>
            </a:endParaRPr>
          </a:p>
        </p:txBody>
      </p:sp>
      <p:cxnSp>
        <p:nvCxnSpPr>
          <p:cNvPr id="78" name="Straight Arrow Connector 77"/>
          <p:cNvCxnSpPr/>
          <p:nvPr/>
        </p:nvCxnSpPr>
        <p:spPr>
          <a:xfrm>
            <a:off x="1859935" y="3876762"/>
            <a:ext cx="4917" cy="267109"/>
          </a:xfrm>
          <a:prstGeom prst="straightConnector1">
            <a:avLst/>
          </a:prstGeom>
          <a:ln w="22225">
            <a:solidFill>
              <a:schemeClr val="tx2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3" name="Rectangle 9"/>
          <p:cNvSpPr>
            <a:spLocks/>
          </p:cNvSpPr>
          <p:nvPr/>
        </p:nvSpPr>
        <p:spPr bwMode="auto">
          <a:xfrm>
            <a:off x="706236" y="5905501"/>
            <a:ext cx="7784620" cy="925286"/>
          </a:xfrm>
          <a:prstGeom prst="rect">
            <a:avLst/>
          </a:prstGeom>
          <a:solidFill>
            <a:schemeClr val="accent2"/>
          </a:solidFill>
          <a:ln>
            <a:noFill/>
          </a:ln>
          <a:extLst/>
        </p:spPr>
        <p:txBody>
          <a:bodyPr lIns="0" tIns="0" rIns="0" bIns="109728" anchor="ctr"/>
          <a:lstStyle/>
          <a:p>
            <a:pPr>
              <a:spcBef>
                <a:spcPts val="1687"/>
              </a:spcBef>
            </a:pPr>
            <a:r>
              <a:rPr lang="en-US" sz="2600" dirty="0" smtClean="0">
                <a:ea typeface="ＭＳ Ｐゴシック" charset="0"/>
                <a:cs typeface="Gill Sans" charset="0"/>
              </a:rPr>
              <a:t>Design question: what can we put in the constraints so that </a:t>
            </a:r>
            <a:r>
              <a:rPr lang="en-US" sz="2600" dirty="0" err="1" smtClean="0">
                <a:ea typeface="ＭＳ Ｐゴシック" charset="0"/>
                <a:cs typeface="Gill Sans" charset="0"/>
              </a:rPr>
              <a:t>satisfiability</a:t>
            </a:r>
            <a:r>
              <a:rPr lang="en-US" sz="2600" dirty="0" smtClean="0">
                <a:ea typeface="ＭＳ Ｐゴシック" charset="0"/>
                <a:cs typeface="Gill Sans" charset="0"/>
              </a:rPr>
              <a:t> implies correct storage interaction? </a:t>
            </a:r>
            <a:endParaRPr lang="en-US" sz="2600" dirty="0">
              <a:ea typeface="ＭＳ Ｐゴシック" charset="0"/>
              <a:cs typeface="Gill San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23459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4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 animBg="1"/>
      <p:bldP spid="58" grpId="0" animBg="1"/>
      <p:bldP spid="26" grpId="0"/>
      <p:bldP spid="54" grpId="0"/>
      <p:bldP spid="56" grpId="0" animBg="1"/>
      <p:bldP spid="61" grpId="0" animBg="1"/>
      <p:bldP spid="76" grpId="0"/>
      <p:bldP spid="43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9"/>
          <p:cNvSpPr>
            <a:spLocks/>
          </p:cNvSpPr>
          <p:nvPr/>
        </p:nvSpPr>
        <p:spPr bwMode="auto">
          <a:xfrm>
            <a:off x="567881" y="1417266"/>
            <a:ext cx="8276762" cy="5250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pPr>
              <a:spcBef>
                <a:spcPts val="1687"/>
              </a:spcBef>
            </a:pPr>
            <a:r>
              <a:rPr lang="en-US" sz="2200" dirty="0" smtClean="0">
                <a:ea typeface="ＭＳ Ｐゴシック" charset="0"/>
                <a:cs typeface="Gill Sans" charset="0"/>
              </a:rPr>
              <a:t>Representing “load(</a:t>
            </a:r>
            <a:r>
              <a:rPr lang="en-US" sz="2200" dirty="0" err="1" smtClean="0">
                <a:ea typeface="ＭＳ Ｐゴシック" charset="0"/>
                <a:cs typeface="Gill Sans" charset="0"/>
              </a:rPr>
              <a:t>addr</a:t>
            </a:r>
            <a:r>
              <a:rPr lang="en-US" sz="2200" dirty="0" smtClean="0">
                <a:ea typeface="ＭＳ Ｐゴシック" charset="0"/>
                <a:cs typeface="Gill Sans" charset="0"/>
              </a:rPr>
              <a:t>)” explicitly would be horrifically expensive.</a:t>
            </a:r>
            <a:endParaRPr lang="en-US" sz="2200" dirty="0">
              <a:ea typeface="ＭＳ Ｐゴシック" charset="0"/>
              <a:cs typeface="Gill Sans" charset="0"/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68100" y="172357"/>
            <a:ext cx="8512622" cy="1135746"/>
          </a:xfrm>
        </p:spPr>
        <p:txBody>
          <a:bodyPr/>
          <a:lstStyle/>
          <a:p>
            <a:pPr algn="l"/>
            <a:r>
              <a:rPr lang="en-US" sz="3200" dirty="0" smtClean="0"/>
              <a:t>How can we represent storage </a:t>
            </a:r>
            <a:r>
              <a:rPr lang="en-US" sz="3200" smtClean="0"/>
              <a:t>operations?</a:t>
            </a:r>
            <a:endParaRPr lang="en-US" sz="3200" dirty="0"/>
          </a:p>
        </p:txBody>
      </p:sp>
      <p:sp>
        <p:nvSpPr>
          <p:cNvPr id="24" name="Content Placeholder 2"/>
          <p:cNvSpPr>
            <a:spLocks noGrp="1"/>
          </p:cNvSpPr>
          <p:nvPr>
            <p:ph idx="1"/>
          </p:nvPr>
        </p:nvSpPr>
        <p:spPr>
          <a:xfrm>
            <a:off x="486235" y="2033450"/>
            <a:ext cx="8059051" cy="73841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200" dirty="0" smtClean="0"/>
              <a:t>Straw man: variables M</a:t>
            </a:r>
            <a:r>
              <a:rPr lang="en-US" sz="2200" baseline="-25000" dirty="0" smtClean="0"/>
              <a:t>0</a:t>
            </a:r>
            <a:r>
              <a:rPr lang="en-US" sz="2200" dirty="0" smtClean="0"/>
              <a:t>, …, </a:t>
            </a:r>
            <a:r>
              <a:rPr lang="en-US" sz="2200" dirty="0" err="1" smtClean="0"/>
              <a:t>M</a:t>
            </a:r>
            <a:r>
              <a:rPr lang="en-US" sz="2200" baseline="-25000" dirty="0" err="1" smtClean="0"/>
              <a:t>size</a:t>
            </a:r>
            <a:r>
              <a:rPr lang="en-US" sz="2200" dirty="0" smtClean="0"/>
              <a:t> contain state of memory.</a:t>
            </a:r>
            <a:endParaRPr lang="en-US" sz="2200" dirty="0"/>
          </a:p>
        </p:txBody>
      </p:sp>
      <p:sp>
        <p:nvSpPr>
          <p:cNvPr id="25" name="TextBox 24"/>
          <p:cNvSpPr txBox="1"/>
          <p:nvPr/>
        </p:nvSpPr>
        <p:spPr>
          <a:xfrm>
            <a:off x="3361068" y="2928797"/>
            <a:ext cx="5061924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>
                <a:solidFill>
                  <a:schemeClr val="tx2"/>
                </a:solidFill>
              </a:rPr>
              <a:t>B = M</a:t>
            </a:r>
            <a:r>
              <a:rPr lang="en-US" sz="2200" baseline="-25000" dirty="0" smtClean="0">
                <a:solidFill>
                  <a:schemeClr val="tx2"/>
                </a:solidFill>
              </a:rPr>
              <a:t>0</a:t>
            </a:r>
            <a:r>
              <a:rPr lang="en-US" sz="2200" dirty="0" smtClean="0">
                <a:solidFill>
                  <a:schemeClr val="tx2"/>
                </a:solidFill>
              </a:rPr>
              <a:t> + (A </a:t>
            </a:r>
            <a:r>
              <a:rPr lang="en-US" sz="2200" dirty="0" smtClean="0">
                <a:solidFill>
                  <a:schemeClr val="tx2"/>
                </a:solidFill>
                <a:cs typeface="Helvetica" charset="0"/>
                <a:sym typeface="Helvetica" charset="0"/>
              </a:rPr>
              <a:t>− </a:t>
            </a:r>
            <a:r>
              <a:rPr lang="en-US" sz="2200" dirty="0" smtClean="0">
                <a:solidFill>
                  <a:schemeClr val="tx2"/>
                </a:solidFill>
              </a:rPr>
              <a:t>0) </a:t>
            </a:r>
            <a:r>
              <a:rPr lang="en-US" sz="2200" dirty="0" smtClean="0">
                <a:solidFill>
                  <a:schemeClr val="tx2"/>
                </a:solidFill>
                <a:latin typeface="Wingdings"/>
                <a:ea typeface="Wingdings"/>
                <a:cs typeface="Wingdings"/>
                <a:sym typeface="Wingdings"/>
              </a:rPr>
              <a:t></a:t>
            </a:r>
            <a:r>
              <a:rPr lang="en-US" sz="2200" dirty="0">
                <a:solidFill>
                  <a:schemeClr val="tx2"/>
                </a:solidFill>
              </a:rPr>
              <a:t> F</a:t>
            </a:r>
            <a:r>
              <a:rPr lang="en-US" sz="2200" baseline="-25000" dirty="0" smtClean="0">
                <a:solidFill>
                  <a:schemeClr val="tx2"/>
                </a:solidFill>
              </a:rPr>
              <a:t>0</a:t>
            </a:r>
          </a:p>
          <a:p>
            <a:r>
              <a:rPr lang="en-US" sz="2200" dirty="0">
                <a:solidFill>
                  <a:schemeClr val="tx2"/>
                </a:solidFill>
              </a:rPr>
              <a:t>B</a:t>
            </a:r>
            <a:r>
              <a:rPr lang="en-US" sz="2200" dirty="0" smtClean="0">
                <a:solidFill>
                  <a:schemeClr val="tx2"/>
                </a:solidFill>
              </a:rPr>
              <a:t> = M</a:t>
            </a:r>
            <a:r>
              <a:rPr lang="en-US" sz="2200" baseline="-25000" dirty="0" smtClean="0">
                <a:solidFill>
                  <a:schemeClr val="tx2"/>
                </a:solidFill>
              </a:rPr>
              <a:t>1</a:t>
            </a:r>
            <a:r>
              <a:rPr lang="en-US" sz="2200" dirty="0" smtClean="0">
                <a:solidFill>
                  <a:schemeClr val="tx2"/>
                </a:solidFill>
              </a:rPr>
              <a:t> </a:t>
            </a:r>
            <a:r>
              <a:rPr lang="en-US" sz="2200" dirty="0">
                <a:solidFill>
                  <a:schemeClr val="tx2"/>
                </a:solidFill>
              </a:rPr>
              <a:t>+ (</a:t>
            </a:r>
            <a:r>
              <a:rPr lang="en-US" sz="2200" dirty="0" smtClean="0">
                <a:solidFill>
                  <a:schemeClr val="tx2"/>
                </a:solidFill>
              </a:rPr>
              <a:t>A </a:t>
            </a:r>
            <a:r>
              <a:rPr lang="en-US" sz="2200" dirty="0" smtClean="0">
                <a:solidFill>
                  <a:schemeClr val="tx2"/>
                </a:solidFill>
                <a:cs typeface="Helvetica" charset="0"/>
                <a:sym typeface="Helvetica" charset="0"/>
              </a:rPr>
              <a:t>− </a:t>
            </a:r>
            <a:r>
              <a:rPr lang="en-US" sz="2200" dirty="0" smtClean="0">
                <a:solidFill>
                  <a:schemeClr val="tx2"/>
                </a:solidFill>
                <a:sym typeface="Helvetica" charset="0"/>
              </a:rPr>
              <a:t>1</a:t>
            </a:r>
            <a:r>
              <a:rPr lang="en-US" sz="2200" dirty="0" smtClean="0">
                <a:solidFill>
                  <a:schemeClr val="tx2"/>
                </a:solidFill>
              </a:rPr>
              <a:t>)</a:t>
            </a:r>
            <a:r>
              <a:rPr lang="en-US" sz="2200" dirty="0">
                <a:solidFill>
                  <a:schemeClr val="tx2"/>
                </a:solidFill>
              </a:rPr>
              <a:t> </a:t>
            </a:r>
            <a:r>
              <a:rPr lang="en-US" sz="2200" dirty="0" smtClean="0">
                <a:solidFill>
                  <a:schemeClr val="tx2"/>
                </a:solidFill>
                <a:latin typeface="Wingdings"/>
                <a:ea typeface="Wingdings"/>
                <a:cs typeface="Wingdings"/>
                <a:sym typeface="Wingdings"/>
              </a:rPr>
              <a:t></a:t>
            </a:r>
            <a:r>
              <a:rPr lang="en-US" sz="2200" dirty="0">
                <a:solidFill>
                  <a:schemeClr val="tx2"/>
                </a:solidFill>
              </a:rPr>
              <a:t> </a:t>
            </a:r>
            <a:r>
              <a:rPr lang="en-US" sz="2200" dirty="0" smtClean="0">
                <a:solidFill>
                  <a:schemeClr val="tx2"/>
                </a:solidFill>
              </a:rPr>
              <a:t>F</a:t>
            </a:r>
            <a:r>
              <a:rPr lang="en-US" sz="2200" baseline="-25000" dirty="0" smtClean="0">
                <a:solidFill>
                  <a:schemeClr val="tx2"/>
                </a:solidFill>
              </a:rPr>
              <a:t>1</a:t>
            </a:r>
            <a:endParaRPr lang="en-US" sz="2200" baseline="-25000" dirty="0">
              <a:solidFill>
                <a:schemeClr val="tx2"/>
              </a:solidFill>
              <a:cs typeface="Helvetica" charset="0"/>
              <a:sym typeface="Helvetica" charset="0"/>
            </a:endParaRPr>
          </a:p>
          <a:p>
            <a:r>
              <a:rPr lang="en-US" sz="2200" dirty="0">
                <a:solidFill>
                  <a:schemeClr val="tx2"/>
                </a:solidFill>
              </a:rPr>
              <a:t>B = </a:t>
            </a:r>
            <a:r>
              <a:rPr lang="en-US" sz="2200" dirty="0" smtClean="0">
                <a:solidFill>
                  <a:schemeClr val="tx2"/>
                </a:solidFill>
              </a:rPr>
              <a:t>M</a:t>
            </a:r>
            <a:r>
              <a:rPr lang="en-US" sz="2200" baseline="-25000" dirty="0" smtClean="0">
                <a:solidFill>
                  <a:schemeClr val="tx2"/>
                </a:solidFill>
              </a:rPr>
              <a:t>2</a:t>
            </a:r>
            <a:r>
              <a:rPr lang="en-US" sz="2200" dirty="0" smtClean="0">
                <a:solidFill>
                  <a:schemeClr val="tx2"/>
                </a:solidFill>
              </a:rPr>
              <a:t> </a:t>
            </a:r>
            <a:r>
              <a:rPr lang="en-US" sz="2200" dirty="0">
                <a:solidFill>
                  <a:schemeClr val="tx2"/>
                </a:solidFill>
              </a:rPr>
              <a:t>+ (</a:t>
            </a:r>
            <a:r>
              <a:rPr lang="en-US" sz="2200" dirty="0" smtClean="0">
                <a:solidFill>
                  <a:schemeClr val="tx2"/>
                </a:solidFill>
              </a:rPr>
              <a:t>A </a:t>
            </a:r>
            <a:r>
              <a:rPr lang="en-US" sz="2200" dirty="0" smtClean="0">
                <a:solidFill>
                  <a:schemeClr val="tx2"/>
                </a:solidFill>
                <a:cs typeface="Helvetica" charset="0"/>
                <a:sym typeface="Helvetica" charset="0"/>
              </a:rPr>
              <a:t>− </a:t>
            </a:r>
            <a:r>
              <a:rPr lang="en-US" sz="2200" dirty="0" smtClean="0">
                <a:solidFill>
                  <a:schemeClr val="tx2"/>
                </a:solidFill>
                <a:sym typeface="Helvetica" charset="0"/>
              </a:rPr>
              <a:t>2</a:t>
            </a:r>
            <a:r>
              <a:rPr lang="en-US" sz="2200" dirty="0" smtClean="0">
                <a:solidFill>
                  <a:schemeClr val="tx2"/>
                </a:solidFill>
              </a:rPr>
              <a:t>)</a:t>
            </a:r>
            <a:r>
              <a:rPr lang="en-US" sz="2200" dirty="0">
                <a:solidFill>
                  <a:schemeClr val="tx2"/>
                </a:solidFill>
              </a:rPr>
              <a:t> </a:t>
            </a:r>
            <a:r>
              <a:rPr lang="en-US" sz="2200" dirty="0" smtClean="0">
                <a:solidFill>
                  <a:schemeClr val="tx2"/>
                </a:solidFill>
                <a:latin typeface="Wingdings"/>
                <a:ea typeface="Wingdings"/>
                <a:cs typeface="Wingdings"/>
                <a:sym typeface="Wingdings"/>
              </a:rPr>
              <a:t></a:t>
            </a:r>
            <a:r>
              <a:rPr lang="en-US" sz="2200" dirty="0">
                <a:solidFill>
                  <a:schemeClr val="tx2"/>
                </a:solidFill>
              </a:rPr>
              <a:t> </a:t>
            </a:r>
            <a:r>
              <a:rPr lang="en-US" sz="2200" dirty="0" smtClean="0">
                <a:solidFill>
                  <a:schemeClr val="tx2"/>
                </a:solidFill>
              </a:rPr>
              <a:t>F</a:t>
            </a:r>
            <a:r>
              <a:rPr lang="en-US" sz="2200" baseline="-25000" dirty="0" smtClean="0">
                <a:solidFill>
                  <a:schemeClr val="tx2"/>
                </a:solidFill>
              </a:rPr>
              <a:t>2</a:t>
            </a:r>
            <a:endParaRPr lang="en-US" sz="2200" baseline="-25000" dirty="0">
              <a:solidFill>
                <a:schemeClr val="tx2"/>
              </a:solidFill>
            </a:endParaRPr>
          </a:p>
          <a:p>
            <a:r>
              <a:rPr lang="en-US" sz="2200" dirty="0" smtClean="0">
                <a:solidFill>
                  <a:schemeClr val="tx2"/>
                </a:solidFill>
              </a:rPr>
              <a:t>…</a:t>
            </a:r>
          </a:p>
          <a:p>
            <a:r>
              <a:rPr lang="en-US" sz="2200" dirty="0">
                <a:solidFill>
                  <a:schemeClr val="tx2"/>
                </a:solidFill>
              </a:rPr>
              <a:t>B = </a:t>
            </a:r>
            <a:r>
              <a:rPr lang="en-US" sz="2200" dirty="0" err="1" smtClean="0">
                <a:solidFill>
                  <a:schemeClr val="tx2"/>
                </a:solidFill>
              </a:rPr>
              <a:t>M</a:t>
            </a:r>
            <a:r>
              <a:rPr lang="en-US" sz="2200" baseline="-25000" dirty="0" err="1" smtClean="0">
                <a:solidFill>
                  <a:schemeClr val="tx2"/>
                </a:solidFill>
              </a:rPr>
              <a:t>size</a:t>
            </a:r>
            <a:r>
              <a:rPr lang="en-US" sz="2200" dirty="0" smtClean="0">
                <a:solidFill>
                  <a:schemeClr val="tx2"/>
                </a:solidFill>
              </a:rPr>
              <a:t> </a:t>
            </a:r>
            <a:r>
              <a:rPr lang="en-US" sz="2200" dirty="0">
                <a:solidFill>
                  <a:schemeClr val="tx2"/>
                </a:solidFill>
              </a:rPr>
              <a:t>+ (</a:t>
            </a:r>
            <a:r>
              <a:rPr lang="en-US" sz="2200" dirty="0" smtClean="0">
                <a:solidFill>
                  <a:schemeClr val="tx2"/>
                </a:solidFill>
              </a:rPr>
              <a:t>A </a:t>
            </a:r>
            <a:r>
              <a:rPr lang="en-US" sz="2200" dirty="0" smtClean="0">
                <a:solidFill>
                  <a:schemeClr val="tx2"/>
                </a:solidFill>
                <a:cs typeface="Helvetica" charset="0"/>
                <a:sym typeface="Helvetica" charset="0"/>
              </a:rPr>
              <a:t>− </a:t>
            </a:r>
            <a:r>
              <a:rPr lang="en-US" sz="2200" dirty="0" smtClean="0">
                <a:solidFill>
                  <a:schemeClr val="tx2"/>
                </a:solidFill>
                <a:sym typeface="Helvetica" charset="0"/>
              </a:rPr>
              <a:t>size</a:t>
            </a:r>
            <a:r>
              <a:rPr lang="en-US" sz="2200" dirty="0" smtClean="0">
                <a:solidFill>
                  <a:schemeClr val="tx2"/>
                </a:solidFill>
              </a:rPr>
              <a:t>)</a:t>
            </a:r>
            <a:r>
              <a:rPr lang="en-US" sz="2200" dirty="0">
                <a:solidFill>
                  <a:schemeClr val="tx2"/>
                </a:solidFill>
              </a:rPr>
              <a:t> </a:t>
            </a:r>
            <a:r>
              <a:rPr lang="en-US" sz="2200" dirty="0">
                <a:solidFill>
                  <a:schemeClr val="tx2"/>
                </a:solidFill>
                <a:latin typeface="Wingdings"/>
                <a:ea typeface="Wingdings"/>
                <a:cs typeface="Wingdings"/>
                <a:sym typeface="Wingdings"/>
              </a:rPr>
              <a:t></a:t>
            </a:r>
            <a:r>
              <a:rPr lang="en-US" sz="2200" dirty="0">
                <a:solidFill>
                  <a:schemeClr val="tx2"/>
                </a:solidFill>
              </a:rPr>
              <a:t> </a:t>
            </a:r>
            <a:r>
              <a:rPr lang="en-US" sz="2200" dirty="0" err="1" smtClean="0">
                <a:solidFill>
                  <a:schemeClr val="tx2"/>
                </a:solidFill>
              </a:rPr>
              <a:t>F</a:t>
            </a:r>
            <a:r>
              <a:rPr lang="en-US" sz="2200" baseline="-25000" dirty="0" err="1" smtClean="0">
                <a:solidFill>
                  <a:schemeClr val="tx2"/>
                </a:solidFill>
              </a:rPr>
              <a:t>size</a:t>
            </a:r>
            <a:endParaRPr lang="en-US" sz="2200" baseline="-25000" dirty="0">
              <a:solidFill>
                <a:schemeClr val="tx2"/>
              </a:solidFill>
            </a:endParaRPr>
          </a:p>
        </p:txBody>
      </p:sp>
      <p:sp>
        <p:nvSpPr>
          <p:cNvPr id="26" name="Content Placeholder 2"/>
          <p:cNvSpPr txBox="1">
            <a:spLocks/>
          </p:cNvSpPr>
          <p:nvPr/>
        </p:nvSpPr>
        <p:spPr>
          <a:xfrm>
            <a:off x="527237" y="5376816"/>
            <a:ext cx="8115293" cy="10214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457200" indent="-457200" algn="l" defTabSz="914400" rtl="0" eaLnBrk="1" latinLnBrk="0" hangingPunct="1">
              <a:spcBef>
                <a:spcPts val="2000"/>
              </a:spcBef>
              <a:buClr>
                <a:srgbClr val="333333"/>
              </a:buClr>
              <a:buFont typeface="Wingdings" charset="2"/>
              <a:buChar char="§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914400" indent="-457200" algn="l" defTabSz="914400" rtl="0" eaLnBrk="1" latinLnBrk="0" hangingPunct="1">
              <a:spcBef>
                <a:spcPts val="600"/>
              </a:spcBef>
              <a:buClr>
                <a:schemeClr val="accent3">
                  <a:lumMod val="50000"/>
                </a:schemeClr>
              </a:buClr>
              <a:buFont typeface="Wingdings" pitchFamily="2" charset="2"/>
              <a:buChar char="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371600" indent="-457200" algn="l" defTabSz="914400" rtl="0" eaLnBrk="1" latinLnBrk="0" hangingPunct="1">
              <a:spcBef>
                <a:spcPts val="600"/>
              </a:spcBef>
              <a:buClr>
                <a:schemeClr val="accent3"/>
              </a:buClr>
              <a:buFont typeface="Wingdings" pitchFamily="2" charset="2"/>
              <a:buChar char="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828800" indent="-457200" algn="l" defTabSz="914400" rtl="0" eaLnBrk="1" latinLnBrk="0" hangingPunct="1">
              <a:spcBef>
                <a:spcPts val="600"/>
              </a:spcBef>
              <a:buClr>
                <a:schemeClr val="accent3">
                  <a:lumMod val="50000"/>
                </a:schemeClr>
              </a:buClr>
              <a:buFont typeface="Wingdings" pitchFamily="2" charset="2"/>
              <a:buChar char="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286000" indent="-457200" algn="l" defTabSz="914400" rtl="0" eaLnBrk="1" latinLnBrk="0" hangingPunct="1">
              <a:spcBef>
                <a:spcPts val="600"/>
              </a:spcBef>
              <a:buClr>
                <a:schemeClr val="accent3"/>
              </a:buClr>
              <a:buFont typeface="Wingdings" pitchFamily="2" charset="2"/>
              <a:buChar char="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743200" indent="-461963" algn="l" defTabSz="914400" rtl="0" eaLnBrk="1" latinLnBrk="0" hangingPunct="1">
              <a:spcBef>
                <a:spcPct val="20000"/>
              </a:spcBef>
              <a:buClr>
                <a:schemeClr val="accent3">
                  <a:lumMod val="50000"/>
                </a:schemeClr>
              </a:buClr>
              <a:buFont typeface="Wingdings" pitchFamily="2" charset="2"/>
              <a:buChar char="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05163" indent="-461963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 pitchFamily="2" charset="2"/>
              <a:buChar char="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57600" indent="-461963" algn="l" defTabSz="914400" rtl="0" eaLnBrk="1" latinLnBrk="0" hangingPunct="1">
              <a:spcBef>
                <a:spcPct val="20000"/>
              </a:spcBef>
              <a:buClr>
                <a:schemeClr val="accent3">
                  <a:lumMod val="50000"/>
                </a:schemeClr>
              </a:buClr>
              <a:buFont typeface="Wingdings" pitchFamily="2" charset="2"/>
              <a:buChar char="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19563" indent="-461963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 pitchFamily="2" charset="2"/>
              <a:buChar char="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200" dirty="0" smtClean="0"/>
              <a:t>Requires two variables for every possible memory address!</a:t>
            </a:r>
            <a:endParaRPr lang="en-US" sz="2200" dirty="0"/>
          </a:p>
        </p:txBody>
      </p:sp>
      <p:sp>
        <p:nvSpPr>
          <p:cNvPr id="27" name="Double Brace 26"/>
          <p:cNvSpPr/>
          <p:nvPr/>
        </p:nvSpPr>
        <p:spPr>
          <a:xfrm>
            <a:off x="3159390" y="2904517"/>
            <a:ext cx="5299890" cy="1835849"/>
          </a:xfrm>
          <a:prstGeom prst="bracePair">
            <a:avLst>
              <a:gd name="adj" fmla="val 8213"/>
            </a:avLst>
          </a:prstGeom>
          <a:ln w="38100">
            <a:solidFill>
              <a:schemeClr val="accent5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Content Placeholder 2"/>
          <p:cNvSpPr txBox="1">
            <a:spLocks/>
          </p:cNvSpPr>
          <p:nvPr/>
        </p:nvSpPr>
        <p:spPr>
          <a:xfrm>
            <a:off x="634270" y="3573780"/>
            <a:ext cx="2055587" cy="5842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457200" indent="-457200" algn="l" defTabSz="914400" rtl="0" eaLnBrk="1" latinLnBrk="0" hangingPunct="1">
              <a:spcBef>
                <a:spcPts val="2000"/>
              </a:spcBef>
              <a:buClr>
                <a:srgbClr val="333333"/>
              </a:buClr>
              <a:buFont typeface="Wingdings" charset="2"/>
              <a:buChar char="§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914400" indent="-457200" algn="l" defTabSz="914400" rtl="0" eaLnBrk="1" latinLnBrk="0" hangingPunct="1">
              <a:spcBef>
                <a:spcPts val="600"/>
              </a:spcBef>
              <a:buClr>
                <a:schemeClr val="accent3">
                  <a:lumMod val="50000"/>
                </a:schemeClr>
              </a:buClr>
              <a:buFont typeface="Wingdings" pitchFamily="2" charset="2"/>
              <a:buChar char="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371600" indent="-457200" algn="l" defTabSz="914400" rtl="0" eaLnBrk="1" latinLnBrk="0" hangingPunct="1">
              <a:spcBef>
                <a:spcPts val="600"/>
              </a:spcBef>
              <a:buClr>
                <a:schemeClr val="accent3"/>
              </a:buClr>
              <a:buFont typeface="Wingdings" pitchFamily="2" charset="2"/>
              <a:buChar char="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828800" indent="-457200" algn="l" defTabSz="914400" rtl="0" eaLnBrk="1" latinLnBrk="0" hangingPunct="1">
              <a:spcBef>
                <a:spcPts val="600"/>
              </a:spcBef>
              <a:buClr>
                <a:schemeClr val="accent3">
                  <a:lumMod val="50000"/>
                </a:schemeClr>
              </a:buClr>
              <a:buFont typeface="Wingdings" pitchFamily="2" charset="2"/>
              <a:buChar char="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286000" indent="-457200" algn="l" defTabSz="914400" rtl="0" eaLnBrk="1" latinLnBrk="0" hangingPunct="1">
              <a:spcBef>
                <a:spcPts val="600"/>
              </a:spcBef>
              <a:buClr>
                <a:schemeClr val="accent3"/>
              </a:buClr>
              <a:buFont typeface="Wingdings" pitchFamily="2" charset="2"/>
              <a:buChar char="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743200" indent="-461963" algn="l" defTabSz="914400" rtl="0" eaLnBrk="1" latinLnBrk="0" hangingPunct="1">
              <a:spcBef>
                <a:spcPct val="20000"/>
              </a:spcBef>
              <a:buClr>
                <a:schemeClr val="accent3">
                  <a:lumMod val="50000"/>
                </a:schemeClr>
              </a:buClr>
              <a:buFont typeface="Wingdings" pitchFamily="2" charset="2"/>
              <a:buChar char="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05163" indent="-461963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 pitchFamily="2" charset="2"/>
              <a:buChar char="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57600" indent="-461963" algn="l" defTabSz="914400" rtl="0" eaLnBrk="1" latinLnBrk="0" hangingPunct="1">
              <a:spcBef>
                <a:spcPct val="20000"/>
              </a:spcBef>
              <a:buClr>
                <a:schemeClr val="accent3">
                  <a:lumMod val="50000"/>
                </a:schemeClr>
              </a:buClr>
              <a:buFont typeface="Wingdings" pitchFamily="2" charset="2"/>
              <a:buChar char="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19563" indent="-461963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 pitchFamily="2" charset="2"/>
              <a:buChar char="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" charset="2"/>
              <a:buNone/>
            </a:pPr>
            <a:r>
              <a:rPr lang="en-US" sz="2200" dirty="0" smtClean="0"/>
              <a:t>B = load(A)</a:t>
            </a:r>
            <a:endParaRPr lang="en-US" sz="2200" dirty="0"/>
          </a:p>
        </p:txBody>
      </p:sp>
      <p:cxnSp>
        <p:nvCxnSpPr>
          <p:cNvPr id="29" name="Straight Arrow Connector 28"/>
          <p:cNvCxnSpPr/>
          <p:nvPr/>
        </p:nvCxnSpPr>
        <p:spPr>
          <a:xfrm flipV="1">
            <a:off x="2501893" y="3815078"/>
            <a:ext cx="478255" cy="2493"/>
          </a:xfrm>
          <a:prstGeom prst="straightConnector1">
            <a:avLst/>
          </a:prstGeom>
          <a:ln>
            <a:solidFill>
              <a:schemeClr val="tx2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091888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6" grpId="0"/>
      <p:bldP spid="27" grpId="0" animBg="1"/>
      <p:bldP spid="28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9"/>
          <p:cNvSpPr>
            <a:spLocks/>
          </p:cNvSpPr>
          <p:nvPr/>
        </p:nvSpPr>
        <p:spPr bwMode="auto">
          <a:xfrm>
            <a:off x="592167" y="2733799"/>
            <a:ext cx="8286287" cy="10593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pPr marL="342900" indent="-342900">
              <a:spcBef>
                <a:spcPts val="800"/>
              </a:spcBef>
              <a:buFont typeface="Wingdings" charset="2"/>
              <a:buChar char="§"/>
            </a:pPr>
            <a:r>
              <a:rPr lang="en-US" sz="2200" dirty="0" smtClean="0">
                <a:solidFill>
                  <a:srgbClr val="2D2F2B"/>
                </a:solidFill>
                <a:ea typeface="ＭＳ Ｐゴシック" charset="0"/>
                <a:cs typeface="Gill Sans" charset="0"/>
              </a:rPr>
              <a:t>They bind references to values</a:t>
            </a:r>
          </a:p>
          <a:p>
            <a:pPr marL="342900" indent="-342900">
              <a:spcBef>
                <a:spcPts val="1200"/>
              </a:spcBef>
              <a:buFont typeface="Wingdings" charset="2"/>
              <a:buChar char="§"/>
            </a:pPr>
            <a:r>
              <a:rPr lang="en-US" sz="2200" dirty="0" smtClean="0">
                <a:solidFill>
                  <a:srgbClr val="2D2F2B"/>
                </a:solidFill>
                <a:ea typeface="ＭＳ Ｐゴシック" charset="0"/>
                <a:cs typeface="Gill Sans" charset="0"/>
              </a:rPr>
              <a:t>They provide a substrate for verifiable RAM, file systems, …</a:t>
            </a:r>
          </a:p>
          <a:p>
            <a:pPr marL="346075">
              <a:spcBef>
                <a:spcPts val="600"/>
              </a:spcBef>
            </a:pPr>
            <a:r>
              <a:rPr lang="en-US" sz="1600" dirty="0" smtClean="0">
                <a:solidFill>
                  <a:schemeClr val="tx2"/>
                </a:solidFill>
              </a:rPr>
              <a:t>[</a:t>
            </a:r>
            <a:r>
              <a:rPr lang="en-US" sz="1600" dirty="0" err="1" smtClean="0">
                <a:solidFill>
                  <a:schemeClr val="tx2"/>
                </a:solidFill>
              </a:rPr>
              <a:t>Merkle</a:t>
            </a:r>
            <a:r>
              <a:rPr lang="en-US" sz="1600" dirty="0" smtClean="0">
                <a:solidFill>
                  <a:schemeClr val="tx2"/>
                </a:solidFill>
              </a:rPr>
              <a:t> </a:t>
            </a:r>
            <a:r>
              <a:rPr lang="en-US" cap="small" dirty="0" smtClean="0">
                <a:solidFill>
                  <a:schemeClr val="tx2"/>
                </a:solidFill>
              </a:rPr>
              <a:t>crypto</a:t>
            </a:r>
            <a:r>
              <a:rPr lang="en-US" sz="1600" dirty="0" smtClean="0">
                <a:solidFill>
                  <a:schemeClr val="tx2"/>
                </a:solidFill>
              </a:rPr>
              <a:t>87, Fu et al. </a:t>
            </a:r>
            <a:r>
              <a:rPr lang="en-US" cap="small" dirty="0" smtClean="0">
                <a:solidFill>
                  <a:schemeClr val="tx2"/>
                </a:solidFill>
              </a:rPr>
              <a:t>osdi</a:t>
            </a:r>
            <a:r>
              <a:rPr lang="en-US" sz="1600" dirty="0" smtClean="0">
                <a:solidFill>
                  <a:schemeClr val="tx2"/>
                </a:solidFill>
              </a:rPr>
              <a:t>00, </a:t>
            </a:r>
            <a:r>
              <a:rPr lang="en-US" sz="1600" dirty="0" err="1" smtClean="0">
                <a:solidFill>
                  <a:schemeClr val="tx2"/>
                </a:solidFill>
              </a:rPr>
              <a:t>Mazières</a:t>
            </a:r>
            <a:r>
              <a:rPr lang="en-US" sz="1600" dirty="0" smtClean="0">
                <a:solidFill>
                  <a:schemeClr val="tx2"/>
                </a:solidFill>
              </a:rPr>
              <a:t> &amp; </a:t>
            </a:r>
            <a:r>
              <a:rPr lang="en-US" sz="1600" dirty="0" err="1" smtClean="0">
                <a:solidFill>
                  <a:schemeClr val="tx2"/>
                </a:solidFill>
              </a:rPr>
              <a:t>Shasha</a:t>
            </a:r>
            <a:r>
              <a:rPr lang="en-US" sz="1600" dirty="0" smtClean="0">
                <a:solidFill>
                  <a:schemeClr val="tx2"/>
                </a:solidFill>
              </a:rPr>
              <a:t> </a:t>
            </a:r>
            <a:r>
              <a:rPr lang="en-US" cap="small" dirty="0" smtClean="0">
                <a:solidFill>
                  <a:schemeClr val="tx2"/>
                </a:solidFill>
              </a:rPr>
              <a:t>podc</a:t>
            </a:r>
            <a:r>
              <a:rPr lang="en-US" sz="1600" cap="small" dirty="0" smtClean="0">
                <a:solidFill>
                  <a:schemeClr val="tx2"/>
                </a:solidFill>
              </a:rPr>
              <a:t>02, </a:t>
            </a:r>
            <a:r>
              <a:rPr lang="en-US" sz="1600" dirty="0" smtClean="0">
                <a:solidFill>
                  <a:schemeClr val="tx2"/>
                </a:solidFill>
              </a:rPr>
              <a:t>Li et al. </a:t>
            </a:r>
            <a:r>
              <a:rPr lang="en-US" cap="small" dirty="0" smtClean="0">
                <a:solidFill>
                  <a:schemeClr val="tx2"/>
                </a:solidFill>
              </a:rPr>
              <a:t>osdi</a:t>
            </a:r>
            <a:r>
              <a:rPr lang="en-US" sz="1600" dirty="0" smtClean="0">
                <a:solidFill>
                  <a:schemeClr val="tx2"/>
                </a:solidFill>
              </a:rPr>
              <a:t>04</a:t>
            </a:r>
            <a:r>
              <a:rPr lang="en-US" sz="1600" cap="small" dirty="0" smtClean="0">
                <a:solidFill>
                  <a:schemeClr val="tx2"/>
                </a:solidFill>
              </a:rPr>
              <a:t>]</a:t>
            </a:r>
            <a:endParaRPr lang="en-US" sz="1600" dirty="0" smtClean="0">
              <a:solidFill>
                <a:schemeClr val="tx2"/>
              </a:solidFill>
            </a:endParaRPr>
          </a:p>
          <a:p>
            <a:pPr marL="342900" indent="-342900">
              <a:spcBef>
                <a:spcPts val="800"/>
              </a:spcBef>
              <a:buFont typeface="Wingdings" charset="2"/>
              <a:buChar char="§"/>
            </a:pPr>
            <a:endParaRPr lang="en-US" sz="2200" dirty="0">
              <a:solidFill>
                <a:srgbClr val="2D2F2B"/>
              </a:solidFill>
              <a:ea typeface="ＭＳ Ｐゴシック" charset="0"/>
              <a:cs typeface="Gill Sans" charset="0"/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68100" y="172357"/>
            <a:ext cx="8512622" cy="1135746"/>
          </a:xfrm>
        </p:spPr>
        <p:txBody>
          <a:bodyPr/>
          <a:lstStyle/>
          <a:p>
            <a:pPr algn="l"/>
            <a:r>
              <a:rPr lang="en-US" sz="3200" dirty="0" smtClean="0"/>
              <a:t>How can we represent storage operations? (2)</a:t>
            </a:r>
            <a:endParaRPr lang="en-US" sz="3200" dirty="0"/>
          </a:p>
        </p:txBody>
      </p:sp>
      <p:sp>
        <p:nvSpPr>
          <p:cNvPr id="11" name="Rectangle 9"/>
          <p:cNvSpPr>
            <a:spLocks/>
          </p:cNvSpPr>
          <p:nvPr/>
        </p:nvSpPr>
        <p:spPr bwMode="auto">
          <a:xfrm>
            <a:off x="592357" y="1372239"/>
            <a:ext cx="3991188" cy="5250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pPr>
              <a:spcBef>
                <a:spcPts val="1687"/>
              </a:spcBef>
            </a:pPr>
            <a:r>
              <a:rPr lang="en-US" sz="2200" dirty="0" smtClean="0">
                <a:solidFill>
                  <a:schemeClr val="tx2"/>
                </a:solidFill>
                <a:ea typeface="ＭＳ Ｐゴシック" charset="0"/>
                <a:cs typeface="Gill Sans" charset="0"/>
              </a:rPr>
              <a:t>Consider </a:t>
            </a:r>
            <a:r>
              <a:rPr lang="en-US" sz="2200" dirty="0" smtClean="0">
                <a:solidFill>
                  <a:schemeClr val="accent2">
                    <a:lumMod val="75000"/>
                  </a:schemeClr>
                </a:solidFill>
                <a:ea typeface="ＭＳ Ｐゴシック" charset="0"/>
                <a:cs typeface="Gill Sans" charset="0"/>
              </a:rPr>
              <a:t>content hash blocks:</a:t>
            </a:r>
            <a:endParaRPr lang="en-US" sz="2200" dirty="0">
              <a:solidFill>
                <a:srgbClr val="2D2F2B"/>
              </a:solidFill>
              <a:ea typeface="ＭＳ Ｐゴシック" charset="0"/>
              <a:cs typeface="Gill Sans" charset="0"/>
            </a:endParaRPr>
          </a:p>
        </p:txBody>
      </p:sp>
      <p:sp>
        <p:nvSpPr>
          <p:cNvPr id="19" name="Rectangle 9"/>
          <p:cNvSpPr>
            <a:spLocks/>
          </p:cNvSpPr>
          <p:nvPr/>
        </p:nvSpPr>
        <p:spPr bwMode="auto">
          <a:xfrm>
            <a:off x="603902" y="4365725"/>
            <a:ext cx="8136007" cy="10324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pPr>
              <a:spcBef>
                <a:spcPts val="800"/>
              </a:spcBef>
            </a:pPr>
            <a:r>
              <a:rPr lang="en-US" sz="2200" dirty="0" smtClean="0">
                <a:solidFill>
                  <a:schemeClr val="tx2"/>
                </a:solidFill>
                <a:ea typeface="ＭＳ Ｐゴシック" charset="0"/>
                <a:cs typeface="Gill Sans" charset="0"/>
              </a:rPr>
              <a:t>Key idea: </a:t>
            </a:r>
            <a:r>
              <a:rPr lang="en-US" sz="2200" dirty="0" smtClean="0">
                <a:solidFill>
                  <a:schemeClr val="accent2">
                    <a:lumMod val="75000"/>
                  </a:schemeClr>
                </a:solidFill>
                <a:ea typeface="ＭＳ Ｐゴシック" charset="0"/>
                <a:cs typeface="Gill Sans" charset="0"/>
              </a:rPr>
              <a:t>encode the hash </a:t>
            </a:r>
            <a:r>
              <a:rPr lang="en-US" sz="2200" dirty="0" smtClean="0">
                <a:solidFill>
                  <a:srgbClr val="4A659A"/>
                </a:solidFill>
                <a:ea typeface="ＭＳ Ｐゴシック" charset="0"/>
                <a:cs typeface="Gill Sans" charset="0"/>
              </a:rPr>
              <a:t>checks in constraints</a:t>
            </a:r>
          </a:p>
          <a:p>
            <a:pPr marL="342900" indent="-342900">
              <a:spcBef>
                <a:spcPts val="800"/>
              </a:spcBef>
              <a:buFont typeface="Wingdings" charset="2"/>
              <a:buChar char="§"/>
            </a:pPr>
            <a:r>
              <a:rPr lang="en-US" sz="2200" dirty="0" smtClean="0">
                <a:solidFill>
                  <a:srgbClr val="2D2F2B"/>
                </a:solidFill>
                <a:ea typeface="ＭＳ Ｐゴシック" charset="0"/>
                <a:cs typeface="Gill Sans" charset="0"/>
              </a:rPr>
              <a:t>This can be done (reasonably) efficiently</a:t>
            </a:r>
          </a:p>
        </p:txBody>
      </p:sp>
      <p:sp>
        <p:nvSpPr>
          <p:cNvPr id="20" name="Rectangle 9"/>
          <p:cNvSpPr>
            <a:spLocks/>
          </p:cNvSpPr>
          <p:nvPr/>
        </p:nvSpPr>
        <p:spPr bwMode="auto">
          <a:xfrm>
            <a:off x="583582" y="5730401"/>
            <a:ext cx="8395685" cy="6956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pPr>
              <a:spcBef>
                <a:spcPts val="800"/>
              </a:spcBef>
            </a:pPr>
            <a:r>
              <a:rPr lang="en-US" sz="2200" dirty="0" smtClean="0">
                <a:ea typeface="ＭＳ Ｐゴシック" charset="0"/>
                <a:cs typeface="Gill Sans" charset="0"/>
              </a:rPr>
              <a:t>Folklore: “this should be doable.” (Pantry’s contribution: “it is.”)</a:t>
            </a:r>
          </a:p>
          <a:p>
            <a:pPr>
              <a:spcBef>
                <a:spcPts val="1687"/>
              </a:spcBef>
            </a:pPr>
            <a:r>
              <a:rPr lang="en-US" sz="2200" dirty="0" smtClean="0">
                <a:ea typeface="ＭＳ Ｐゴシック" charset="0"/>
                <a:cs typeface="Gill Sans" charset="0"/>
              </a:rPr>
              <a:t> </a:t>
            </a:r>
            <a:endParaRPr lang="en-US" sz="2200" dirty="0">
              <a:ea typeface="ＭＳ Ｐゴシック" charset="0"/>
              <a:cs typeface="Gill Sans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035651" y="1619418"/>
            <a:ext cx="14941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digest</a:t>
            </a:r>
            <a:endParaRPr lang="en-US" dirty="0">
              <a:solidFill>
                <a:schemeClr val="accent2">
                  <a:lumMod val="75000"/>
                </a:schemeClr>
              </a:solidFill>
            </a:endParaRPr>
          </a:p>
        </p:txBody>
      </p:sp>
      <p:cxnSp>
        <p:nvCxnSpPr>
          <p:cNvPr id="23" name="Straight Arrow Connector 22"/>
          <p:cNvCxnSpPr/>
          <p:nvPr/>
        </p:nvCxnSpPr>
        <p:spPr>
          <a:xfrm flipH="1" flipV="1">
            <a:off x="6035651" y="2190516"/>
            <a:ext cx="1490441" cy="3595"/>
          </a:xfrm>
          <a:prstGeom prst="straightConnector1">
            <a:avLst/>
          </a:prstGeom>
          <a:ln w="22225">
            <a:solidFill>
              <a:schemeClr val="tx2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>
            <a:off x="6035651" y="1988810"/>
            <a:ext cx="1524764" cy="324"/>
          </a:xfrm>
          <a:prstGeom prst="straightConnector1">
            <a:avLst/>
          </a:prstGeom>
          <a:ln w="22225">
            <a:solidFill>
              <a:schemeClr val="tx2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6050592" y="2109418"/>
            <a:ext cx="14717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block</a:t>
            </a:r>
            <a:endParaRPr lang="en-US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5240780" y="1847534"/>
            <a:ext cx="724170" cy="681839"/>
          </a:xfrm>
          <a:prstGeom prst="rect">
            <a:avLst/>
          </a:prstGeom>
          <a:noFill/>
          <a:ln w="25400">
            <a:solidFill>
              <a:schemeClr val="tx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/>
          <p:cNvSpPr/>
          <p:nvPr/>
        </p:nvSpPr>
        <p:spPr>
          <a:xfrm>
            <a:off x="7598309" y="1834886"/>
            <a:ext cx="724170" cy="735127"/>
          </a:xfrm>
          <a:prstGeom prst="rect">
            <a:avLst/>
          </a:prstGeom>
          <a:noFill/>
          <a:ln w="25400">
            <a:solidFill>
              <a:schemeClr val="tx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TextBox 27"/>
          <p:cNvSpPr txBox="1"/>
          <p:nvPr/>
        </p:nvSpPr>
        <p:spPr>
          <a:xfrm>
            <a:off x="5244212" y="1969809"/>
            <a:ext cx="72081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cli.</a:t>
            </a:r>
            <a:endParaRPr lang="en-US" sz="2000" dirty="0"/>
          </a:p>
        </p:txBody>
      </p:sp>
      <p:sp>
        <p:nvSpPr>
          <p:cNvPr id="29" name="TextBox 28"/>
          <p:cNvSpPr txBox="1"/>
          <p:nvPr/>
        </p:nvSpPr>
        <p:spPr>
          <a:xfrm>
            <a:off x="7603104" y="1969797"/>
            <a:ext cx="7276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serv.</a:t>
            </a:r>
            <a:endParaRPr lang="en-US" sz="2000" dirty="0"/>
          </a:p>
        </p:txBody>
      </p:sp>
      <p:sp>
        <p:nvSpPr>
          <p:cNvPr id="30" name="TextBox 29"/>
          <p:cNvSpPr txBox="1"/>
          <p:nvPr/>
        </p:nvSpPr>
        <p:spPr>
          <a:xfrm>
            <a:off x="2615050" y="2172587"/>
            <a:ext cx="2768600" cy="40011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rgbClr val="4A659A"/>
                </a:solidFill>
              </a:rPr>
              <a:t>hash(block) = digest</a:t>
            </a:r>
            <a:endParaRPr lang="en-US" sz="2000" dirty="0">
              <a:solidFill>
                <a:srgbClr val="4A659A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4093534" y="1979547"/>
            <a:ext cx="457200" cy="40011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rgbClr val="4A659A"/>
                </a:solidFill>
              </a:rPr>
              <a:t>?</a:t>
            </a:r>
            <a:endParaRPr lang="en-US" sz="2000" dirty="0">
              <a:solidFill>
                <a:srgbClr val="4A659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63771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extBox 23"/>
          <p:cNvSpPr txBox="1"/>
          <p:nvPr/>
        </p:nvSpPr>
        <p:spPr>
          <a:xfrm>
            <a:off x="2138005" y="3029073"/>
            <a:ext cx="1403684" cy="4124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/>
            <a:r>
              <a:rPr lang="en-US" sz="2600" b="1" cap="small" dirty="0" smtClean="0">
                <a:solidFill>
                  <a:srgbClr val="800000"/>
                </a:solidFill>
              </a:rPr>
              <a:t>reject</a:t>
            </a:r>
            <a:endParaRPr lang="en-US" sz="2600" b="1" cap="small" dirty="0">
              <a:solidFill>
                <a:srgbClr val="800000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2138006" y="3029073"/>
            <a:ext cx="1403684" cy="4124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/>
            <a:r>
              <a:rPr lang="en-US" sz="2600" b="1" cap="small" dirty="0" smtClean="0">
                <a:solidFill>
                  <a:srgbClr val="800000"/>
                </a:solidFill>
              </a:rPr>
              <a:t>accept</a:t>
            </a:r>
            <a:endParaRPr lang="en-US" sz="2600" b="1" cap="small" dirty="0">
              <a:solidFill>
                <a:srgbClr val="80000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138005" y="2181324"/>
            <a:ext cx="1403684" cy="1260537"/>
          </a:xfrm>
          <a:prstGeom prst="rect">
            <a:avLst/>
          </a:prstGeom>
          <a:noFill/>
          <a:ln w="25400">
            <a:solidFill>
              <a:schemeClr val="tx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6407879" y="2181324"/>
            <a:ext cx="1403684" cy="1260169"/>
          </a:xfrm>
          <a:prstGeom prst="rect">
            <a:avLst/>
          </a:prstGeom>
          <a:noFill/>
          <a:ln w="25400">
            <a:solidFill>
              <a:schemeClr val="tx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3541688" y="2271683"/>
            <a:ext cx="2866190" cy="227263"/>
          </a:xfrm>
          <a:prstGeom prst="straightConnector1">
            <a:avLst/>
          </a:prstGeom>
          <a:ln>
            <a:solidFill>
              <a:schemeClr val="tx2"/>
            </a:solidFill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flipH="1">
            <a:off x="3541689" y="2702693"/>
            <a:ext cx="2866190" cy="227263"/>
          </a:xfrm>
          <a:prstGeom prst="straightConnector1">
            <a:avLst/>
          </a:prstGeom>
          <a:ln>
            <a:solidFill>
              <a:schemeClr val="tx2"/>
            </a:solidFill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 rot="293417">
            <a:off x="3882773" y="1911130"/>
            <a:ext cx="19517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“f”, x</a:t>
            </a:r>
            <a:endParaRPr lang="en-US" sz="2400" dirty="0"/>
          </a:p>
        </p:txBody>
      </p:sp>
      <p:sp>
        <p:nvSpPr>
          <p:cNvPr id="10" name="TextBox 9"/>
          <p:cNvSpPr txBox="1"/>
          <p:nvPr/>
        </p:nvSpPr>
        <p:spPr>
          <a:xfrm rot="21329636">
            <a:off x="3701112" y="2349966"/>
            <a:ext cx="1951789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y</a:t>
            </a:r>
            <a:endParaRPr lang="en-US" sz="2400" dirty="0"/>
          </a:p>
        </p:txBody>
      </p:sp>
      <p:sp>
        <p:nvSpPr>
          <p:cNvPr id="11" name="TextBox 10"/>
          <p:cNvSpPr txBox="1"/>
          <p:nvPr/>
        </p:nvSpPr>
        <p:spPr>
          <a:xfrm>
            <a:off x="2138004" y="2172606"/>
            <a:ext cx="1403684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client</a:t>
            </a:r>
            <a:endParaRPr lang="en-US" sz="2400" dirty="0"/>
          </a:p>
        </p:txBody>
      </p:sp>
      <p:sp>
        <p:nvSpPr>
          <p:cNvPr id="12" name="TextBox 11"/>
          <p:cNvSpPr txBox="1"/>
          <p:nvPr/>
        </p:nvSpPr>
        <p:spPr>
          <a:xfrm>
            <a:off x="6407879" y="2172606"/>
            <a:ext cx="1403684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server</a:t>
            </a:r>
            <a:endParaRPr lang="en-US" sz="2400" dirty="0"/>
          </a:p>
        </p:txBody>
      </p:sp>
      <p:sp>
        <p:nvSpPr>
          <p:cNvPr id="39" name="TextBox 38"/>
          <p:cNvSpPr txBox="1"/>
          <p:nvPr/>
        </p:nvSpPr>
        <p:spPr>
          <a:xfrm rot="21329636">
            <a:off x="4000565" y="2333234"/>
            <a:ext cx="1951789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800000"/>
                </a:solidFill>
              </a:rPr>
              <a:t>y’</a:t>
            </a:r>
            <a:endParaRPr lang="en-US" sz="2400" dirty="0">
              <a:solidFill>
                <a:srgbClr val="800000"/>
              </a:solidFill>
            </a:endParaRPr>
          </a:p>
        </p:txBody>
      </p:sp>
      <p:cxnSp>
        <p:nvCxnSpPr>
          <p:cNvPr id="28" name="Straight Arrow Connector 27"/>
          <p:cNvCxnSpPr/>
          <p:nvPr/>
        </p:nvCxnSpPr>
        <p:spPr>
          <a:xfrm flipH="1">
            <a:off x="3541688" y="2968724"/>
            <a:ext cx="2866190" cy="227263"/>
          </a:xfrm>
          <a:prstGeom prst="straightConnector1">
            <a:avLst/>
          </a:prstGeom>
          <a:ln>
            <a:solidFill>
              <a:schemeClr val="tx2"/>
            </a:solidFill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0" name="Group 19"/>
          <p:cNvGrpSpPr/>
          <p:nvPr/>
        </p:nvGrpSpPr>
        <p:grpSpPr>
          <a:xfrm rot="21362018">
            <a:off x="4410900" y="3012634"/>
            <a:ext cx="1240561" cy="521714"/>
            <a:chOff x="4618795" y="3129238"/>
            <a:chExt cx="1240561" cy="521714"/>
          </a:xfrm>
          <a:effectLst/>
        </p:grpSpPr>
        <p:cxnSp>
          <p:nvCxnSpPr>
            <p:cNvPr id="13" name="Straight Connector 12"/>
            <p:cNvCxnSpPr/>
            <p:nvPr/>
          </p:nvCxnSpPr>
          <p:spPr>
            <a:xfrm>
              <a:off x="4759041" y="3330463"/>
              <a:ext cx="0" cy="301587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>
              <a:off x="4922802" y="3322274"/>
              <a:ext cx="0" cy="301587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>
              <a:off x="5086563" y="3322274"/>
              <a:ext cx="0" cy="301587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>
              <a:off x="5250324" y="3330439"/>
              <a:ext cx="0" cy="301587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>
              <a:off x="5414085" y="3322274"/>
              <a:ext cx="0" cy="301587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1" name="Content Placeholder 2"/>
            <p:cNvSpPr txBox="1">
              <a:spLocks/>
            </p:cNvSpPr>
            <p:nvPr/>
          </p:nvSpPr>
          <p:spPr>
            <a:xfrm>
              <a:off x="5349274" y="3129238"/>
              <a:ext cx="510082" cy="521714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457200" indent="-457200" algn="l" defTabSz="914400" rtl="0" eaLnBrk="1" latinLnBrk="0" hangingPunct="1">
                <a:spcBef>
                  <a:spcPts val="2000"/>
                </a:spcBef>
                <a:buClr>
                  <a:srgbClr val="333333"/>
                </a:buClr>
                <a:buFont typeface="Wingdings" charset="2"/>
                <a:buChar char="§"/>
                <a:defRPr sz="24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1pPr>
              <a:lvl2pPr marL="914400" indent="-457200" algn="l" defTabSz="914400" rtl="0" eaLnBrk="1" latinLnBrk="0" hangingPunct="1">
                <a:spcBef>
                  <a:spcPts val="600"/>
                </a:spcBef>
                <a:buClr>
                  <a:schemeClr val="accent3">
                    <a:lumMod val="50000"/>
                  </a:schemeClr>
                </a:buClr>
                <a:buFont typeface="Wingdings" pitchFamily="2" charset="2"/>
                <a:buChar char=""/>
                <a:defRPr sz="22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2pPr>
              <a:lvl3pPr marL="1371600" indent="-457200" algn="l" defTabSz="914400" rtl="0" eaLnBrk="1" latinLnBrk="0" hangingPunct="1">
                <a:spcBef>
                  <a:spcPts val="600"/>
                </a:spcBef>
                <a:buClr>
                  <a:schemeClr val="accent3"/>
                </a:buClr>
                <a:buFont typeface="Wingdings" pitchFamily="2" charset="2"/>
                <a:buChar char=""/>
                <a:defRPr sz="20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3pPr>
              <a:lvl4pPr marL="1828800" indent="-457200" algn="l" defTabSz="914400" rtl="0" eaLnBrk="1" latinLnBrk="0" hangingPunct="1">
                <a:spcBef>
                  <a:spcPts val="600"/>
                </a:spcBef>
                <a:buClr>
                  <a:schemeClr val="accent3">
                    <a:lumMod val="50000"/>
                  </a:schemeClr>
                </a:buClr>
                <a:buFont typeface="Wingdings" pitchFamily="2" charset="2"/>
                <a:buChar char=""/>
                <a:defRPr sz="18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4pPr>
              <a:lvl5pPr marL="2286000" indent="-457200" algn="l" defTabSz="914400" rtl="0" eaLnBrk="1" latinLnBrk="0" hangingPunct="1">
                <a:spcBef>
                  <a:spcPts val="600"/>
                </a:spcBef>
                <a:buClr>
                  <a:schemeClr val="accent3"/>
                </a:buClr>
                <a:buFont typeface="Wingdings" pitchFamily="2" charset="2"/>
                <a:buChar char=""/>
                <a:defRPr sz="18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5pPr>
              <a:lvl6pPr marL="2743200" indent="-461963" algn="l" defTabSz="914400" rtl="0" eaLnBrk="1" latinLnBrk="0" hangingPunct="1">
                <a:spcBef>
                  <a:spcPct val="20000"/>
                </a:spcBef>
                <a:buClr>
                  <a:schemeClr val="accent3">
                    <a:lumMod val="50000"/>
                  </a:schemeClr>
                </a:buClr>
                <a:buFont typeface="Wingdings" pitchFamily="2" charset="2"/>
                <a:buChar char="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205163" indent="-461963" algn="l" defTabSz="914400" rtl="0" eaLnBrk="1" latinLnBrk="0" hangingPunct="1">
                <a:spcBef>
                  <a:spcPct val="20000"/>
                </a:spcBef>
                <a:buClr>
                  <a:schemeClr val="accent3"/>
                </a:buClr>
                <a:buFont typeface="Wingdings" pitchFamily="2" charset="2"/>
                <a:buChar char="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657600" indent="-461963" algn="l" defTabSz="914400" rtl="0" eaLnBrk="1" latinLnBrk="0" hangingPunct="1">
                <a:spcBef>
                  <a:spcPct val="20000"/>
                </a:spcBef>
                <a:buClr>
                  <a:schemeClr val="accent3">
                    <a:lumMod val="50000"/>
                  </a:schemeClr>
                </a:buClr>
                <a:buFont typeface="Wingdings" pitchFamily="2" charset="2"/>
                <a:buChar char="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119563" indent="-461963" algn="l" defTabSz="914400" rtl="0" eaLnBrk="1" latinLnBrk="0" hangingPunct="1">
                <a:spcBef>
                  <a:spcPct val="20000"/>
                </a:spcBef>
                <a:buClr>
                  <a:schemeClr val="accent3"/>
                </a:buClr>
                <a:buFont typeface="Wingdings" pitchFamily="2" charset="2"/>
                <a:buChar char="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en-US" dirty="0" smtClean="0"/>
                <a:t>... </a:t>
              </a:r>
            </a:p>
          </p:txBody>
        </p:sp>
        <p:sp>
          <p:nvSpPr>
            <p:cNvPr id="14" name="Rectangle 13"/>
            <p:cNvSpPr/>
            <p:nvPr/>
          </p:nvSpPr>
          <p:spPr>
            <a:xfrm>
              <a:off x="4618795" y="3315864"/>
              <a:ext cx="1087881" cy="315912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2" name="Group 41"/>
          <p:cNvGrpSpPr/>
          <p:nvPr/>
        </p:nvGrpSpPr>
        <p:grpSpPr>
          <a:xfrm rot="5400000">
            <a:off x="897162" y="2676362"/>
            <a:ext cx="1240561" cy="521714"/>
            <a:chOff x="4618795" y="3129238"/>
            <a:chExt cx="1240561" cy="521714"/>
          </a:xfrm>
          <a:effectLst/>
        </p:grpSpPr>
        <p:cxnSp>
          <p:nvCxnSpPr>
            <p:cNvPr id="43" name="Straight Connector 42"/>
            <p:cNvCxnSpPr/>
            <p:nvPr/>
          </p:nvCxnSpPr>
          <p:spPr>
            <a:xfrm>
              <a:off x="4759041" y="3330463"/>
              <a:ext cx="0" cy="301587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/>
          </p:nvCxnSpPr>
          <p:spPr>
            <a:xfrm>
              <a:off x="4922802" y="3322274"/>
              <a:ext cx="0" cy="301587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/>
          </p:nvCxnSpPr>
          <p:spPr>
            <a:xfrm>
              <a:off x="5086563" y="3322274"/>
              <a:ext cx="0" cy="301587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/>
          </p:nvCxnSpPr>
          <p:spPr>
            <a:xfrm>
              <a:off x="5250324" y="3330439"/>
              <a:ext cx="0" cy="301587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/>
          </p:nvCxnSpPr>
          <p:spPr>
            <a:xfrm>
              <a:off x="5414085" y="3322274"/>
              <a:ext cx="0" cy="301587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8" name="Content Placeholder 2"/>
            <p:cNvSpPr txBox="1">
              <a:spLocks/>
            </p:cNvSpPr>
            <p:nvPr/>
          </p:nvSpPr>
          <p:spPr>
            <a:xfrm>
              <a:off x="5349274" y="3129238"/>
              <a:ext cx="510082" cy="521714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457200" indent="-457200" algn="l" defTabSz="914400" rtl="0" eaLnBrk="1" latinLnBrk="0" hangingPunct="1">
                <a:spcBef>
                  <a:spcPts val="2000"/>
                </a:spcBef>
                <a:buClr>
                  <a:srgbClr val="333333"/>
                </a:buClr>
                <a:buFont typeface="Wingdings" charset="2"/>
                <a:buChar char="§"/>
                <a:defRPr sz="24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1pPr>
              <a:lvl2pPr marL="914400" indent="-457200" algn="l" defTabSz="914400" rtl="0" eaLnBrk="1" latinLnBrk="0" hangingPunct="1">
                <a:spcBef>
                  <a:spcPts val="600"/>
                </a:spcBef>
                <a:buClr>
                  <a:schemeClr val="accent3">
                    <a:lumMod val="50000"/>
                  </a:schemeClr>
                </a:buClr>
                <a:buFont typeface="Wingdings" pitchFamily="2" charset="2"/>
                <a:buChar char=""/>
                <a:defRPr sz="22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2pPr>
              <a:lvl3pPr marL="1371600" indent="-457200" algn="l" defTabSz="914400" rtl="0" eaLnBrk="1" latinLnBrk="0" hangingPunct="1">
                <a:spcBef>
                  <a:spcPts val="600"/>
                </a:spcBef>
                <a:buClr>
                  <a:schemeClr val="accent3"/>
                </a:buClr>
                <a:buFont typeface="Wingdings" pitchFamily="2" charset="2"/>
                <a:buChar char=""/>
                <a:defRPr sz="20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3pPr>
              <a:lvl4pPr marL="1828800" indent="-457200" algn="l" defTabSz="914400" rtl="0" eaLnBrk="1" latinLnBrk="0" hangingPunct="1">
                <a:spcBef>
                  <a:spcPts val="600"/>
                </a:spcBef>
                <a:buClr>
                  <a:schemeClr val="accent3">
                    <a:lumMod val="50000"/>
                  </a:schemeClr>
                </a:buClr>
                <a:buFont typeface="Wingdings" pitchFamily="2" charset="2"/>
                <a:buChar char=""/>
                <a:defRPr sz="18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4pPr>
              <a:lvl5pPr marL="2286000" indent="-457200" algn="l" defTabSz="914400" rtl="0" eaLnBrk="1" latinLnBrk="0" hangingPunct="1">
                <a:spcBef>
                  <a:spcPts val="600"/>
                </a:spcBef>
                <a:buClr>
                  <a:schemeClr val="accent3"/>
                </a:buClr>
                <a:buFont typeface="Wingdings" pitchFamily="2" charset="2"/>
                <a:buChar char=""/>
                <a:defRPr sz="18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5pPr>
              <a:lvl6pPr marL="2743200" indent="-461963" algn="l" defTabSz="914400" rtl="0" eaLnBrk="1" latinLnBrk="0" hangingPunct="1">
                <a:spcBef>
                  <a:spcPct val="20000"/>
                </a:spcBef>
                <a:buClr>
                  <a:schemeClr val="accent3">
                    <a:lumMod val="50000"/>
                  </a:schemeClr>
                </a:buClr>
                <a:buFont typeface="Wingdings" pitchFamily="2" charset="2"/>
                <a:buChar char="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205163" indent="-461963" algn="l" defTabSz="914400" rtl="0" eaLnBrk="1" latinLnBrk="0" hangingPunct="1">
                <a:spcBef>
                  <a:spcPct val="20000"/>
                </a:spcBef>
                <a:buClr>
                  <a:schemeClr val="accent3"/>
                </a:buClr>
                <a:buFont typeface="Wingdings" pitchFamily="2" charset="2"/>
                <a:buChar char="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657600" indent="-461963" algn="l" defTabSz="914400" rtl="0" eaLnBrk="1" latinLnBrk="0" hangingPunct="1">
                <a:spcBef>
                  <a:spcPct val="20000"/>
                </a:spcBef>
                <a:buClr>
                  <a:schemeClr val="accent3">
                    <a:lumMod val="50000"/>
                  </a:schemeClr>
                </a:buClr>
                <a:buFont typeface="Wingdings" pitchFamily="2" charset="2"/>
                <a:buChar char="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119563" indent="-461963" algn="l" defTabSz="914400" rtl="0" eaLnBrk="1" latinLnBrk="0" hangingPunct="1">
                <a:spcBef>
                  <a:spcPct val="20000"/>
                </a:spcBef>
                <a:buClr>
                  <a:schemeClr val="accent3"/>
                </a:buClr>
                <a:buFont typeface="Wingdings" pitchFamily="2" charset="2"/>
                <a:buChar char="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en-US" dirty="0" smtClean="0"/>
                <a:t>... </a:t>
              </a:r>
            </a:p>
          </p:txBody>
        </p:sp>
        <p:sp>
          <p:nvSpPr>
            <p:cNvPr id="49" name="Rectangle 48"/>
            <p:cNvSpPr/>
            <p:nvPr/>
          </p:nvSpPr>
          <p:spPr>
            <a:xfrm>
              <a:off x="4618795" y="3315864"/>
              <a:ext cx="1087881" cy="315912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8" name="TextBox 57"/>
          <p:cNvSpPr txBox="1"/>
          <p:nvPr/>
        </p:nvSpPr>
        <p:spPr>
          <a:xfrm>
            <a:off x="536486" y="738555"/>
            <a:ext cx="843488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>
                <a:solidFill>
                  <a:schemeClr val="tx2"/>
                </a:solidFill>
              </a:rPr>
              <a:t>Theory can help. Consider the theory of Probabilistically Checkable Proofs (PCPs).</a:t>
            </a:r>
          </a:p>
        </p:txBody>
      </p:sp>
      <p:cxnSp>
        <p:nvCxnSpPr>
          <p:cNvPr id="63" name="Straight Arrow Connector 62"/>
          <p:cNvCxnSpPr/>
          <p:nvPr/>
        </p:nvCxnSpPr>
        <p:spPr>
          <a:xfrm flipH="1" flipV="1">
            <a:off x="1615169" y="3143909"/>
            <a:ext cx="522835" cy="2"/>
          </a:xfrm>
          <a:prstGeom prst="straightConnector1">
            <a:avLst/>
          </a:prstGeom>
          <a:ln>
            <a:solidFill>
              <a:schemeClr val="tx2"/>
            </a:solidFill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5" name="Straight Arrow Connector 64"/>
          <p:cNvCxnSpPr/>
          <p:nvPr/>
        </p:nvCxnSpPr>
        <p:spPr>
          <a:xfrm flipH="1" flipV="1">
            <a:off x="1615171" y="2631270"/>
            <a:ext cx="522833" cy="3003"/>
          </a:xfrm>
          <a:prstGeom prst="straightConnector1">
            <a:avLst/>
          </a:prstGeom>
          <a:ln>
            <a:solidFill>
              <a:schemeClr val="tx2"/>
            </a:solidFill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1" name="Straight Arrow Connector 70"/>
          <p:cNvCxnSpPr/>
          <p:nvPr/>
        </p:nvCxnSpPr>
        <p:spPr>
          <a:xfrm flipH="1" flipV="1">
            <a:off x="1603326" y="2887589"/>
            <a:ext cx="522833" cy="3003"/>
          </a:xfrm>
          <a:prstGeom prst="straightConnector1">
            <a:avLst/>
          </a:prstGeom>
          <a:ln>
            <a:solidFill>
              <a:schemeClr val="tx2"/>
            </a:solidFill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Rectangle 3"/>
          <p:cNvSpPr/>
          <p:nvPr/>
        </p:nvSpPr>
        <p:spPr>
          <a:xfrm>
            <a:off x="6700917" y="1101901"/>
            <a:ext cx="209550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cap="small" dirty="0" smtClean="0">
                <a:solidFill>
                  <a:schemeClr val="tx2"/>
                </a:solidFill>
              </a:rPr>
              <a:t>[almss</a:t>
            </a:r>
            <a:r>
              <a:rPr lang="en-US" sz="1600" cap="small" dirty="0" smtClean="0">
                <a:solidFill>
                  <a:schemeClr val="tx2"/>
                </a:solidFill>
              </a:rPr>
              <a:t>92</a:t>
            </a:r>
            <a:r>
              <a:rPr lang="en-US" cap="small" dirty="0" smtClean="0">
                <a:solidFill>
                  <a:schemeClr val="tx2"/>
                </a:solidFill>
              </a:rPr>
              <a:t>, as</a:t>
            </a:r>
            <a:r>
              <a:rPr lang="en-US" sz="1600" cap="small" dirty="0" smtClean="0">
                <a:solidFill>
                  <a:schemeClr val="tx2"/>
                </a:solidFill>
              </a:rPr>
              <a:t>92</a:t>
            </a:r>
            <a:r>
              <a:rPr lang="en-US" cap="small" dirty="0" smtClean="0">
                <a:solidFill>
                  <a:schemeClr val="tx2"/>
                </a:solidFill>
              </a:rPr>
              <a:t>] </a:t>
            </a:r>
            <a:endParaRPr lang="en-US" dirty="0"/>
          </a:p>
        </p:txBody>
      </p:sp>
      <p:sp>
        <p:nvSpPr>
          <p:cNvPr id="50" name="Content Placeholder 2"/>
          <p:cNvSpPr>
            <a:spLocks noGrp="1"/>
          </p:cNvSpPr>
          <p:nvPr>
            <p:ph idx="1"/>
          </p:nvPr>
        </p:nvSpPr>
        <p:spPr>
          <a:xfrm>
            <a:off x="665876" y="4070322"/>
            <a:ext cx="7697982" cy="244296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200" dirty="0" smtClean="0"/>
              <a:t>But the constants are outrageous</a:t>
            </a:r>
          </a:p>
          <a:p>
            <a:pPr>
              <a:spcBef>
                <a:spcPts val="1800"/>
              </a:spcBef>
            </a:pPr>
            <a:r>
              <a:rPr lang="en-US" sz="2200" dirty="0" smtClean="0"/>
              <a:t>Under naive PCP implementation, verifying </a:t>
            </a:r>
            <a:r>
              <a:rPr lang="en-US" sz="2200" dirty="0"/>
              <a:t>multiplication of 500×500 </a:t>
            </a:r>
            <a:r>
              <a:rPr lang="en-US" sz="2200" dirty="0" smtClean="0"/>
              <a:t>matrices would cost 500+ trillion CPU-years</a:t>
            </a:r>
          </a:p>
          <a:p>
            <a:pPr>
              <a:spcBef>
                <a:spcPts val="1800"/>
              </a:spcBef>
            </a:pPr>
            <a:r>
              <a:rPr lang="en-US" sz="2200" dirty="0" smtClean="0"/>
              <a:t>This does not save work for the client</a:t>
            </a:r>
          </a:p>
        </p:txBody>
      </p:sp>
    </p:spTree>
    <p:extLst>
      <p:ext uri="{BB962C8B-B14F-4D97-AF65-F5344CB8AC3E}">
        <p14:creationId xmlns:p14="http://schemas.microsoft.com/office/powerpoint/2010/main" val="16919313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7" grpId="0"/>
      <p:bldP spid="27" grpId="1"/>
      <p:bldP spid="5" grpId="0" animBg="1"/>
      <p:bldP spid="6" grpId="0" animBg="1"/>
      <p:bldP spid="9" grpId="0"/>
      <p:bldP spid="10" grpId="0"/>
      <p:bldP spid="10" grpId="1"/>
      <p:bldP spid="11" grpId="0"/>
      <p:bldP spid="12" grpId="0"/>
      <p:bldP spid="39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ouble Brace 2"/>
          <p:cNvSpPr/>
          <p:nvPr/>
        </p:nvSpPr>
        <p:spPr>
          <a:xfrm>
            <a:off x="5404395" y="2935722"/>
            <a:ext cx="2862150" cy="1593273"/>
          </a:xfrm>
          <a:prstGeom prst="bracePair">
            <a:avLst>
              <a:gd name="adj" fmla="val 8213"/>
            </a:avLst>
          </a:prstGeom>
          <a:ln w="38100">
            <a:solidFill>
              <a:schemeClr val="accent5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ouble Brace 3"/>
          <p:cNvSpPr/>
          <p:nvPr/>
        </p:nvSpPr>
        <p:spPr>
          <a:xfrm>
            <a:off x="5923942" y="3016522"/>
            <a:ext cx="1869240" cy="819727"/>
          </a:xfrm>
          <a:prstGeom prst="bracePair">
            <a:avLst>
              <a:gd name="adj" fmla="val 9809"/>
            </a:avLst>
          </a:prstGeom>
          <a:ln w="31750">
            <a:solidFill>
              <a:schemeClr val="accent5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1"/>
          <p:cNvSpPr txBox="1">
            <a:spLocks noChangeArrowheads="1"/>
          </p:cNvSpPr>
          <p:nvPr/>
        </p:nvSpPr>
        <p:spPr>
          <a:xfrm>
            <a:off x="6073795" y="3149221"/>
            <a:ext cx="2019569" cy="689338"/>
          </a:xfrm>
          <a:prstGeom prst="rect">
            <a:avLst/>
          </a:prstGeom>
          <a:ln/>
        </p:spPr>
        <p:txBody>
          <a:bodyPr vert="horz" lIns="91440" tIns="45720" rIns="91440" bIns="45720" rtlCol="0">
            <a:normAutofit/>
          </a:bodyPr>
          <a:lstStyle>
            <a:lvl1pPr marL="457200" indent="-457200" algn="l" defTabSz="914400" rtl="0" eaLnBrk="1" latinLnBrk="0" hangingPunct="1">
              <a:spcBef>
                <a:spcPts val="2000"/>
              </a:spcBef>
              <a:buClr>
                <a:srgbClr val="333333"/>
              </a:buClr>
              <a:buFont typeface="Wingdings" charset="2"/>
              <a:buChar char="§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914400" indent="-457200" algn="l" defTabSz="914400" rtl="0" eaLnBrk="1" latinLnBrk="0" hangingPunct="1">
              <a:spcBef>
                <a:spcPts val="600"/>
              </a:spcBef>
              <a:buClr>
                <a:schemeClr val="accent3">
                  <a:lumMod val="50000"/>
                </a:schemeClr>
              </a:buClr>
              <a:buFont typeface="Wingdings" pitchFamily="2" charset="2"/>
              <a:buChar char="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371600" indent="-457200" algn="l" defTabSz="914400" rtl="0" eaLnBrk="1" latinLnBrk="0" hangingPunct="1">
              <a:spcBef>
                <a:spcPts val="600"/>
              </a:spcBef>
              <a:buClr>
                <a:schemeClr val="accent3"/>
              </a:buClr>
              <a:buFont typeface="Wingdings" pitchFamily="2" charset="2"/>
              <a:buChar char="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828800" indent="-457200" algn="l" defTabSz="914400" rtl="0" eaLnBrk="1" latinLnBrk="0" hangingPunct="1">
              <a:spcBef>
                <a:spcPts val="600"/>
              </a:spcBef>
              <a:buClr>
                <a:schemeClr val="accent3">
                  <a:lumMod val="50000"/>
                </a:schemeClr>
              </a:buClr>
              <a:buFont typeface="Wingdings" pitchFamily="2" charset="2"/>
              <a:buChar char="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286000" indent="-457200" algn="l" defTabSz="914400" rtl="0" eaLnBrk="1" latinLnBrk="0" hangingPunct="1">
              <a:spcBef>
                <a:spcPts val="600"/>
              </a:spcBef>
              <a:buClr>
                <a:schemeClr val="accent3"/>
              </a:buClr>
              <a:buFont typeface="Wingdings" pitchFamily="2" charset="2"/>
              <a:buChar char="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743200" indent="-461963" algn="l" defTabSz="914400" rtl="0" eaLnBrk="1" latinLnBrk="0" hangingPunct="1">
              <a:spcBef>
                <a:spcPct val="20000"/>
              </a:spcBef>
              <a:buClr>
                <a:schemeClr val="accent3">
                  <a:lumMod val="50000"/>
                </a:schemeClr>
              </a:buClr>
              <a:buFont typeface="Wingdings" pitchFamily="2" charset="2"/>
              <a:buChar char="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05163" indent="-461963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 pitchFamily="2" charset="2"/>
              <a:buChar char="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57600" indent="-461963" algn="l" defTabSz="914400" rtl="0" eaLnBrk="1" latinLnBrk="0" hangingPunct="1">
              <a:spcBef>
                <a:spcPct val="20000"/>
              </a:spcBef>
              <a:buClr>
                <a:schemeClr val="accent3">
                  <a:lumMod val="50000"/>
                </a:schemeClr>
              </a:buClr>
              <a:buFont typeface="Wingdings" pitchFamily="2" charset="2"/>
              <a:buChar char="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19563" indent="-461963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 pitchFamily="2" charset="2"/>
              <a:buChar char="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200" dirty="0"/>
              <a:t>d</a:t>
            </a:r>
            <a:r>
              <a:rPr lang="en-US" sz="2200" dirty="0" smtClean="0"/>
              <a:t> = hash(Z)</a:t>
            </a:r>
          </a:p>
        </p:txBody>
      </p:sp>
      <p:sp>
        <p:nvSpPr>
          <p:cNvPr id="6" name="Rectangle 1"/>
          <p:cNvSpPr txBox="1">
            <a:spLocks noChangeArrowheads="1"/>
          </p:cNvSpPr>
          <p:nvPr/>
        </p:nvSpPr>
        <p:spPr>
          <a:xfrm>
            <a:off x="526143" y="2653246"/>
            <a:ext cx="3810001" cy="2211130"/>
          </a:xfrm>
          <a:prstGeom prst="rect">
            <a:avLst/>
          </a:prstGeom>
          <a:ln/>
        </p:spPr>
        <p:txBody>
          <a:bodyPr vert="horz" lIns="91440" tIns="45720" rIns="91440" bIns="45720" rtlCol="0">
            <a:normAutofit lnSpcReduction="10000"/>
          </a:bodyPr>
          <a:lstStyle>
            <a:lvl1pPr marL="457200" indent="-457200" algn="l" defTabSz="914400" rtl="0" eaLnBrk="1" latinLnBrk="0" hangingPunct="1">
              <a:spcBef>
                <a:spcPts val="2000"/>
              </a:spcBef>
              <a:buClr>
                <a:srgbClr val="333333"/>
              </a:buClr>
              <a:buFont typeface="Wingdings" charset="2"/>
              <a:buChar char="§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914400" indent="-457200" algn="l" defTabSz="914400" rtl="0" eaLnBrk="1" latinLnBrk="0" hangingPunct="1">
              <a:spcBef>
                <a:spcPts val="600"/>
              </a:spcBef>
              <a:buClr>
                <a:schemeClr val="accent3">
                  <a:lumMod val="50000"/>
                </a:schemeClr>
              </a:buClr>
              <a:buFont typeface="Wingdings" pitchFamily="2" charset="2"/>
              <a:buChar char="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371600" indent="-457200" algn="l" defTabSz="914400" rtl="0" eaLnBrk="1" latinLnBrk="0" hangingPunct="1">
              <a:spcBef>
                <a:spcPts val="600"/>
              </a:spcBef>
              <a:buClr>
                <a:schemeClr val="accent3"/>
              </a:buClr>
              <a:buFont typeface="Wingdings" pitchFamily="2" charset="2"/>
              <a:buChar char="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828800" indent="-457200" algn="l" defTabSz="914400" rtl="0" eaLnBrk="1" latinLnBrk="0" hangingPunct="1">
              <a:spcBef>
                <a:spcPts val="600"/>
              </a:spcBef>
              <a:buClr>
                <a:schemeClr val="accent3">
                  <a:lumMod val="50000"/>
                </a:schemeClr>
              </a:buClr>
              <a:buFont typeface="Wingdings" pitchFamily="2" charset="2"/>
              <a:buChar char="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286000" indent="-457200" algn="l" defTabSz="914400" rtl="0" eaLnBrk="1" latinLnBrk="0" hangingPunct="1">
              <a:spcBef>
                <a:spcPts val="600"/>
              </a:spcBef>
              <a:buClr>
                <a:schemeClr val="accent3"/>
              </a:buClr>
              <a:buFont typeface="Wingdings" pitchFamily="2" charset="2"/>
              <a:buChar char="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743200" indent="-461963" algn="l" defTabSz="914400" rtl="0" eaLnBrk="1" latinLnBrk="0" hangingPunct="1">
              <a:spcBef>
                <a:spcPct val="20000"/>
              </a:spcBef>
              <a:buClr>
                <a:schemeClr val="accent3">
                  <a:lumMod val="50000"/>
                </a:schemeClr>
              </a:buClr>
              <a:buFont typeface="Wingdings" pitchFamily="2" charset="2"/>
              <a:buChar char="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05163" indent="-461963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 pitchFamily="2" charset="2"/>
              <a:buChar char="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57600" indent="-461963" algn="l" defTabSz="914400" rtl="0" eaLnBrk="1" latinLnBrk="0" hangingPunct="1">
              <a:spcBef>
                <a:spcPct val="20000"/>
              </a:spcBef>
              <a:buClr>
                <a:schemeClr val="accent3">
                  <a:lumMod val="50000"/>
                </a:schemeClr>
              </a:buClr>
              <a:buFont typeface="Wingdings" pitchFamily="2" charset="2"/>
              <a:buChar char="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19563" indent="-461963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 pitchFamily="2" charset="2"/>
              <a:buChar char="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600"/>
              </a:spcBef>
              <a:buNone/>
            </a:pPr>
            <a:r>
              <a:rPr lang="en-US" sz="2200" dirty="0" err="1" smtClean="0"/>
              <a:t>add_indirect</a:t>
            </a:r>
            <a:r>
              <a:rPr lang="en-US" sz="2200" dirty="0" smtClean="0"/>
              <a:t>(digest d, value x) {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sz="2200" dirty="0"/>
              <a:t> </a:t>
            </a:r>
            <a:r>
              <a:rPr lang="en-US" sz="2200" dirty="0" smtClean="0"/>
              <a:t>   value z = </a:t>
            </a:r>
            <a:r>
              <a:rPr lang="en-US" sz="2200" dirty="0" err="1" smtClean="0">
                <a:solidFill>
                  <a:schemeClr val="accent5"/>
                </a:solidFill>
              </a:rPr>
              <a:t>vget</a:t>
            </a:r>
            <a:r>
              <a:rPr lang="en-US" sz="2200" dirty="0" smtClean="0"/>
              <a:t>(d);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sz="2200" dirty="0"/>
              <a:t> </a:t>
            </a:r>
            <a:r>
              <a:rPr lang="en-US" sz="2200" dirty="0" smtClean="0"/>
              <a:t>   y = z + x;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sz="2200" dirty="0" smtClean="0"/>
              <a:t>    return y;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sz="2200" dirty="0"/>
              <a:t>}</a:t>
            </a:r>
            <a:endParaRPr lang="en-US" sz="2200" dirty="0" smtClean="0"/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4175396" y="3767136"/>
            <a:ext cx="825731" cy="4618"/>
          </a:xfrm>
          <a:prstGeom prst="straightConnector1">
            <a:avLst/>
          </a:prstGeom>
          <a:ln>
            <a:solidFill>
              <a:schemeClr val="tx2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Rectangle 1"/>
          <p:cNvSpPr txBox="1">
            <a:spLocks noChangeArrowheads="1"/>
          </p:cNvSpPr>
          <p:nvPr/>
        </p:nvSpPr>
        <p:spPr>
          <a:xfrm>
            <a:off x="5969883" y="3888127"/>
            <a:ext cx="2089969" cy="571575"/>
          </a:xfrm>
          <a:prstGeom prst="rect">
            <a:avLst/>
          </a:prstGeom>
          <a:ln/>
        </p:spPr>
        <p:txBody>
          <a:bodyPr vert="horz" lIns="91440" tIns="45720" rIns="91440" bIns="45720" rtlCol="0">
            <a:normAutofit/>
          </a:bodyPr>
          <a:lstStyle>
            <a:lvl1pPr marL="457200" indent="-457200" algn="l" defTabSz="914400" rtl="0" eaLnBrk="1" latinLnBrk="0" hangingPunct="1">
              <a:spcBef>
                <a:spcPts val="2000"/>
              </a:spcBef>
              <a:buClr>
                <a:srgbClr val="333333"/>
              </a:buClr>
              <a:buFont typeface="Wingdings" charset="2"/>
              <a:buChar char="§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914400" indent="-457200" algn="l" defTabSz="914400" rtl="0" eaLnBrk="1" latinLnBrk="0" hangingPunct="1">
              <a:spcBef>
                <a:spcPts val="600"/>
              </a:spcBef>
              <a:buClr>
                <a:schemeClr val="accent3">
                  <a:lumMod val="50000"/>
                </a:schemeClr>
              </a:buClr>
              <a:buFont typeface="Wingdings" pitchFamily="2" charset="2"/>
              <a:buChar char="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371600" indent="-457200" algn="l" defTabSz="914400" rtl="0" eaLnBrk="1" latinLnBrk="0" hangingPunct="1">
              <a:spcBef>
                <a:spcPts val="600"/>
              </a:spcBef>
              <a:buClr>
                <a:schemeClr val="accent3"/>
              </a:buClr>
              <a:buFont typeface="Wingdings" pitchFamily="2" charset="2"/>
              <a:buChar char="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828800" indent="-457200" algn="l" defTabSz="914400" rtl="0" eaLnBrk="1" latinLnBrk="0" hangingPunct="1">
              <a:spcBef>
                <a:spcPts val="600"/>
              </a:spcBef>
              <a:buClr>
                <a:schemeClr val="accent3">
                  <a:lumMod val="50000"/>
                </a:schemeClr>
              </a:buClr>
              <a:buFont typeface="Wingdings" pitchFamily="2" charset="2"/>
              <a:buChar char="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286000" indent="-457200" algn="l" defTabSz="914400" rtl="0" eaLnBrk="1" latinLnBrk="0" hangingPunct="1">
              <a:spcBef>
                <a:spcPts val="600"/>
              </a:spcBef>
              <a:buClr>
                <a:schemeClr val="accent3"/>
              </a:buClr>
              <a:buFont typeface="Wingdings" pitchFamily="2" charset="2"/>
              <a:buChar char="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743200" indent="-461963" algn="l" defTabSz="914400" rtl="0" eaLnBrk="1" latinLnBrk="0" hangingPunct="1">
              <a:spcBef>
                <a:spcPct val="20000"/>
              </a:spcBef>
              <a:buClr>
                <a:schemeClr val="accent3">
                  <a:lumMod val="50000"/>
                </a:schemeClr>
              </a:buClr>
              <a:buFont typeface="Wingdings" pitchFamily="2" charset="2"/>
              <a:buChar char="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05163" indent="-461963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 pitchFamily="2" charset="2"/>
              <a:buChar char="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57600" indent="-461963" algn="l" defTabSz="914400" rtl="0" eaLnBrk="1" latinLnBrk="0" hangingPunct="1">
              <a:spcBef>
                <a:spcPct val="20000"/>
              </a:spcBef>
              <a:buClr>
                <a:schemeClr val="accent3">
                  <a:lumMod val="50000"/>
                </a:schemeClr>
              </a:buClr>
              <a:buFont typeface="Wingdings" pitchFamily="2" charset="2"/>
              <a:buChar char="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19563" indent="-461963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 pitchFamily="2" charset="2"/>
              <a:buChar char="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200" dirty="0"/>
              <a:t>y</a:t>
            </a:r>
            <a:r>
              <a:rPr lang="en-US" sz="2200" dirty="0" smtClean="0"/>
              <a:t> = Z + x</a:t>
            </a:r>
          </a:p>
        </p:txBody>
      </p:sp>
      <p:sp>
        <p:nvSpPr>
          <p:cNvPr id="10" name="Rectangle 9"/>
          <p:cNvSpPr>
            <a:spLocks/>
          </p:cNvSpPr>
          <p:nvPr/>
        </p:nvSpPr>
        <p:spPr bwMode="auto">
          <a:xfrm>
            <a:off x="602531" y="589821"/>
            <a:ext cx="8087314" cy="17654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pPr>
              <a:spcBef>
                <a:spcPts val="1687"/>
              </a:spcBef>
            </a:pPr>
            <a:r>
              <a:rPr lang="en-US" sz="2200" dirty="0" smtClean="0">
                <a:ea typeface="ＭＳ Ｐゴシック" charset="0"/>
                <a:cs typeface="Gill Sans" charset="0"/>
              </a:rPr>
              <a:t>We augment the subset of C with the semantics of untrusted storage</a:t>
            </a:r>
            <a:endParaRPr lang="en-US" sz="2200" dirty="0" smtClean="0">
              <a:solidFill>
                <a:srgbClr val="5A1705"/>
              </a:solidFill>
              <a:ea typeface="ＭＳ Ｐゴシック" charset="0"/>
              <a:cs typeface="Gill Sans" charset="0"/>
            </a:endParaRPr>
          </a:p>
          <a:p>
            <a:pPr marL="342900" indent="-342900">
              <a:spcBef>
                <a:spcPts val="1800"/>
              </a:spcBef>
              <a:buFont typeface="Wingdings" charset="2"/>
              <a:buChar char="§"/>
            </a:pPr>
            <a:r>
              <a:rPr lang="en-US" sz="2200" dirty="0" smtClean="0">
                <a:solidFill>
                  <a:schemeClr val="tx2"/>
                </a:solidFill>
                <a:ea typeface="ＭＳ Ｐゴシック" charset="0"/>
                <a:cs typeface="Gill Sans" charset="0"/>
              </a:rPr>
              <a:t> </a:t>
            </a:r>
            <a:r>
              <a:rPr lang="en-US" sz="2200" dirty="0" smtClean="0">
                <a:solidFill>
                  <a:schemeClr val="accent5"/>
                </a:solidFill>
                <a:ea typeface="ＭＳ Ｐゴシック" charset="0"/>
                <a:cs typeface="Gill Sans" charset="0"/>
              </a:rPr>
              <a:t>block = </a:t>
            </a:r>
            <a:r>
              <a:rPr lang="en-US" sz="2200" dirty="0" err="1" smtClean="0">
                <a:solidFill>
                  <a:schemeClr val="accent5"/>
                </a:solidFill>
                <a:ea typeface="ＭＳ Ｐゴシック" charset="0"/>
                <a:cs typeface="Gill Sans" charset="0"/>
              </a:rPr>
              <a:t>vget</a:t>
            </a:r>
            <a:r>
              <a:rPr lang="en-US" sz="2200" dirty="0" smtClean="0">
                <a:solidFill>
                  <a:schemeClr val="accent5"/>
                </a:solidFill>
                <a:ea typeface="ＭＳ Ｐゴシック" charset="0"/>
                <a:cs typeface="Gill Sans" charset="0"/>
              </a:rPr>
              <a:t>(digest)</a:t>
            </a:r>
            <a:r>
              <a:rPr lang="en-US" sz="2200" dirty="0" smtClean="0">
                <a:solidFill>
                  <a:schemeClr val="tx2"/>
                </a:solidFill>
                <a:ea typeface="ＭＳ Ｐゴシック" charset="0"/>
                <a:cs typeface="Gill Sans" charset="0"/>
              </a:rPr>
              <a:t>: retrieves </a:t>
            </a:r>
            <a:r>
              <a:rPr lang="en-US" sz="2200" dirty="0" smtClean="0">
                <a:solidFill>
                  <a:schemeClr val="accent5"/>
                </a:solidFill>
                <a:ea typeface="ＭＳ Ｐゴシック" charset="0"/>
                <a:cs typeface="Gill Sans" charset="0"/>
              </a:rPr>
              <a:t>block</a:t>
            </a:r>
            <a:r>
              <a:rPr lang="en-US" sz="2200" dirty="0" smtClean="0">
                <a:solidFill>
                  <a:schemeClr val="tx2"/>
                </a:solidFill>
                <a:ea typeface="ＭＳ Ｐゴシック" charset="0"/>
                <a:cs typeface="Gill Sans" charset="0"/>
              </a:rPr>
              <a:t> that must hash to </a:t>
            </a:r>
            <a:r>
              <a:rPr lang="en-US" sz="2200" dirty="0" smtClean="0">
                <a:solidFill>
                  <a:schemeClr val="accent5"/>
                </a:solidFill>
                <a:ea typeface="ＭＳ Ｐゴシック" charset="0"/>
                <a:cs typeface="Gill Sans" charset="0"/>
              </a:rPr>
              <a:t>digest</a:t>
            </a:r>
          </a:p>
          <a:p>
            <a:pPr marL="342900" indent="-342900">
              <a:spcBef>
                <a:spcPts val="1800"/>
              </a:spcBef>
              <a:buFont typeface="Wingdings" charset="2"/>
              <a:buChar char="§"/>
            </a:pPr>
            <a:r>
              <a:rPr lang="en-US" sz="2200" dirty="0" smtClean="0">
                <a:solidFill>
                  <a:srgbClr val="2D2F2B"/>
                </a:solidFill>
                <a:ea typeface="ＭＳ Ｐゴシック" charset="0"/>
                <a:cs typeface="Gill Sans" charset="0"/>
              </a:rPr>
              <a:t> </a:t>
            </a:r>
            <a:r>
              <a:rPr lang="en-US" sz="2200" dirty="0" smtClean="0">
                <a:solidFill>
                  <a:srgbClr val="5A1705"/>
                </a:solidFill>
                <a:ea typeface="ＭＳ Ｐゴシック" charset="0"/>
                <a:cs typeface="Gill Sans" charset="0"/>
              </a:rPr>
              <a:t>hash(block) = </a:t>
            </a:r>
            <a:r>
              <a:rPr lang="en-US" sz="2200" dirty="0" err="1" smtClean="0">
                <a:solidFill>
                  <a:srgbClr val="5A1705"/>
                </a:solidFill>
                <a:ea typeface="ＭＳ Ｐゴシック" charset="0"/>
                <a:cs typeface="Gill Sans" charset="0"/>
              </a:rPr>
              <a:t>vput</a:t>
            </a:r>
            <a:r>
              <a:rPr lang="en-US" sz="2200" dirty="0" smtClean="0">
                <a:solidFill>
                  <a:srgbClr val="5A1705"/>
                </a:solidFill>
                <a:ea typeface="ＭＳ Ｐゴシック" charset="0"/>
                <a:cs typeface="Gill Sans" charset="0"/>
              </a:rPr>
              <a:t>(block)</a:t>
            </a:r>
            <a:r>
              <a:rPr lang="en-US" sz="2200" dirty="0" smtClean="0">
                <a:solidFill>
                  <a:schemeClr val="tx2"/>
                </a:solidFill>
                <a:ea typeface="ＭＳ Ｐゴシック" charset="0"/>
                <a:cs typeface="Gill Sans" charset="0"/>
              </a:rPr>
              <a:t>: stores </a:t>
            </a:r>
            <a:r>
              <a:rPr lang="en-US" sz="2200" dirty="0" smtClean="0">
                <a:solidFill>
                  <a:srgbClr val="5A1705"/>
                </a:solidFill>
                <a:ea typeface="ＭＳ Ｐゴシック" charset="0"/>
                <a:cs typeface="Gill Sans" charset="0"/>
              </a:rPr>
              <a:t>block; </a:t>
            </a:r>
            <a:r>
              <a:rPr lang="en-US" sz="2200" dirty="0" smtClean="0">
                <a:solidFill>
                  <a:schemeClr val="tx2"/>
                </a:solidFill>
                <a:ea typeface="ＭＳ Ｐゴシック" charset="0"/>
                <a:cs typeface="Gill Sans" charset="0"/>
              </a:rPr>
              <a:t>names it with its hash</a:t>
            </a:r>
            <a:endParaRPr lang="en-US" sz="2200" dirty="0" smtClean="0">
              <a:solidFill>
                <a:srgbClr val="5A1705"/>
              </a:solidFill>
              <a:ea typeface="ＭＳ Ｐゴシック" charset="0"/>
              <a:cs typeface="Gill Sans" charset="0"/>
            </a:endParaRPr>
          </a:p>
          <a:p>
            <a:pPr>
              <a:spcBef>
                <a:spcPts val="1687"/>
              </a:spcBef>
            </a:pPr>
            <a:r>
              <a:rPr lang="en-US" sz="2200" dirty="0" smtClean="0">
                <a:ea typeface="ＭＳ Ｐゴシック" charset="0"/>
                <a:cs typeface="Gill Sans" charset="0"/>
              </a:rPr>
              <a:t> </a:t>
            </a:r>
            <a:endParaRPr lang="en-US" sz="2200" dirty="0">
              <a:ea typeface="ＭＳ Ｐゴシック" charset="0"/>
              <a:cs typeface="Gill Sans" charset="0"/>
            </a:endParaRPr>
          </a:p>
        </p:txBody>
      </p:sp>
      <p:sp>
        <p:nvSpPr>
          <p:cNvPr id="13" name="Rectangle 9"/>
          <p:cNvSpPr>
            <a:spLocks/>
          </p:cNvSpPr>
          <p:nvPr/>
        </p:nvSpPr>
        <p:spPr bwMode="auto">
          <a:xfrm>
            <a:off x="3302001" y="4877751"/>
            <a:ext cx="5415936" cy="10947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pPr>
              <a:spcBef>
                <a:spcPts val="800"/>
              </a:spcBef>
            </a:pPr>
            <a:r>
              <a:rPr lang="en-US" sz="2200" dirty="0" smtClean="0">
                <a:ea typeface="ＭＳ Ｐゴシック" charset="0"/>
                <a:cs typeface="Gill Sans" charset="0"/>
              </a:rPr>
              <a:t>Server is obliged to supply the “correct” Z (meaning something that hashes to d).</a:t>
            </a:r>
          </a:p>
          <a:p>
            <a:pPr>
              <a:spcBef>
                <a:spcPts val="1687"/>
              </a:spcBef>
            </a:pPr>
            <a:r>
              <a:rPr lang="en-US" sz="2200" dirty="0" smtClean="0">
                <a:ea typeface="ＭＳ Ｐゴシック" charset="0"/>
                <a:cs typeface="Gill Sans" charset="0"/>
              </a:rPr>
              <a:t> </a:t>
            </a:r>
            <a:endParaRPr lang="en-US" sz="2200" dirty="0">
              <a:ea typeface="ＭＳ Ｐゴシック" charset="0"/>
              <a:cs typeface="Gill San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4806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4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4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31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8" grpId="0" animBg="1"/>
      <p:bldP spid="13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Rounded Rectangle 90"/>
          <p:cNvSpPr/>
          <p:nvPr/>
        </p:nvSpPr>
        <p:spPr>
          <a:xfrm>
            <a:off x="3095037" y="1215424"/>
            <a:ext cx="3048000" cy="1531538"/>
          </a:xfrm>
          <a:prstGeom prst="roundRect">
            <a:avLst>
              <a:gd name="adj" fmla="val 14325"/>
            </a:avLst>
          </a:prstGeom>
          <a:solidFill>
            <a:schemeClr val="tx2">
              <a:alpha val="24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Rounded Rectangle 54"/>
          <p:cNvSpPr/>
          <p:nvPr/>
        </p:nvSpPr>
        <p:spPr>
          <a:xfrm>
            <a:off x="3330212" y="2154284"/>
            <a:ext cx="1411112" cy="376297"/>
          </a:xfrm>
          <a:prstGeom prst="roundRect">
            <a:avLst>
              <a:gd name="adj" fmla="val 14325"/>
            </a:avLst>
          </a:prstGeom>
          <a:solidFill>
            <a:schemeClr val="tx2">
              <a:alpha val="24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536222" y="1133771"/>
            <a:ext cx="1626877" cy="1011980"/>
          </a:xfrm>
          <a:prstGeom prst="rect">
            <a:avLst/>
          </a:prstGeom>
          <a:noFill/>
          <a:ln w="25400">
            <a:solidFill>
              <a:schemeClr val="tx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4747236" y="2605874"/>
            <a:ext cx="1774257" cy="4001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2000" dirty="0" smtClean="0"/>
              <a:t>constraints (</a:t>
            </a:r>
            <a:r>
              <a:rPr lang="en-US" sz="2000" b="1" i="1" dirty="0" smtClean="0">
                <a:solidFill>
                  <a:schemeClr val="accent5"/>
                </a:solidFill>
              </a:rPr>
              <a:t>E</a:t>
            </a:r>
            <a:r>
              <a:rPr lang="en-US" sz="2000" dirty="0" smtClean="0"/>
              <a:t>)</a:t>
            </a:r>
            <a:endParaRPr lang="en-US" sz="2000" dirty="0"/>
          </a:p>
        </p:txBody>
      </p:sp>
      <p:sp>
        <p:nvSpPr>
          <p:cNvPr id="35" name="Double Brace 34"/>
          <p:cNvSpPr/>
          <p:nvPr/>
        </p:nvSpPr>
        <p:spPr>
          <a:xfrm>
            <a:off x="5221111" y="1377621"/>
            <a:ext cx="874928" cy="1314721"/>
          </a:xfrm>
          <a:prstGeom prst="bracePair">
            <a:avLst>
              <a:gd name="adj" fmla="val 7906"/>
            </a:avLst>
          </a:prstGeom>
          <a:ln w="28575">
            <a:solidFill>
              <a:schemeClr val="accent5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7" name="Group 26"/>
          <p:cNvGrpSpPr/>
          <p:nvPr/>
        </p:nvGrpSpPr>
        <p:grpSpPr>
          <a:xfrm>
            <a:off x="8056272" y="1591557"/>
            <a:ext cx="660080" cy="917632"/>
            <a:chOff x="7031056" y="1614874"/>
            <a:chExt cx="952737" cy="1642886"/>
          </a:xfrm>
        </p:grpSpPr>
        <p:sp>
          <p:nvSpPr>
            <p:cNvPr id="7" name="Rectangle 6"/>
            <p:cNvSpPr/>
            <p:nvPr/>
          </p:nvSpPr>
          <p:spPr>
            <a:xfrm>
              <a:off x="7031056" y="1614874"/>
              <a:ext cx="939627" cy="621969"/>
            </a:xfrm>
            <a:prstGeom prst="rect">
              <a:avLst/>
            </a:prstGeom>
            <a:noFill/>
            <a:ln w="25400">
              <a:solidFill>
                <a:schemeClr val="tx2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/>
            <p:cNvSpPr/>
            <p:nvPr/>
          </p:nvSpPr>
          <p:spPr>
            <a:xfrm>
              <a:off x="7044166" y="2635791"/>
              <a:ext cx="939627" cy="621969"/>
            </a:xfrm>
            <a:prstGeom prst="rect">
              <a:avLst/>
            </a:prstGeom>
            <a:noFill/>
            <a:ln w="25400">
              <a:solidFill>
                <a:schemeClr val="tx2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8134449" y="1550787"/>
            <a:ext cx="49939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cli</a:t>
            </a:r>
            <a:endParaRPr lang="en-US" sz="2000" dirty="0"/>
          </a:p>
        </p:txBody>
      </p:sp>
      <p:sp>
        <p:nvSpPr>
          <p:cNvPr id="10" name="TextBox 9"/>
          <p:cNvSpPr txBox="1"/>
          <p:nvPr/>
        </p:nvSpPr>
        <p:spPr>
          <a:xfrm>
            <a:off x="8069926" y="2104206"/>
            <a:ext cx="63719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err="1" smtClean="0"/>
              <a:t>serv</a:t>
            </a:r>
            <a:endParaRPr lang="en-US" sz="2000" dirty="0"/>
          </a:p>
        </p:txBody>
      </p:sp>
      <p:sp>
        <p:nvSpPr>
          <p:cNvPr id="16" name="TextBox 15"/>
          <p:cNvSpPr txBox="1"/>
          <p:nvPr/>
        </p:nvSpPr>
        <p:spPr>
          <a:xfrm>
            <a:off x="6640802" y="1564937"/>
            <a:ext cx="773608" cy="34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QAP</a:t>
            </a:r>
            <a:endParaRPr lang="en-US" sz="2000" dirty="0"/>
          </a:p>
        </p:txBody>
      </p:sp>
      <p:grpSp>
        <p:nvGrpSpPr>
          <p:cNvPr id="3" name="Group 2"/>
          <p:cNvGrpSpPr/>
          <p:nvPr/>
        </p:nvGrpSpPr>
        <p:grpSpPr>
          <a:xfrm>
            <a:off x="6598497" y="1518791"/>
            <a:ext cx="859900" cy="1063165"/>
            <a:chOff x="4617236" y="1446064"/>
            <a:chExt cx="1241151" cy="1903441"/>
          </a:xfrm>
        </p:grpSpPr>
        <p:sp>
          <p:nvSpPr>
            <p:cNvPr id="6" name="Rectangle 5"/>
            <p:cNvSpPr/>
            <p:nvPr/>
          </p:nvSpPr>
          <p:spPr>
            <a:xfrm>
              <a:off x="4617236" y="1446064"/>
              <a:ext cx="1232958" cy="882524"/>
            </a:xfrm>
            <a:prstGeom prst="rect">
              <a:avLst/>
            </a:prstGeom>
            <a:noFill/>
            <a:ln w="25400">
              <a:solidFill>
                <a:schemeClr val="tx2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16"/>
            <p:cNvSpPr/>
            <p:nvPr/>
          </p:nvSpPr>
          <p:spPr>
            <a:xfrm>
              <a:off x="4622152" y="2466981"/>
              <a:ext cx="1236235" cy="882524"/>
            </a:xfrm>
            <a:prstGeom prst="rect">
              <a:avLst/>
            </a:prstGeom>
            <a:noFill/>
            <a:ln w="25400">
              <a:solidFill>
                <a:schemeClr val="tx2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8" name="TextBox 17"/>
          <p:cNvSpPr txBox="1"/>
          <p:nvPr/>
        </p:nvSpPr>
        <p:spPr>
          <a:xfrm>
            <a:off x="6592857" y="2124476"/>
            <a:ext cx="929363" cy="34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circuit</a:t>
            </a:r>
            <a:endParaRPr lang="en-US" sz="2000" dirty="0"/>
          </a:p>
        </p:txBody>
      </p:sp>
      <p:cxnSp>
        <p:nvCxnSpPr>
          <p:cNvPr id="37" name="Straight Arrow Connector 36"/>
          <p:cNvCxnSpPr/>
          <p:nvPr/>
        </p:nvCxnSpPr>
        <p:spPr>
          <a:xfrm>
            <a:off x="6148984" y="2029115"/>
            <a:ext cx="279298" cy="971"/>
          </a:xfrm>
          <a:prstGeom prst="straightConnector1">
            <a:avLst/>
          </a:prstGeom>
          <a:ln w="22225">
            <a:solidFill>
              <a:schemeClr val="tx2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/>
          <p:nvPr/>
        </p:nvCxnSpPr>
        <p:spPr>
          <a:xfrm>
            <a:off x="7528842" y="2046561"/>
            <a:ext cx="474518" cy="0"/>
          </a:xfrm>
          <a:prstGeom prst="straightConnector1">
            <a:avLst/>
          </a:prstGeom>
          <a:ln w="22225">
            <a:solidFill>
              <a:schemeClr val="tx2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6" name="Rounded Rectangle 35"/>
          <p:cNvSpPr/>
          <p:nvPr/>
        </p:nvSpPr>
        <p:spPr>
          <a:xfrm>
            <a:off x="6488813" y="1382889"/>
            <a:ext cx="2344743" cy="1354667"/>
          </a:xfrm>
          <a:prstGeom prst="roundRect">
            <a:avLst>
              <a:gd name="adj" fmla="val 14325"/>
            </a:avLst>
          </a:prstGeom>
          <a:noFill/>
          <a:ln w="19050">
            <a:solidFill>
              <a:schemeClr val="tx2"/>
            </a:solidFill>
            <a:prstDash val="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/>
          <p:cNvSpPr/>
          <p:nvPr/>
        </p:nvSpPr>
        <p:spPr>
          <a:xfrm>
            <a:off x="3189740" y="1369003"/>
            <a:ext cx="1679678" cy="1274176"/>
          </a:xfrm>
          <a:prstGeom prst="rect">
            <a:avLst/>
          </a:prstGeom>
          <a:noFill/>
          <a:ln w="25400">
            <a:solidFill>
              <a:schemeClr val="tx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TextBox 41"/>
          <p:cNvSpPr txBox="1"/>
          <p:nvPr/>
        </p:nvSpPr>
        <p:spPr>
          <a:xfrm>
            <a:off x="3165619" y="1488221"/>
            <a:ext cx="1720173" cy="101566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2000" dirty="0"/>
              <a:t>s</a:t>
            </a:r>
            <a:r>
              <a:rPr lang="en-US" sz="2000" dirty="0" smtClean="0"/>
              <a:t>ubset of C </a:t>
            </a:r>
          </a:p>
          <a:p>
            <a:pPr algn="ctr"/>
            <a:r>
              <a:rPr lang="en-US" sz="2000" b="1" dirty="0" smtClean="0">
                <a:solidFill>
                  <a:prstClr val="black"/>
                </a:solidFill>
              </a:rPr>
              <a:t>+</a:t>
            </a:r>
            <a:endParaRPr lang="en-US" sz="2000" b="1" dirty="0">
              <a:solidFill>
                <a:prstClr val="black"/>
              </a:solidFill>
            </a:endParaRPr>
          </a:p>
          <a:p>
            <a:pPr algn="ctr"/>
            <a:r>
              <a:rPr lang="en-US" sz="2000" dirty="0" smtClean="0"/>
              <a:t>{</a:t>
            </a:r>
            <a:r>
              <a:rPr lang="en-US" sz="2000" dirty="0" err="1" smtClean="0"/>
              <a:t>vput</a:t>
            </a:r>
            <a:r>
              <a:rPr lang="en-US" sz="2000" dirty="0" smtClean="0"/>
              <a:t>, </a:t>
            </a:r>
            <a:r>
              <a:rPr lang="en-US" sz="2000" dirty="0" err="1" smtClean="0"/>
              <a:t>vget</a:t>
            </a:r>
            <a:r>
              <a:rPr lang="en-US" sz="2000" dirty="0" smtClean="0"/>
              <a:t>}</a:t>
            </a:r>
            <a:endParaRPr lang="en-US" sz="2000" dirty="0"/>
          </a:p>
        </p:txBody>
      </p:sp>
      <p:sp>
        <p:nvSpPr>
          <p:cNvPr id="43" name="TextBox 42"/>
          <p:cNvSpPr txBox="1"/>
          <p:nvPr/>
        </p:nvSpPr>
        <p:spPr>
          <a:xfrm>
            <a:off x="498596" y="1282268"/>
            <a:ext cx="1735209" cy="70788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2000" dirty="0" smtClean="0"/>
              <a:t>C with RAM,</a:t>
            </a:r>
          </a:p>
          <a:p>
            <a:pPr algn="ctr"/>
            <a:r>
              <a:rPr lang="en-US" sz="2000" dirty="0"/>
              <a:t>s</a:t>
            </a:r>
            <a:r>
              <a:rPr lang="en-US" sz="2000" dirty="0" smtClean="0"/>
              <a:t>earch trees</a:t>
            </a:r>
            <a:endParaRPr lang="en-US" sz="2000" dirty="0"/>
          </a:p>
        </p:txBody>
      </p:sp>
      <p:sp>
        <p:nvSpPr>
          <p:cNvPr id="44" name="Rectangle 43"/>
          <p:cNvSpPr/>
          <p:nvPr/>
        </p:nvSpPr>
        <p:spPr>
          <a:xfrm>
            <a:off x="536222" y="2278201"/>
            <a:ext cx="1624807" cy="1011980"/>
          </a:xfrm>
          <a:prstGeom prst="rect">
            <a:avLst/>
          </a:prstGeom>
          <a:noFill/>
          <a:ln w="25400">
            <a:solidFill>
              <a:schemeClr val="tx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/>
          </a:p>
        </p:txBody>
      </p:sp>
      <p:sp>
        <p:nvSpPr>
          <p:cNvPr id="45" name="TextBox 44"/>
          <p:cNvSpPr txBox="1"/>
          <p:nvPr/>
        </p:nvSpPr>
        <p:spPr>
          <a:xfrm>
            <a:off x="613892" y="2394837"/>
            <a:ext cx="1518618" cy="70788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2000" dirty="0"/>
              <a:t>m</a:t>
            </a:r>
            <a:r>
              <a:rPr lang="en-US" sz="2000" dirty="0" smtClean="0"/>
              <a:t>ap(), reduce()</a:t>
            </a:r>
            <a:endParaRPr lang="en-US" sz="2000" dirty="0"/>
          </a:p>
        </p:txBody>
      </p:sp>
      <p:cxnSp>
        <p:nvCxnSpPr>
          <p:cNvPr id="46" name="Straight Arrow Connector 45"/>
          <p:cNvCxnSpPr/>
          <p:nvPr/>
        </p:nvCxnSpPr>
        <p:spPr>
          <a:xfrm>
            <a:off x="2217207" y="1464609"/>
            <a:ext cx="859015" cy="360426"/>
          </a:xfrm>
          <a:prstGeom prst="straightConnector1">
            <a:avLst/>
          </a:prstGeom>
          <a:ln w="22225">
            <a:solidFill>
              <a:schemeClr val="tx2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49"/>
          <p:cNvCxnSpPr/>
          <p:nvPr/>
        </p:nvCxnSpPr>
        <p:spPr>
          <a:xfrm>
            <a:off x="4907101" y="2024187"/>
            <a:ext cx="298237" cy="3277"/>
          </a:xfrm>
          <a:prstGeom prst="straightConnector1">
            <a:avLst/>
          </a:prstGeom>
          <a:ln w="22225">
            <a:solidFill>
              <a:schemeClr val="tx2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7" name="Rounded Rectangle 46"/>
          <p:cNvSpPr/>
          <p:nvPr/>
        </p:nvSpPr>
        <p:spPr>
          <a:xfrm>
            <a:off x="427182" y="1027546"/>
            <a:ext cx="2782455" cy="1166090"/>
          </a:xfrm>
          <a:prstGeom prst="roundRect">
            <a:avLst>
              <a:gd name="adj" fmla="val 20218"/>
            </a:avLst>
          </a:prstGeom>
          <a:solidFill>
            <a:schemeClr val="tx2">
              <a:alpha val="24000"/>
            </a:schemeClr>
          </a:solidFill>
          <a:ln w="19050">
            <a:noFill/>
            <a:prstDash val="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2" name="Straight Arrow Connector 51"/>
          <p:cNvCxnSpPr/>
          <p:nvPr/>
        </p:nvCxnSpPr>
        <p:spPr>
          <a:xfrm flipV="1">
            <a:off x="2200282" y="2257347"/>
            <a:ext cx="875940" cy="435209"/>
          </a:xfrm>
          <a:prstGeom prst="straightConnector1">
            <a:avLst/>
          </a:prstGeom>
          <a:ln w="22225">
            <a:solidFill>
              <a:schemeClr val="tx2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7" name="Rectangle 66"/>
          <p:cNvSpPr/>
          <p:nvPr/>
        </p:nvSpPr>
        <p:spPr>
          <a:xfrm>
            <a:off x="3245129" y="3480687"/>
            <a:ext cx="939627" cy="764498"/>
          </a:xfrm>
          <a:prstGeom prst="rect">
            <a:avLst/>
          </a:prstGeom>
          <a:noFill/>
          <a:ln w="25400">
            <a:solidFill>
              <a:schemeClr val="tx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Rectangle 67"/>
          <p:cNvSpPr/>
          <p:nvPr/>
        </p:nvSpPr>
        <p:spPr>
          <a:xfrm>
            <a:off x="5208303" y="3485603"/>
            <a:ext cx="939627" cy="751388"/>
          </a:xfrm>
          <a:prstGeom prst="rect">
            <a:avLst/>
          </a:prstGeom>
          <a:noFill/>
          <a:ln w="25400">
            <a:solidFill>
              <a:schemeClr val="tx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TextBox 68"/>
          <p:cNvSpPr txBox="1"/>
          <p:nvPr/>
        </p:nvSpPr>
        <p:spPr>
          <a:xfrm>
            <a:off x="3298974" y="3627707"/>
            <a:ext cx="88694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client</a:t>
            </a:r>
            <a:endParaRPr lang="en-US" sz="2000" dirty="0"/>
          </a:p>
        </p:txBody>
      </p:sp>
      <p:sp>
        <p:nvSpPr>
          <p:cNvPr id="70" name="TextBox 69"/>
          <p:cNvSpPr txBox="1"/>
          <p:nvPr/>
        </p:nvSpPr>
        <p:spPr>
          <a:xfrm>
            <a:off x="5266754" y="3611363"/>
            <a:ext cx="88004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server</a:t>
            </a:r>
            <a:endParaRPr lang="en-US" sz="2000" dirty="0"/>
          </a:p>
        </p:txBody>
      </p:sp>
      <p:sp>
        <p:nvSpPr>
          <p:cNvPr id="71" name="TextBox 70"/>
          <p:cNvSpPr txBox="1"/>
          <p:nvPr/>
        </p:nvSpPr>
        <p:spPr>
          <a:xfrm>
            <a:off x="4426967" y="3267211"/>
            <a:ext cx="6238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F, </a:t>
            </a:r>
            <a:r>
              <a:rPr lang="en-US" i="1" dirty="0" smtClean="0"/>
              <a:t>x</a:t>
            </a:r>
            <a:endParaRPr lang="en-US" i="1" dirty="0"/>
          </a:p>
        </p:txBody>
      </p:sp>
      <p:cxnSp>
        <p:nvCxnSpPr>
          <p:cNvPr id="72" name="Straight Arrow Connector 71"/>
          <p:cNvCxnSpPr/>
          <p:nvPr/>
        </p:nvCxnSpPr>
        <p:spPr>
          <a:xfrm flipH="1" flipV="1">
            <a:off x="4229827" y="3812602"/>
            <a:ext cx="909421" cy="3056"/>
          </a:xfrm>
          <a:prstGeom prst="straightConnector1">
            <a:avLst/>
          </a:prstGeom>
          <a:ln w="22225">
            <a:solidFill>
              <a:schemeClr val="tx2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3" name="Straight Arrow Connector 72"/>
          <p:cNvCxnSpPr/>
          <p:nvPr/>
        </p:nvCxnSpPr>
        <p:spPr>
          <a:xfrm flipV="1">
            <a:off x="4229080" y="3606413"/>
            <a:ext cx="909421" cy="3056"/>
          </a:xfrm>
          <a:prstGeom prst="straightConnector1">
            <a:avLst/>
          </a:prstGeom>
          <a:ln w="22225">
            <a:solidFill>
              <a:schemeClr val="tx2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4" name="TextBox 73"/>
          <p:cNvSpPr txBox="1"/>
          <p:nvPr/>
        </p:nvSpPr>
        <p:spPr>
          <a:xfrm>
            <a:off x="4538371" y="3713365"/>
            <a:ext cx="3444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/>
              <a:t>y</a:t>
            </a:r>
            <a:endParaRPr lang="en-US" i="1" dirty="0"/>
          </a:p>
        </p:txBody>
      </p:sp>
      <p:cxnSp>
        <p:nvCxnSpPr>
          <p:cNvPr id="75" name="Straight Arrow Connector 74"/>
          <p:cNvCxnSpPr/>
          <p:nvPr/>
        </p:nvCxnSpPr>
        <p:spPr>
          <a:xfrm flipH="1" flipV="1">
            <a:off x="4226550" y="4137067"/>
            <a:ext cx="909421" cy="3056"/>
          </a:xfrm>
          <a:prstGeom prst="straightConnector1">
            <a:avLst/>
          </a:prstGeom>
          <a:ln w="22225">
            <a:solidFill>
              <a:schemeClr val="tx2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9" name="Rectangle 88"/>
          <p:cNvSpPr/>
          <p:nvPr/>
        </p:nvSpPr>
        <p:spPr>
          <a:xfrm>
            <a:off x="4542887" y="4209750"/>
            <a:ext cx="341485" cy="177848"/>
          </a:xfrm>
          <a:prstGeom prst="rect">
            <a:avLst/>
          </a:prstGeom>
          <a:noFill/>
          <a:ln w="25400">
            <a:solidFill>
              <a:schemeClr val="accent5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0" name="TextBox 89"/>
          <p:cNvSpPr txBox="1"/>
          <p:nvPr/>
        </p:nvSpPr>
        <p:spPr>
          <a:xfrm>
            <a:off x="627472" y="229388"/>
            <a:ext cx="807626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Putting  the pieces together</a:t>
            </a:r>
            <a:endParaRPr lang="en-US" sz="2800" dirty="0"/>
          </a:p>
        </p:txBody>
      </p:sp>
      <p:sp>
        <p:nvSpPr>
          <p:cNvPr id="93" name="Rectangle 92"/>
          <p:cNvSpPr/>
          <p:nvPr/>
        </p:nvSpPr>
        <p:spPr>
          <a:xfrm rot="1308187">
            <a:off x="2023734" y="1276541"/>
            <a:ext cx="132529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 smtClean="0">
                <a:solidFill>
                  <a:schemeClr val="tx2"/>
                </a:solidFill>
              </a:rPr>
              <a:t>[</a:t>
            </a:r>
            <a:r>
              <a:rPr lang="en-US" sz="1600" dirty="0" err="1" smtClean="0">
                <a:solidFill>
                  <a:schemeClr val="tx2"/>
                </a:solidFill>
              </a:rPr>
              <a:t>Merkle</a:t>
            </a:r>
            <a:r>
              <a:rPr lang="en-US" dirty="0">
                <a:solidFill>
                  <a:schemeClr val="tx2"/>
                </a:solidFill>
              </a:rPr>
              <a:t> </a:t>
            </a:r>
            <a:r>
              <a:rPr lang="en-US" sz="1600" dirty="0" smtClean="0">
                <a:solidFill>
                  <a:schemeClr val="tx2"/>
                </a:solidFill>
              </a:rPr>
              <a:t>87</a:t>
            </a:r>
            <a:r>
              <a:rPr lang="en-US" dirty="0" smtClean="0">
                <a:solidFill>
                  <a:schemeClr val="tx2"/>
                </a:solidFill>
              </a:rPr>
              <a:t>]</a:t>
            </a:r>
          </a:p>
        </p:txBody>
      </p:sp>
      <p:sp>
        <p:nvSpPr>
          <p:cNvPr id="92" name="Rounded Rectangle 91"/>
          <p:cNvSpPr/>
          <p:nvPr/>
        </p:nvSpPr>
        <p:spPr>
          <a:xfrm>
            <a:off x="4477925" y="4152417"/>
            <a:ext cx="470371" cy="316102"/>
          </a:xfrm>
          <a:prstGeom prst="roundRect">
            <a:avLst>
              <a:gd name="adj" fmla="val 14325"/>
            </a:avLst>
          </a:prstGeom>
          <a:solidFill>
            <a:schemeClr val="tx2">
              <a:alpha val="24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Rounded Rectangle 50"/>
          <p:cNvSpPr/>
          <p:nvPr/>
        </p:nvSpPr>
        <p:spPr>
          <a:xfrm>
            <a:off x="406400" y="2170545"/>
            <a:ext cx="2782455" cy="1189182"/>
          </a:xfrm>
          <a:prstGeom prst="roundRect">
            <a:avLst>
              <a:gd name="adj" fmla="val 20218"/>
            </a:avLst>
          </a:prstGeom>
          <a:solidFill>
            <a:schemeClr val="tx2">
              <a:alpha val="24000"/>
            </a:schemeClr>
          </a:solidFill>
          <a:ln w="19050">
            <a:noFill/>
            <a:prstDash val="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TextBox 53"/>
          <p:cNvSpPr txBox="1"/>
          <p:nvPr/>
        </p:nvSpPr>
        <p:spPr>
          <a:xfrm>
            <a:off x="2438067" y="4730054"/>
            <a:ext cx="57552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 smtClean="0">
                <a:solidFill>
                  <a:schemeClr val="accent5"/>
                </a:solidFill>
              </a:rPr>
              <a:t>=</a:t>
            </a:r>
            <a:endParaRPr lang="en-US" sz="2200" b="1" dirty="0">
              <a:solidFill>
                <a:schemeClr val="accent5"/>
              </a:solidFill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776110" y="4713175"/>
            <a:ext cx="127063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charset="2"/>
              <a:buChar char="§"/>
            </a:pPr>
            <a:r>
              <a:rPr lang="en-US" sz="2200" dirty="0" smtClean="0"/>
              <a:t>recall:</a:t>
            </a:r>
            <a:endParaRPr lang="en-US" sz="2200" dirty="0"/>
          </a:p>
        </p:txBody>
      </p:sp>
      <p:sp>
        <p:nvSpPr>
          <p:cNvPr id="57" name="TextBox 56"/>
          <p:cNvSpPr txBox="1"/>
          <p:nvPr/>
        </p:nvSpPr>
        <p:spPr>
          <a:xfrm>
            <a:off x="2686834" y="4717166"/>
            <a:ext cx="593659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>
                <a:solidFill>
                  <a:schemeClr val="tx2"/>
                </a:solidFill>
              </a:rPr>
              <a:t>“I know a satisfying assignment to </a:t>
            </a:r>
            <a:r>
              <a:rPr lang="en-US" sz="2200" b="1" i="1" dirty="0" smtClean="0">
                <a:solidFill>
                  <a:schemeClr val="accent5"/>
                </a:solidFill>
              </a:rPr>
              <a:t>E</a:t>
            </a:r>
            <a:r>
              <a:rPr lang="en-US" sz="2200" b="1" dirty="0" smtClean="0">
                <a:solidFill>
                  <a:schemeClr val="accent5"/>
                </a:solidFill>
              </a:rPr>
              <a:t>(</a:t>
            </a:r>
            <a:r>
              <a:rPr lang="en-US" sz="2200" i="1" dirty="0" smtClean="0">
                <a:solidFill>
                  <a:schemeClr val="accent5"/>
                </a:solidFill>
              </a:rPr>
              <a:t>X=</a:t>
            </a:r>
            <a:r>
              <a:rPr lang="en-US" sz="2200" i="1" dirty="0" err="1" smtClean="0">
                <a:solidFill>
                  <a:schemeClr val="accent5"/>
                </a:solidFill>
              </a:rPr>
              <a:t>x,Y</a:t>
            </a:r>
            <a:r>
              <a:rPr lang="en-US" sz="2200" i="1" dirty="0" smtClean="0">
                <a:solidFill>
                  <a:schemeClr val="accent5"/>
                </a:solidFill>
              </a:rPr>
              <a:t>=y</a:t>
            </a:r>
            <a:r>
              <a:rPr lang="en-US" sz="2200" b="1" dirty="0" smtClean="0">
                <a:solidFill>
                  <a:schemeClr val="accent5"/>
                </a:solidFill>
              </a:rPr>
              <a:t>)</a:t>
            </a:r>
            <a:r>
              <a:rPr lang="en-US" sz="2200" dirty="0" smtClean="0"/>
              <a:t>”</a:t>
            </a:r>
          </a:p>
        </p:txBody>
      </p:sp>
      <p:sp>
        <p:nvSpPr>
          <p:cNvPr id="58" name="Rectangle 57"/>
          <p:cNvSpPr/>
          <p:nvPr/>
        </p:nvSpPr>
        <p:spPr>
          <a:xfrm>
            <a:off x="2110756" y="4863653"/>
            <a:ext cx="341485" cy="177848"/>
          </a:xfrm>
          <a:prstGeom prst="rect">
            <a:avLst/>
          </a:prstGeom>
          <a:noFill/>
          <a:ln w="25400">
            <a:solidFill>
              <a:schemeClr val="accent5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TextBox 58"/>
          <p:cNvSpPr txBox="1"/>
          <p:nvPr/>
        </p:nvSpPr>
        <p:spPr>
          <a:xfrm>
            <a:off x="776110" y="5164975"/>
            <a:ext cx="740129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charset="2"/>
              <a:buChar char="§"/>
            </a:pPr>
            <a:r>
              <a:rPr lang="en-US" sz="2200" dirty="0" smtClean="0"/>
              <a:t>checks-of-hashes pass </a:t>
            </a:r>
            <a:r>
              <a:rPr lang="en-US" sz="2200" dirty="0" smtClean="0">
                <a:ea typeface="ＭＳ Ｐゴシック" charset="0"/>
                <a:cs typeface="Gill Sans" charset="0"/>
              </a:rPr>
              <a:t>⟺ satisfying assignment identified</a:t>
            </a:r>
            <a:endParaRPr lang="en-US" sz="2200" dirty="0"/>
          </a:p>
        </p:txBody>
      </p:sp>
      <p:sp>
        <p:nvSpPr>
          <p:cNvPr id="62" name="TextBox 61"/>
          <p:cNvSpPr txBox="1"/>
          <p:nvPr/>
        </p:nvSpPr>
        <p:spPr>
          <a:xfrm>
            <a:off x="776110" y="5626935"/>
            <a:ext cx="807626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charset="2"/>
              <a:buChar char="§"/>
            </a:pPr>
            <a:r>
              <a:rPr lang="en-US" sz="2200" dirty="0" smtClean="0"/>
              <a:t>checks-of-hashes pass </a:t>
            </a:r>
            <a:r>
              <a:rPr lang="en-US" sz="2200" dirty="0" smtClean="0">
                <a:ea typeface="ＭＳ Ｐゴシック" charset="0"/>
                <a:cs typeface="Gill Sans" charset="0"/>
              </a:rPr>
              <a:t>⟺ storage interaction is correct  </a:t>
            </a:r>
            <a:r>
              <a:rPr lang="en-US" sz="2200" dirty="0" smtClean="0"/>
              <a:t> </a:t>
            </a:r>
            <a:endParaRPr lang="en-US" sz="2200" dirty="0"/>
          </a:p>
        </p:txBody>
      </p:sp>
      <p:sp>
        <p:nvSpPr>
          <p:cNvPr id="76" name="TextBox 75"/>
          <p:cNvSpPr txBox="1"/>
          <p:nvPr/>
        </p:nvSpPr>
        <p:spPr>
          <a:xfrm>
            <a:off x="776110" y="6090174"/>
            <a:ext cx="807626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charset="2"/>
              <a:buChar char="§"/>
            </a:pPr>
            <a:r>
              <a:rPr lang="en-US" sz="2200" dirty="0"/>
              <a:t>s</a:t>
            </a:r>
            <a:r>
              <a:rPr lang="en-US" sz="2200" dirty="0" smtClean="0"/>
              <a:t>torage abstractions can be built from {</a:t>
            </a:r>
            <a:r>
              <a:rPr lang="en-US" sz="2200" dirty="0" err="1" smtClean="0"/>
              <a:t>vput</a:t>
            </a:r>
            <a:r>
              <a:rPr lang="en-US" sz="2200" dirty="0" smtClean="0"/>
              <a:t>(), </a:t>
            </a:r>
            <a:r>
              <a:rPr lang="en-US" sz="2200" dirty="0" err="1" smtClean="0"/>
              <a:t>vget</a:t>
            </a:r>
            <a:r>
              <a:rPr lang="en-US" sz="2200" dirty="0" smtClean="0"/>
              <a:t>()}</a:t>
            </a: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895638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1" grpId="0" animBg="1"/>
      <p:bldP spid="91" grpId="1" animBg="1"/>
      <p:bldP spid="55" grpId="0" animBg="1"/>
      <p:bldP spid="55" grpId="1" animBg="1"/>
      <p:bldP spid="47" grpId="0" animBg="1"/>
      <p:bldP spid="47" grpId="1" animBg="1"/>
      <p:bldP spid="93" grpId="0"/>
      <p:bldP spid="92" grpId="0" animBg="1"/>
      <p:bldP spid="51" grpId="0" animBg="1"/>
      <p:bldP spid="59" grpId="0"/>
      <p:bldP spid="62" grpId="0"/>
      <p:bldP spid="76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27922" y="172357"/>
            <a:ext cx="7808078" cy="1135746"/>
          </a:xfrm>
        </p:spPr>
        <p:txBody>
          <a:bodyPr/>
          <a:lstStyle/>
          <a:p>
            <a:pPr algn="l"/>
            <a:r>
              <a:rPr lang="en-US" sz="3200" dirty="0" smtClean="0"/>
              <a:t>How </a:t>
            </a:r>
            <a:r>
              <a:rPr lang="en-US" sz="3200" i="1" dirty="0" smtClean="0"/>
              <a:t>can</a:t>
            </a:r>
            <a:r>
              <a:rPr lang="en-US" sz="3200" dirty="0" smtClean="0"/>
              <a:t> we represent storage operations? </a:t>
            </a:r>
            <a:endParaRPr lang="en-US" sz="3200" dirty="0"/>
          </a:p>
        </p:txBody>
      </p:sp>
      <p:sp>
        <p:nvSpPr>
          <p:cNvPr id="11" name="Rectangle 9"/>
          <p:cNvSpPr>
            <a:spLocks/>
          </p:cNvSpPr>
          <p:nvPr/>
        </p:nvSpPr>
        <p:spPr bwMode="auto">
          <a:xfrm>
            <a:off x="931011" y="3922812"/>
            <a:ext cx="7281656" cy="9772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pPr>
              <a:spcBef>
                <a:spcPts val="1687"/>
              </a:spcBef>
            </a:pPr>
            <a:r>
              <a:rPr lang="en-US" sz="2400" dirty="0" smtClean="0">
                <a:solidFill>
                  <a:schemeClr val="tx2"/>
                </a:solidFill>
                <a:ea typeface="ＭＳ Ｐゴシック" charset="0"/>
                <a:cs typeface="Gill Sans" charset="0"/>
              </a:rPr>
              <a:t>(Hint: consider </a:t>
            </a:r>
            <a:r>
              <a:rPr lang="en-US" sz="2400" dirty="0" smtClean="0">
                <a:solidFill>
                  <a:schemeClr val="accent2">
                    <a:lumMod val="75000"/>
                  </a:schemeClr>
                </a:solidFill>
                <a:ea typeface="ＭＳ Ｐゴシック" charset="0"/>
                <a:cs typeface="Gill Sans" charset="0"/>
              </a:rPr>
              <a:t>content hash blocks</a:t>
            </a:r>
            <a:r>
              <a:rPr lang="en-US" sz="2400" dirty="0" smtClean="0">
                <a:solidFill>
                  <a:schemeClr val="tx2"/>
                </a:solidFill>
                <a:ea typeface="ＭＳ Ｐゴシック" charset="0"/>
                <a:cs typeface="Gill Sans" charset="0"/>
              </a:rPr>
              <a:t>: blocks named by a cryptographic hash, or digest, of their contents.)</a:t>
            </a:r>
            <a:endParaRPr lang="en-US" sz="2400" dirty="0">
              <a:solidFill>
                <a:schemeClr val="tx2"/>
              </a:solidFill>
              <a:ea typeface="ＭＳ Ｐゴシック" charset="0"/>
              <a:cs typeface="Gill Sans" charset="0"/>
            </a:endParaRPr>
          </a:p>
        </p:txBody>
      </p:sp>
      <p:sp>
        <p:nvSpPr>
          <p:cNvPr id="17" name="Rectangle 9"/>
          <p:cNvSpPr>
            <a:spLocks/>
          </p:cNvSpPr>
          <p:nvPr/>
        </p:nvSpPr>
        <p:spPr bwMode="auto">
          <a:xfrm>
            <a:off x="924661" y="2360712"/>
            <a:ext cx="6801161" cy="5250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pPr>
              <a:spcBef>
                <a:spcPts val="1687"/>
              </a:spcBef>
            </a:pPr>
            <a:r>
              <a:rPr lang="en-US" sz="2400" dirty="0" err="1" smtClean="0">
                <a:solidFill>
                  <a:schemeClr val="tx2"/>
                </a:solidFill>
                <a:ea typeface="ＭＳ Ｐゴシック" charset="0"/>
                <a:cs typeface="Gill Sans" charset="0"/>
              </a:rPr>
              <a:t>Srinath</a:t>
            </a:r>
            <a:r>
              <a:rPr lang="en-US" sz="2400" dirty="0" smtClean="0">
                <a:solidFill>
                  <a:schemeClr val="tx2"/>
                </a:solidFill>
                <a:ea typeface="ＭＳ Ｐゴシック" charset="0"/>
                <a:cs typeface="Gill Sans" charset="0"/>
              </a:rPr>
              <a:t> will tell you how.</a:t>
            </a:r>
            <a:endParaRPr lang="en-US" sz="2400" dirty="0">
              <a:solidFill>
                <a:srgbClr val="2D2F2B"/>
              </a:solidFill>
              <a:ea typeface="ＭＳ Ｐゴシック" charset="0"/>
              <a:cs typeface="Gill San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36666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7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TextBox 56"/>
          <p:cNvSpPr txBox="1"/>
          <p:nvPr/>
        </p:nvSpPr>
        <p:spPr>
          <a:xfrm>
            <a:off x="666404" y="353590"/>
            <a:ext cx="74370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The client is assured that a </a:t>
            </a:r>
            <a:r>
              <a:rPr lang="en-US" sz="2400" dirty="0" err="1" smtClean="0"/>
              <a:t>MapReduce</a:t>
            </a:r>
            <a:r>
              <a:rPr lang="en-US" sz="2400" dirty="0" smtClean="0"/>
              <a:t> job was performed correctly—without ever touching the data.</a:t>
            </a:r>
          </a:p>
        </p:txBody>
      </p:sp>
      <p:cxnSp>
        <p:nvCxnSpPr>
          <p:cNvPr id="58" name="Straight Arrow Connector 57"/>
          <p:cNvCxnSpPr/>
          <p:nvPr/>
        </p:nvCxnSpPr>
        <p:spPr>
          <a:xfrm>
            <a:off x="1356587" y="4713050"/>
            <a:ext cx="461828" cy="0"/>
          </a:xfrm>
          <a:prstGeom prst="straightConnector1">
            <a:avLst/>
          </a:prstGeom>
          <a:ln>
            <a:solidFill>
              <a:srgbClr val="4A659A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9" name="Straight Arrow Connector 58"/>
          <p:cNvCxnSpPr/>
          <p:nvPr/>
        </p:nvCxnSpPr>
        <p:spPr>
          <a:xfrm>
            <a:off x="1095261" y="4925320"/>
            <a:ext cx="461828" cy="0"/>
          </a:xfrm>
          <a:prstGeom prst="straightConnector1">
            <a:avLst/>
          </a:prstGeom>
          <a:ln>
            <a:solidFill>
              <a:srgbClr val="4A659A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 useBgFill="1">
        <p:nvSpPr>
          <p:cNvPr id="60" name="Rectangle 59"/>
          <p:cNvSpPr/>
          <p:nvPr/>
        </p:nvSpPr>
        <p:spPr>
          <a:xfrm>
            <a:off x="1909210" y="3915742"/>
            <a:ext cx="2563091" cy="1902276"/>
          </a:xfrm>
          <a:prstGeom prst="rect">
            <a:avLst/>
          </a:prstGeom>
          <a:ln w="19050">
            <a:solidFill>
              <a:schemeClr val="tx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TextBox 60"/>
          <p:cNvSpPr txBox="1"/>
          <p:nvPr/>
        </p:nvSpPr>
        <p:spPr>
          <a:xfrm rot="19166588">
            <a:off x="153794" y="4534345"/>
            <a:ext cx="12720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 smtClean="0"/>
              <a:t>in_digests</a:t>
            </a:r>
            <a:endParaRPr lang="en-US" sz="2000" dirty="0" smtClean="0"/>
          </a:p>
        </p:txBody>
      </p:sp>
      <p:cxnSp>
        <p:nvCxnSpPr>
          <p:cNvPr id="62" name="Straight Arrow Connector 61"/>
          <p:cNvCxnSpPr/>
          <p:nvPr/>
        </p:nvCxnSpPr>
        <p:spPr>
          <a:xfrm>
            <a:off x="2609092" y="1858361"/>
            <a:ext cx="2886364" cy="156157"/>
          </a:xfrm>
          <a:prstGeom prst="straightConnector1">
            <a:avLst/>
          </a:prstGeom>
          <a:ln>
            <a:solidFill>
              <a:schemeClr val="tx2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3" name="TextBox 62"/>
          <p:cNvSpPr txBox="1"/>
          <p:nvPr/>
        </p:nvSpPr>
        <p:spPr>
          <a:xfrm rot="180000">
            <a:off x="2774958" y="1568307"/>
            <a:ext cx="28670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map(), reduce(), </a:t>
            </a:r>
            <a:r>
              <a:rPr lang="en-US" dirty="0" err="1" smtClean="0"/>
              <a:t>in_digests</a:t>
            </a:r>
            <a:endParaRPr lang="en-US" dirty="0"/>
          </a:p>
        </p:txBody>
      </p:sp>
      <p:sp>
        <p:nvSpPr>
          <p:cNvPr id="64" name="TextBox 63"/>
          <p:cNvSpPr txBox="1"/>
          <p:nvPr/>
        </p:nvSpPr>
        <p:spPr>
          <a:xfrm rot="21372839">
            <a:off x="3433684" y="2146652"/>
            <a:ext cx="14847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o</a:t>
            </a:r>
            <a:r>
              <a:rPr lang="en-US" dirty="0" err="1" smtClean="0"/>
              <a:t>ut_digests</a:t>
            </a:r>
            <a:endParaRPr lang="en-US" dirty="0"/>
          </a:p>
        </p:txBody>
      </p:sp>
      <p:cxnSp>
        <p:nvCxnSpPr>
          <p:cNvPr id="65" name="Straight Arrow Connector 64"/>
          <p:cNvCxnSpPr/>
          <p:nvPr/>
        </p:nvCxnSpPr>
        <p:spPr>
          <a:xfrm flipH="1">
            <a:off x="2599856" y="2137762"/>
            <a:ext cx="2886364" cy="156157"/>
          </a:xfrm>
          <a:prstGeom prst="straightConnector1">
            <a:avLst/>
          </a:prstGeom>
          <a:ln>
            <a:solidFill>
              <a:schemeClr val="tx2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7" name="Straight Arrow Connector 66"/>
          <p:cNvCxnSpPr/>
          <p:nvPr/>
        </p:nvCxnSpPr>
        <p:spPr>
          <a:xfrm>
            <a:off x="867801" y="5109618"/>
            <a:ext cx="461828" cy="0"/>
          </a:xfrm>
          <a:prstGeom prst="straightConnector1">
            <a:avLst/>
          </a:prstGeom>
          <a:ln>
            <a:solidFill>
              <a:srgbClr val="4A659A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9" name="TextBox 68"/>
          <p:cNvSpPr txBox="1"/>
          <p:nvPr/>
        </p:nvSpPr>
        <p:spPr>
          <a:xfrm>
            <a:off x="702445" y="2915896"/>
            <a:ext cx="682683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/>
              <a:t>The two phases are handled separately:</a:t>
            </a:r>
          </a:p>
        </p:txBody>
      </p:sp>
      <p:sp>
        <p:nvSpPr>
          <p:cNvPr id="70" name="TextBox 69"/>
          <p:cNvSpPr txBox="1"/>
          <p:nvPr/>
        </p:nvSpPr>
        <p:spPr>
          <a:xfrm>
            <a:off x="2613931" y="3570810"/>
            <a:ext cx="10627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mappers</a:t>
            </a:r>
            <a:endParaRPr lang="en-US" dirty="0"/>
          </a:p>
        </p:txBody>
      </p:sp>
      <p:sp>
        <p:nvSpPr>
          <p:cNvPr id="71" name="TextBox 70"/>
          <p:cNvSpPr txBox="1"/>
          <p:nvPr/>
        </p:nvSpPr>
        <p:spPr>
          <a:xfrm rot="19872165">
            <a:off x="3724156" y="5601473"/>
            <a:ext cx="10228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…</a:t>
            </a:r>
            <a:endParaRPr lang="en-US" sz="2400" dirty="0"/>
          </a:p>
        </p:txBody>
      </p:sp>
      <p:sp useBgFill="1">
        <p:nvSpPr>
          <p:cNvPr id="72" name="Rectangle 71"/>
          <p:cNvSpPr/>
          <p:nvPr/>
        </p:nvSpPr>
        <p:spPr>
          <a:xfrm>
            <a:off x="1548991" y="4178978"/>
            <a:ext cx="2563091" cy="1883968"/>
          </a:xfrm>
          <a:prstGeom prst="rect">
            <a:avLst/>
          </a:prstGeom>
          <a:ln w="19050">
            <a:solidFill>
              <a:schemeClr val="tx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73" name="Rectangle 72"/>
          <p:cNvSpPr/>
          <p:nvPr/>
        </p:nvSpPr>
        <p:spPr>
          <a:xfrm>
            <a:off x="1456627" y="4324291"/>
            <a:ext cx="2540000" cy="1856584"/>
          </a:xfrm>
          <a:prstGeom prst="rect">
            <a:avLst/>
          </a:prstGeom>
          <a:ln w="19050">
            <a:solidFill>
              <a:schemeClr val="tx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TextBox 74"/>
          <p:cNvSpPr txBox="1"/>
          <p:nvPr/>
        </p:nvSpPr>
        <p:spPr>
          <a:xfrm rot="19872165">
            <a:off x="1168328" y="3717759"/>
            <a:ext cx="10228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…</a:t>
            </a:r>
            <a:endParaRPr lang="en-US" sz="2400" dirty="0"/>
          </a:p>
        </p:txBody>
      </p:sp>
      <p:sp>
        <p:nvSpPr>
          <p:cNvPr id="76" name="TextBox 75"/>
          <p:cNvSpPr txBox="1"/>
          <p:nvPr/>
        </p:nvSpPr>
        <p:spPr>
          <a:xfrm>
            <a:off x="1539749" y="4388260"/>
            <a:ext cx="2503059" cy="16055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800"/>
              </a:spcBef>
            </a:pPr>
            <a:r>
              <a:rPr lang="en-US" sz="2000" dirty="0" smtClean="0"/>
              <a:t>in = </a:t>
            </a:r>
            <a:r>
              <a:rPr lang="en-US" sz="2000" dirty="0" err="1" smtClean="0"/>
              <a:t>vget</a:t>
            </a:r>
            <a:r>
              <a:rPr lang="en-US" sz="2000" dirty="0" smtClean="0"/>
              <a:t>(</a:t>
            </a:r>
            <a:r>
              <a:rPr lang="en-US" sz="2000" dirty="0" err="1" smtClean="0">
                <a:solidFill>
                  <a:schemeClr val="accent2">
                    <a:lumMod val="75000"/>
                  </a:schemeClr>
                </a:solidFill>
              </a:rPr>
              <a:t>in_digest</a:t>
            </a:r>
            <a:r>
              <a:rPr lang="en-US" sz="2000" dirty="0" smtClean="0"/>
              <a:t>);</a:t>
            </a:r>
          </a:p>
          <a:p>
            <a:pPr>
              <a:spcBef>
                <a:spcPts val="800"/>
              </a:spcBef>
            </a:pPr>
            <a:r>
              <a:rPr lang="en-US" sz="2000" dirty="0"/>
              <a:t>o</a:t>
            </a:r>
            <a:r>
              <a:rPr lang="en-US" sz="2000" dirty="0" smtClean="0"/>
              <a:t>ut = map(in);</a:t>
            </a:r>
          </a:p>
          <a:p>
            <a:pPr>
              <a:spcBef>
                <a:spcPts val="800"/>
              </a:spcBef>
            </a:pPr>
            <a:r>
              <a:rPr lang="en-US" sz="2000" dirty="0"/>
              <a:t>f</a:t>
            </a:r>
            <a:r>
              <a:rPr lang="en-US" sz="2000" dirty="0" smtClean="0"/>
              <a:t>or r=1,…,R:</a:t>
            </a:r>
          </a:p>
          <a:p>
            <a:pPr>
              <a:spcBef>
                <a:spcPts val="400"/>
              </a:spcBef>
            </a:pPr>
            <a:r>
              <a:rPr lang="en-US" sz="2000" dirty="0" smtClean="0"/>
              <a:t>     </a:t>
            </a:r>
            <a:r>
              <a:rPr lang="en-US" sz="2000" dirty="0" smtClean="0">
                <a:solidFill>
                  <a:schemeClr val="accent5">
                    <a:lumMod val="75000"/>
                    <a:lumOff val="25000"/>
                  </a:schemeClr>
                </a:solidFill>
              </a:rPr>
              <a:t>d[r] </a:t>
            </a:r>
            <a:r>
              <a:rPr lang="en-US" sz="2000" dirty="0" smtClean="0"/>
              <a:t>= </a:t>
            </a:r>
            <a:r>
              <a:rPr lang="en-US" sz="2000" dirty="0" err="1" smtClean="0"/>
              <a:t>vput</a:t>
            </a:r>
            <a:r>
              <a:rPr lang="en-US" sz="2000" dirty="0" smtClean="0"/>
              <a:t>(out[r])</a:t>
            </a:r>
          </a:p>
        </p:txBody>
      </p:sp>
      <p:sp useBgFill="1">
        <p:nvSpPr>
          <p:cNvPr id="77" name="Rectangle 76"/>
          <p:cNvSpPr/>
          <p:nvPr/>
        </p:nvSpPr>
        <p:spPr>
          <a:xfrm>
            <a:off x="5775228" y="3918051"/>
            <a:ext cx="2614385" cy="1909038"/>
          </a:xfrm>
          <a:prstGeom prst="rect">
            <a:avLst/>
          </a:prstGeom>
          <a:ln w="19050">
            <a:solidFill>
              <a:schemeClr val="tx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" name="TextBox 77"/>
          <p:cNvSpPr txBox="1"/>
          <p:nvPr/>
        </p:nvSpPr>
        <p:spPr>
          <a:xfrm>
            <a:off x="6561884" y="3586155"/>
            <a:ext cx="10627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reducers</a:t>
            </a:r>
            <a:endParaRPr lang="en-US" dirty="0"/>
          </a:p>
        </p:txBody>
      </p:sp>
      <p:sp>
        <p:nvSpPr>
          <p:cNvPr id="79" name="TextBox 78"/>
          <p:cNvSpPr txBox="1"/>
          <p:nvPr/>
        </p:nvSpPr>
        <p:spPr>
          <a:xfrm rot="19872165">
            <a:off x="7620318" y="5610379"/>
            <a:ext cx="10228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…</a:t>
            </a:r>
            <a:endParaRPr lang="en-US" sz="2400" dirty="0"/>
          </a:p>
        </p:txBody>
      </p:sp>
      <p:sp useBgFill="1">
        <p:nvSpPr>
          <p:cNvPr id="80" name="Rectangle 79"/>
          <p:cNvSpPr/>
          <p:nvPr/>
        </p:nvSpPr>
        <p:spPr>
          <a:xfrm>
            <a:off x="5415009" y="4181287"/>
            <a:ext cx="2614385" cy="1881659"/>
          </a:xfrm>
          <a:prstGeom prst="rect">
            <a:avLst/>
          </a:prstGeom>
          <a:ln w="19050">
            <a:solidFill>
              <a:schemeClr val="tx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81" name="Rectangle 80"/>
          <p:cNvSpPr/>
          <p:nvPr/>
        </p:nvSpPr>
        <p:spPr>
          <a:xfrm>
            <a:off x="5322645" y="4315055"/>
            <a:ext cx="2590832" cy="1865820"/>
          </a:xfrm>
          <a:prstGeom prst="rect">
            <a:avLst/>
          </a:prstGeom>
          <a:ln w="19050">
            <a:solidFill>
              <a:schemeClr val="tx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" name="TextBox 81"/>
          <p:cNvSpPr txBox="1"/>
          <p:nvPr/>
        </p:nvSpPr>
        <p:spPr>
          <a:xfrm rot="19872165">
            <a:off x="5029307" y="3717594"/>
            <a:ext cx="10228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…</a:t>
            </a:r>
            <a:endParaRPr lang="en-US" sz="2400" dirty="0"/>
          </a:p>
        </p:txBody>
      </p:sp>
      <p:sp>
        <p:nvSpPr>
          <p:cNvPr id="83" name="TextBox 82"/>
          <p:cNvSpPr txBox="1"/>
          <p:nvPr/>
        </p:nvSpPr>
        <p:spPr>
          <a:xfrm>
            <a:off x="5326972" y="4387218"/>
            <a:ext cx="2693930" cy="15799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800"/>
              </a:spcBef>
            </a:pPr>
            <a:r>
              <a:rPr lang="en-US" sz="2000" dirty="0"/>
              <a:t>f</a:t>
            </a:r>
            <a:r>
              <a:rPr lang="en-US" sz="2000" dirty="0" smtClean="0"/>
              <a:t>or m=1,…,M:</a:t>
            </a:r>
          </a:p>
          <a:p>
            <a:pPr>
              <a:spcBef>
                <a:spcPts val="400"/>
              </a:spcBef>
            </a:pPr>
            <a:r>
              <a:rPr lang="en-US" sz="2000" dirty="0" smtClean="0"/>
              <a:t>    in[m] = </a:t>
            </a:r>
            <a:r>
              <a:rPr lang="en-US" sz="2000" dirty="0" err="1" smtClean="0"/>
              <a:t>vget</a:t>
            </a:r>
            <a:r>
              <a:rPr lang="en-US" sz="2000" dirty="0" smtClean="0"/>
              <a:t>(</a:t>
            </a:r>
            <a:r>
              <a:rPr lang="en-US" sz="2000" dirty="0" smtClean="0">
                <a:solidFill>
                  <a:srgbClr val="BC300A"/>
                </a:solidFill>
              </a:rPr>
              <a:t>e[m]</a:t>
            </a:r>
            <a:r>
              <a:rPr lang="en-US" sz="2000" dirty="0" smtClean="0"/>
              <a:t>);</a:t>
            </a:r>
          </a:p>
          <a:p>
            <a:pPr>
              <a:spcBef>
                <a:spcPts val="800"/>
              </a:spcBef>
            </a:pPr>
            <a:r>
              <a:rPr lang="en-US" sz="2000" dirty="0"/>
              <a:t>o</a:t>
            </a:r>
            <a:r>
              <a:rPr lang="en-US" sz="2000" dirty="0" smtClean="0"/>
              <a:t>ut = reduce(in);</a:t>
            </a:r>
          </a:p>
          <a:p>
            <a:pPr>
              <a:spcBef>
                <a:spcPts val="800"/>
              </a:spcBef>
            </a:pPr>
            <a:r>
              <a:rPr lang="en-US" sz="2000" dirty="0" err="1" smtClean="0">
                <a:solidFill>
                  <a:srgbClr val="4A659A"/>
                </a:solidFill>
              </a:rPr>
              <a:t>out_digest</a:t>
            </a:r>
            <a:r>
              <a:rPr lang="en-US" sz="2000" dirty="0" smtClean="0"/>
              <a:t> = </a:t>
            </a:r>
            <a:r>
              <a:rPr lang="en-US" sz="2000" dirty="0" err="1" smtClean="0"/>
              <a:t>vput</a:t>
            </a:r>
            <a:r>
              <a:rPr lang="en-US" sz="2000" dirty="0" smtClean="0"/>
              <a:t>(out);</a:t>
            </a:r>
          </a:p>
        </p:txBody>
      </p:sp>
      <p:cxnSp>
        <p:nvCxnSpPr>
          <p:cNvPr id="84" name="Straight Arrow Connector 83"/>
          <p:cNvCxnSpPr/>
          <p:nvPr/>
        </p:nvCxnSpPr>
        <p:spPr>
          <a:xfrm flipV="1">
            <a:off x="4004153" y="4925111"/>
            <a:ext cx="309394" cy="156451"/>
          </a:xfrm>
          <a:prstGeom prst="straightConnector1">
            <a:avLst/>
          </a:prstGeom>
          <a:ln>
            <a:solidFill>
              <a:schemeClr val="accent5">
                <a:lumMod val="75000"/>
                <a:lumOff val="25000"/>
              </a:schemeClr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5" name="Straight Arrow Connector 84"/>
          <p:cNvCxnSpPr/>
          <p:nvPr/>
        </p:nvCxnSpPr>
        <p:spPr>
          <a:xfrm flipV="1">
            <a:off x="4000882" y="5201929"/>
            <a:ext cx="325602" cy="4809"/>
          </a:xfrm>
          <a:prstGeom prst="straightConnector1">
            <a:avLst/>
          </a:prstGeom>
          <a:ln>
            <a:solidFill>
              <a:schemeClr val="accent5">
                <a:lumMod val="75000"/>
                <a:lumOff val="25000"/>
              </a:schemeClr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6" name="Straight Arrow Connector 85"/>
          <p:cNvCxnSpPr/>
          <p:nvPr/>
        </p:nvCxnSpPr>
        <p:spPr>
          <a:xfrm>
            <a:off x="4000881" y="5319303"/>
            <a:ext cx="312666" cy="105799"/>
          </a:xfrm>
          <a:prstGeom prst="straightConnector1">
            <a:avLst/>
          </a:prstGeom>
          <a:ln>
            <a:solidFill>
              <a:schemeClr val="accent5">
                <a:lumMod val="75000"/>
                <a:lumOff val="25000"/>
              </a:schemeClr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7" name="Straight Arrow Connector 86"/>
          <p:cNvCxnSpPr/>
          <p:nvPr/>
        </p:nvCxnSpPr>
        <p:spPr>
          <a:xfrm flipV="1">
            <a:off x="4965354" y="5259359"/>
            <a:ext cx="309394" cy="156451"/>
          </a:xfrm>
          <a:prstGeom prst="straightConnector1">
            <a:avLst/>
          </a:prstGeom>
          <a:ln>
            <a:solidFill>
              <a:schemeClr val="accent5">
                <a:lumMod val="75000"/>
                <a:lumOff val="25000"/>
              </a:schemeClr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8" name="Straight Arrow Connector 87"/>
          <p:cNvCxnSpPr/>
          <p:nvPr/>
        </p:nvCxnSpPr>
        <p:spPr>
          <a:xfrm>
            <a:off x="4942413" y="5203311"/>
            <a:ext cx="342128" cy="156"/>
          </a:xfrm>
          <a:prstGeom prst="straightConnector1">
            <a:avLst/>
          </a:prstGeom>
          <a:ln>
            <a:solidFill>
              <a:schemeClr val="accent5">
                <a:lumMod val="75000"/>
                <a:lumOff val="25000"/>
              </a:schemeClr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9" name="Straight Arrow Connector 88"/>
          <p:cNvCxnSpPr/>
          <p:nvPr/>
        </p:nvCxnSpPr>
        <p:spPr>
          <a:xfrm>
            <a:off x="4971875" y="5020947"/>
            <a:ext cx="312666" cy="105799"/>
          </a:xfrm>
          <a:prstGeom prst="straightConnector1">
            <a:avLst/>
          </a:prstGeom>
          <a:ln>
            <a:solidFill>
              <a:schemeClr val="accent5">
                <a:lumMod val="75000"/>
                <a:lumOff val="25000"/>
              </a:schemeClr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0" name="TextBox 89"/>
          <p:cNvSpPr txBox="1"/>
          <p:nvPr/>
        </p:nvSpPr>
        <p:spPr>
          <a:xfrm rot="19872165">
            <a:off x="898481" y="4586747"/>
            <a:ext cx="73123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…</a:t>
            </a:r>
            <a:endParaRPr lang="en-US" sz="1600" dirty="0"/>
          </a:p>
        </p:txBody>
      </p:sp>
      <p:cxnSp>
        <p:nvCxnSpPr>
          <p:cNvPr id="91" name="Straight Arrow Connector 90"/>
          <p:cNvCxnSpPr/>
          <p:nvPr/>
        </p:nvCxnSpPr>
        <p:spPr>
          <a:xfrm>
            <a:off x="7923553" y="5125947"/>
            <a:ext cx="339924" cy="0"/>
          </a:xfrm>
          <a:prstGeom prst="straightConnector1">
            <a:avLst/>
          </a:prstGeom>
          <a:ln>
            <a:solidFill>
              <a:srgbClr val="4A659A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2" name="Rectangle 91"/>
          <p:cNvSpPr/>
          <p:nvPr/>
        </p:nvSpPr>
        <p:spPr>
          <a:xfrm>
            <a:off x="1656080" y="1684068"/>
            <a:ext cx="825108" cy="811161"/>
          </a:xfrm>
          <a:prstGeom prst="rect">
            <a:avLst/>
          </a:prstGeom>
          <a:noFill/>
          <a:ln w="25400">
            <a:solidFill>
              <a:schemeClr val="tx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3" name="TextBox 92"/>
          <p:cNvSpPr txBox="1"/>
          <p:nvPr/>
        </p:nvSpPr>
        <p:spPr>
          <a:xfrm>
            <a:off x="1645920" y="1865655"/>
            <a:ext cx="81294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client</a:t>
            </a:r>
            <a:endParaRPr lang="en-US" sz="2000" dirty="0"/>
          </a:p>
        </p:txBody>
      </p:sp>
      <p:sp useBgFill="1">
        <p:nvSpPr>
          <p:cNvPr id="94" name="Rectangle 93"/>
          <p:cNvSpPr/>
          <p:nvPr/>
        </p:nvSpPr>
        <p:spPr>
          <a:xfrm>
            <a:off x="5823392" y="1750435"/>
            <a:ext cx="724170" cy="540425"/>
          </a:xfrm>
          <a:prstGeom prst="rect">
            <a:avLst/>
          </a:prstGeom>
          <a:ln w="25400">
            <a:solidFill>
              <a:schemeClr val="tx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5" name="Rectangle 94"/>
          <p:cNvSpPr/>
          <p:nvPr/>
        </p:nvSpPr>
        <p:spPr>
          <a:xfrm>
            <a:off x="5760236" y="1817710"/>
            <a:ext cx="724170" cy="540425"/>
          </a:xfrm>
          <a:prstGeom prst="rect">
            <a:avLst/>
          </a:prstGeom>
          <a:ln w="25400">
            <a:solidFill>
              <a:schemeClr val="tx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6" name="Rectangle 95"/>
          <p:cNvSpPr/>
          <p:nvPr/>
        </p:nvSpPr>
        <p:spPr>
          <a:xfrm>
            <a:off x="5697079" y="1890522"/>
            <a:ext cx="724170" cy="540425"/>
          </a:xfrm>
          <a:prstGeom prst="rect">
            <a:avLst/>
          </a:prstGeom>
          <a:ln w="25400">
            <a:solidFill>
              <a:schemeClr val="tx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7" name="Rectangle 96"/>
          <p:cNvSpPr/>
          <p:nvPr/>
        </p:nvSpPr>
        <p:spPr>
          <a:xfrm>
            <a:off x="5633922" y="1957797"/>
            <a:ext cx="724170" cy="540425"/>
          </a:xfrm>
          <a:prstGeom prst="rect">
            <a:avLst/>
          </a:prstGeom>
          <a:ln w="25400">
            <a:solidFill>
              <a:schemeClr val="tx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8" name="TextBox 97"/>
          <p:cNvSpPr txBox="1"/>
          <p:nvPr/>
        </p:nvSpPr>
        <p:spPr>
          <a:xfrm>
            <a:off x="5630819" y="2019414"/>
            <a:ext cx="7276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err="1"/>
              <a:t>M</a:t>
            </a:r>
            <a:r>
              <a:rPr lang="en-US" sz="2000" baseline="-25000" dirty="0" err="1" smtClean="0"/>
              <a:t>i</a:t>
            </a:r>
            <a:endParaRPr lang="en-US" sz="2000" baseline="-25000" dirty="0"/>
          </a:p>
        </p:txBody>
      </p:sp>
      <p:sp useBgFill="1">
        <p:nvSpPr>
          <p:cNvPr id="99" name="Rectangle 98"/>
          <p:cNvSpPr/>
          <p:nvPr/>
        </p:nvSpPr>
        <p:spPr>
          <a:xfrm>
            <a:off x="6918056" y="1747157"/>
            <a:ext cx="724170" cy="540425"/>
          </a:xfrm>
          <a:prstGeom prst="rect">
            <a:avLst/>
          </a:prstGeom>
          <a:ln w="25400">
            <a:solidFill>
              <a:schemeClr val="tx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0" name="Rectangle 99"/>
          <p:cNvSpPr/>
          <p:nvPr/>
        </p:nvSpPr>
        <p:spPr>
          <a:xfrm>
            <a:off x="6854900" y="1814432"/>
            <a:ext cx="724170" cy="540425"/>
          </a:xfrm>
          <a:prstGeom prst="rect">
            <a:avLst/>
          </a:prstGeom>
          <a:ln w="25400">
            <a:solidFill>
              <a:schemeClr val="tx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1" name="Rectangle 100"/>
          <p:cNvSpPr/>
          <p:nvPr/>
        </p:nvSpPr>
        <p:spPr>
          <a:xfrm>
            <a:off x="6791743" y="1887244"/>
            <a:ext cx="724170" cy="540425"/>
          </a:xfrm>
          <a:prstGeom prst="rect">
            <a:avLst/>
          </a:prstGeom>
          <a:ln w="25400">
            <a:solidFill>
              <a:schemeClr val="tx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2" name="Rectangle 101"/>
          <p:cNvSpPr/>
          <p:nvPr/>
        </p:nvSpPr>
        <p:spPr>
          <a:xfrm>
            <a:off x="6728586" y="1954519"/>
            <a:ext cx="724170" cy="540425"/>
          </a:xfrm>
          <a:prstGeom prst="rect">
            <a:avLst/>
          </a:prstGeom>
          <a:ln w="25400">
            <a:solidFill>
              <a:schemeClr val="tx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" name="TextBox 102"/>
          <p:cNvSpPr txBox="1"/>
          <p:nvPr/>
        </p:nvSpPr>
        <p:spPr>
          <a:xfrm>
            <a:off x="6725483" y="2016136"/>
            <a:ext cx="7276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err="1"/>
              <a:t>R</a:t>
            </a:r>
            <a:r>
              <a:rPr lang="en-US" sz="2000" baseline="-25000" dirty="0" err="1" smtClean="0"/>
              <a:t>i</a:t>
            </a:r>
            <a:endParaRPr lang="en-US" sz="2000" baseline="-25000" dirty="0"/>
          </a:p>
        </p:txBody>
      </p:sp>
      <p:cxnSp>
        <p:nvCxnSpPr>
          <p:cNvPr id="50" name="Straight Arrow Connector 49"/>
          <p:cNvCxnSpPr/>
          <p:nvPr/>
        </p:nvCxnSpPr>
        <p:spPr>
          <a:xfrm>
            <a:off x="8030596" y="4997132"/>
            <a:ext cx="369547" cy="0"/>
          </a:xfrm>
          <a:prstGeom prst="straightConnector1">
            <a:avLst/>
          </a:prstGeom>
          <a:ln>
            <a:solidFill>
              <a:srgbClr val="4A659A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/>
          <p:cNvCxnSpPr/>
          <p:nvPr/>
        </p:nvCxnSpPr>
        <p:spPr>
          <a:xfrm>
            <a:off x="8391639" y="4714103"/>
            <a:ext cx="353218" cy="0"/>
          </a:xfrm>
          <a:prstGeom prst="straightConnector1">
            <a:avLst/>
          </a:prstGeom>
          <a:ln>
            <a:solidFill>
              <a:srgbClr val="4A659A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372852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" grpId="0" animBg="1"/>
      <p:bldP spid="61" grpId="0"/>
      <p:bldP spid="69" grpId="0"/>
      <p:bldP spid="70" grpId="0"/>
      <p:bldP spid="71" grpId="0"/>
      <p:bldP spid="72" grpId="0" animBg="1"/>
      <p:bldP spid="73" grpId="0" animBg="1"/>
      <p:bldP spid="75" grpId="0"/>
      <p:bldP spid="76" grpId="0"/>
      <p:bldP spid="77" grpId="0" animBg="1"/>
      <p:bldP spid="78" grpId="0"/>
      <p:bldP spid="79" grpId="0"/>
      <p:bldP spid="80" grpId="0" animBg="1"/>
      <p:bldP spid="81" grpId="0" animBg="1"/>
      <p:bldP spid="82" grpId="0"/>
      <p:bldP spid="83" grpId="0"/>
      <p:bldP spid="90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TextBox 56"/>
          <p:cNvSpPr txBox="1"/>
          <p:nvPr/>
        </p:nvSpPr>
        <p:spPr>
          <a:xfrm>
            <a:off x="666404" y="353590"/>
            <a:ext cx="74370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The client is assured that a </a:t>
            </a:r>
            <a:r>
              <a:rPr lang="en-US" sz="2400" dirty="0" err="1" smtClean="0"/>
              <a:t>MapReduce</a:t>
            </a:r>
            <a:r>
              <a:rPr lang="en-US" sz="2400" dirty="0" smtClean="0"/>
              <a:t> job was performed correctly—without ever touching the data.</a:t>
            </a:r>
          </a:p>
        </p:txBody>
      </p:sp>
      <p:cxnSp>
        <p:nvCxnSpPr>
          <p:cNvPr id="58" name="Straight Arrow Connector 57"/>
          <p:cNvCxnSpPr/>
          <p:nvPr/>
        </p:nvCxnSpPr>
        <p:spPr>
          <a:xfrm>
            <a:off x="1356587" y="4713050"/>
            <a:ext cx="461828" cy="0"/>
          </a:xfrm>
          <a:prstGeom prst="straightConnector1">
            <a:avLst/>
          </a:prstGeom>
          <a:ln>
            <a:solidFill>
              <a:srgbClr val="4A659A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9" name="Straight Arrow Connector 58"/>
          <p:cNvCxnSpPr/>
          <p:nvPr/>
        </p:nvCxnSpPr>
        <p:spPr>
          <a:xfrm>
            <a:off x="1095261" y="4925320"/>
            <a:ext cx="461828" cy="0"/>
          </a:xfrm>
          <a:prstGeom prst="straightConnector1">
            <a:avLst/>
          </a:prstGeom>
          <a:ln>
            <a:solidFill>
              <a:srgbClr val="4A659A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 useBgFill="1">
        <p:nvSpPr>
          <p:cNvPr id="60" name="Rectangle 59"/>
          <p:cNvSpPr/>
          <p:nvPr/>
        </p:nvSpPr>
        <p:spPr>
          <a:xfrm>
            <a:off x="1909210" y="3915742"/>
            <a:ext cx="2563091" cy="1902276"/>
          </a:xfrm>
          <a:prstGeom prst="rect">
            <a:avLst/>
          </a:prstGeom>
          <a:ln w="19050">
            <a:solidFill>
              <a:schemeClr val="tx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TextBox 60"/>
          <p:cNvSpPr txBox="1"/>
          <p:nvPr/>
        </p:nvSpPr>
        <p:spPr>
          <a:xfrm rot="19166588">
            <a:off x="153794" y="4534345"/>
            <a:ext cx="12720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 smtClean="0"/>
              <a:t>in_digests</a:t>
            </a:r>
            <a:endParaRPr lang="en-US" sz="2000" dirty="0" smtClean="0"/>
          </a:p>
        </p:txBody>
      </p:sp>
      <p:cxnSp>
        <p:nvCxnSpPr>
          <p:cNvPr id="62" name="Straight Arrow Connector 61"/>
          <p:cNvCxnSpPr/>
          <p:nvPr/>
        </p:nvCxnSpPr>
        <p:spPr>
          <a:xfrm>
            <a:off x="2609092" y="1858361"/>
            <a:ext cx="2886364" cy="156157"/>
          </a:xfrm>
          <a:prstGeom prst="straightConnector1">
            <a:avLst/>
          </a:prstGeom>
          <a:ln>
            <a:solidFill>
              <a:schemeClr val="tx2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3" name="TextBox 62"/>
          <p:cNvSpPr txBox="1"/>
          <p:nvPr/>
        </p:nvSpPr>
        <p:spPr>
          <a:xfrm rot="180000">
            <a:off x="2774958" y="1568307"/>
            <a:ext cx="28670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map(), reduce(), </a:t>
            </a:r>
            <a:r>
              <a:rPr lang="en-US" dirty="0" err="1" smtClean="0"/>
              <a:t>in_digests</a:t>
            </a:r>
            <a:endParaRPr lang="en-US" dirty="0"/>
          </a:p>
        </p:txBody>
      </p:sp>
      <p:sp>
        <p:nvSpPr>
          <p:cNvPr id="64" name="TextBox 63"/>
          <p:cNvSpPr txBox="1"/>
          <p:nvPr/>
        </p:nvSpPr>
        <p:spPr>
          <a:xfrm rot="21372839">
            <a:off x="3433684" y="2146652"/>
            <a:ext cx="14847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o</a:t>
            </a:r>
            <a:r>
              <a:rPr lang="en-US" dirty="0" err="1" smtClean="0"/>
              <a:t>ut_digests</a:t>
            </a:r>
            <a:endParaRPr lang="en-US" dirty="0"/>
          </a:p>
        </p:txBody>
      </p:sp>
      <p:cxnSp>
        <p:nvCxnSpPr>
          <p:cNvPr id="65" name="Straight Arrow Connector 64"/>
          <p:cNvCxnSpPr/>
          <p:nvPr/>
        </p:nvCxnSpPr>
        <p:spPr>
          <a:xfrm flipH="1">
            <a:off x="2599856" y="2137762"/>
            <a:ext cx="2886364" cy="156157"/>
          </a:xfrm>
          <a:prstGeom prst="straightConnector1">
            <a:avLst/>
          </a:prstGeom>
          <a:ln>
            <a:solidFill>
              <a:schemeClr val="tx2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7" name="Straight Arrow Connector 66"/>
          <p:cNvCxnSpPr/>
          <p:nvPr/>
        </p:nvCxnSpPr>
        <p:spPr>
          <a:xfrm>
            <a:off x="867801" y="5109618"/>
            <a:ext cx="461828" cy="0"/>
          </a:xfrm>
          <a:prstGeom prst="straightConnector1">
            <a:avLst/>
          </a:prstGeom>
          <a:ln>
            <a:solidFill>
              <a:srgbClr val="4A659A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9" name="TextBox 68"/>
          <p:cNvSpPr txBox="1"/>
          <p:nvPr/>
        </p:nvSpPr>
        <p:spPr>
          <a:xfrm>
            <a:off x="702445" y="2915896"/>
            <a:ext cx="682683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/>
              <a:t>The two phases are handled separately:</a:t>
            </a:r>
          </a:p>
        </p:txBody>
      </p:sp>
      <p:sp>
        <p:nvSpPr>
          <p:cNvPr id="70" name="TextBox 69"/>
          <p:cNvSpPr txBox="1"/>
          <p:nvPr/>
        </p:nvSpPr>
        <p:spPr>
          <a:xfrm>
            <a:off x="2613931" y="3570810"/>
            <a:ext cx="10627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mappers</a:t>
            </a:r>
            <a:endParaRPr lang="en-US" dirty="0"/>
          </a:p>
        </p:txBody>
      </p:sp>
      <p:sp>
        <p:nvSpPr>
          <p:cNvPr id="71" name="TextBox 70"/>
          <p:cNvSpPr txBox="1"/>
          <p:nvPr/>
        </p:nvSpPr>
        <p:spPr>
          <a:xfrm rot="19872165">
            <a:off x="3724156" y="5601473"/>
            <a:ext cx="10228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…</a:t>
            </a:r>
            <a:endParaRPr lang="en-US" sz="2400" dirty="0"/>
          </a:p>
        </p:txBody>
      </p:sp>
      <p:sp useBgFill="1">
        <p:nvSpPr>
          <p:cNvPr id="72" name="Rectangle 71"/>
          <p:cNvSpPr/>
          <p:nvPr/>
        </p:nvSpPr>
        <p:spPr>
          <a:xfrm>
            <a:off x="1548991" y="4178978"/>
            <a:ext cx="2563091" cy="1883968"/>
          </a:xfrm>
          <a:prstGeom prst="rect">
            <a:avLst/>
          </a:prstGeom>
          <a:ln w="19050">
            <a:solidFill>
              <a:schemeClr val="tx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73" name="Rectangle 72"/>
          <p:cNvSpPr/>
          <p:nvPr/>
        </p:nvSpPr>
        <p:spPr>
          <a:xfrm>
            <a:off x="1456627" y="4324291"/>
            <a:ext cx="2540000" cy="1856584"/>
          </a:xfrm>
          <a:prstGeom prst="rect">
            <a:avLst/>
          </a:prstGeom>
          <a:ln w="19050">
            <a:solidFill>
              <a:schemeClr val="tx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TextBox 74"/>
          <p:cNvSpPr txBox="1"/>
          <p:nvPr/>
        </p:nvSpPr>
        <p:spPr>
          <a:xfrm rot="19872165">
            <a:off x="1168328" y="3717759"/>
            <a:ext cx="10228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…</a:t>
            </a:r>
            <a:endParaRPr lang="en-US" sz="2400" dirty="0"/>
          </a:p>
        </p:txBody>
      </p:sp>
      <p:sp useBgFill="1">
        <p:nvSpPr>
          <p:cNvPr id="77" name="Rectangle 76"/>
          <p:cNvSpPr/>
          <p:nvPr/>
        </p:nvSpPr>
        <p:spPr>
          <a:xfrm>
            <a:off x="5775228" y="3918051"/>
            <a:ext cx="2614385" cy="1909038"/>
          </a:xfrm>
          <a:prstGeom prst="rect">
            <a:avLst/>
          </a:prstGeom>
          <a:ln w="19050">
            <a:solidFill>
              <a:schemeClr val="tx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" name="TextBox 77"/>
          <p:cNvSpPr txBox="1"/>
          <p:nvPr/>
        </p:nvSpPr>
        <p:spPr>
          <a:xfrm>
            <a:off x="6561884" y="3586155"/>
            <a:ext cx="10627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reducers</a:t>
            </a:r>
            <a:endParaRPr lang="en-US" dirty="0"/>
          </a:p>
        </p:txBody>
      </p:sp>
      <p:sp>
        <p:nvSpPr>
          <p:cNvPr id="79" name="TextBox 78"/>
          <p:cNvSpPr txBox="1"/>
          <p:nvPr/>
        </p:nvSpPr>
        <p:spPr>
          <a:xfrm rot="19872165">
            <a:off x="7620318" y="5610379"/>
            <a:ext cx="10228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…</a:t>
            </a:r>
            <a:endParaRPr lang="en-US" sz="2400" dirty="0"/>
          </a:p>
        </p:txBody>
      </p:sp>
      <p:sp useBgFill="1">
        <p:nvSpPr>
          <p:cNvPr id="80" name="Rectangle 79"/>
          <p:cNvSpPr/>
          <p:nvPr/>
        </p:nvSpPr>
        <p:spPr>
          <a:xfrm>
            <a:off x="5415009" y="4181287"/>
            <a:ext cx="2614385" cy="1881659"/>
          </a:xfrm>
          <a:prstGeom prst="rect">
            <a:avLst/>
          </a:prstGeom>
          <a:ln w="19050">
            <a:solidFill>
              <a:schemeClr val="tx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81" name="Rectangle 80"/>
          <p:cNvSpPr/>
          <p:nvPr/>
        </p:nvSpPr>
        <p:spPr>
          <a:xfrm>
            <a:off x="5322645" y="4315055"/>
            <a:ext cx="2590832" cy="1865820"/>
          </a:xfrm>
          <a:prstGeom prst="rect">
            <a:avLst/>
          </a:prstGeom>
          <a:ln w="19050">
            <a:solidFill>
              <a:schemeClr val="tx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" name="TextBox 81"/>
          <p:cNvSpPr txBox="1"/>
          <p:nvPr/>
        </p:nvSpPr>
        <p:spPr>
          <a:xfrm rot="19872165">
            <a:off x="5029307" y="3717594"/>
            <a:ext cx="10228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…</a:t>
            </a:r>
            <a:endParaRPr lang="en-US" sz="2400" dirty="0"/>
          </a:p>
        </p:txBody>
      </p:sp>
      <p:cxnSp>
        <p:nvCxnSpPr>
          <p:cNvPr id="84" name="Straight Arrow Connector 83"/>
          <p:cNvCxnSpPr/>
          <p:nvPr/>
        </p:nvCxnSpPr>
        <p:spPr>
          <a:xfrm flipV="1">
            <a:off x="4004153" y="4925111"/>
            <a:ext cx="309394" cy="156451"/>
          </a:xfrm>
          <a:prstGeom prst="straightConnector1">
            <a:avLst/>
          </a:prstGeom>
          <a:ln>
            <a:solidFill>
              <a:schemeClr val="accent5">
                <a:lumMod val="75000"/>
                <a:lumOff val="25000"/>
              </a:schemeClr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5" name="Straight Arrow Connector 84"/>
          <p:cNvCxnSpPr/>
          <p:nvPr/>
        </p:nvCxnSpPr>
        <p:spPr>
          <a:xfrm flipV="1">
            <a:off x="4000882" y="5201929"/>
            <a:ext cx="325602" cy="4809"/>
          </a:xfrm>
          <a:prstGeom prst="straightConnector1">
            <a:avLst/>
          </a:prstGeom>
          <a:ln>
            <a:solidFill>
              <a:schemeClr val="accent5">
                <a:lumMod val="75000"/>
                <a:lumOff val="25000"/>
              </a:schemeClr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6" name="Straight Arrow Connector 85"/>
          <p:cNvCxnSpPr/>
          <p:nvPr/>
        </p:nvCxnSpPr>
        <p:spPr>
          <a:xfrm>
            <a:off x="4000881" y="5319303"/>
            <a:ext cx="312666" cy="105799"/>
          </a:xfrm>
          <a:prstGeom prst="straightConnector1">
            <a:avLst/>
          </a:prstGeom>
          <a:ln>
            <a:solidFill>
              <a:schemeClr val="accent5">
                <a:lumMod val="75000"/>
                <a:lumOff val="25000"/>
              </a:schemeClr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7" name="Straight Arrow Connector 86"/>
          <p:cNvCxnSpPr/>
          <p:nvPr/>
        </p:nvCxnSpPr>
        <p:spPr>
          <a:xfrm flipV="1">
            <a:off x="4965354" y="5259359"/>
            <a:ext cx="309394" cy="156451"/>
          </a:xfrm>
          <a:prstGeom prst="straightConnector1">
            <a:avLst/>
          </a:prstGeom>
          <a:ln>
            <a:solidFill>
              <a:schemeClr val="accent5">
                <a:lumMod val="75000"/>
                <a:lumOff val="25000"/>
              </a:schemeClr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8" name="Straight Arrow Connector 87"/>
          <p:cNvCxnSpPr/>
          <p:nvPr/>
        </p:nvCxnSpPr>
        <p:spPr>
          <a:xfrm>
            <a:off x="4942413" y="5203311"/>
            <a:ext cx="342128" cy="156"/>
          </a:xfrm>
          <a:prstGeom prst="straightConnector1">
            <a:avLst/>
          </a:prstGeom>
          <a:ln>
            <a:solidFill>
              <a:schemeClr val="accent5">
                <a:lumMod val="75000"/>
                <a:lumOff val="25000"/>
              </a:schemeClr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9" name="Straight Arrow Connector 88"/>
          <p:cNvCxnSpPr/>
          <p:nvPr/>
        </p:nvCxnSpPr>
        <p:spPr>
          <a:xfrm>
            <a:off x="4971875" y="5020947"/>
            <a:ext cx="312666" cy="105799"/>
          </a:xfrm>
          <a:prstGeom prst="straightConnector1">
            <a:avLst/>
          </a:prstGeom>
          <a:ln>
            <a:solidFill>
              <a:schemeClr val="accent5">
                <a:lumMod val="75000"/>
                <a:lumOff val="25000"/>
              </a:schemeClr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0" name="TextBox 89"/>
          <p:cNvSpPr txBox="1"/>
          <p:nvPr/>
        </p:nvSpPr>
        <p:spPr>
          <a:xfrm rot="19872165">
            <a:off x="898481" y="4586747"/>
            <a:ext cx="73123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…</a:t>
            </a:r>
            <a:endParaRPr lang="en-US" sz="1600" dirty="0"/>
          </a:p>
        </p:txBody>
      </p:sp>
      <p:cxnSp>
        <p:nvCxnSpPr>
          <p:cNvPr id="91" name="Straight Arrow Connector 90"/>
          <p:cNvCxnSpPr/>
          <p:nvPr/>
        </p:nvCxnSpPr>
        <p:spPr>
          <a:xfrm>
            <a:off x="7923553" y="5125947"/>
            <a:ext cx="339924" cy="0"/>
          </a:xfrm>
          <a:prstGeom prst="straightConnector1">
            <a:avLst/>
          </a:prstGeom>
          <a:ln>
            <a:solidFill>
              <a:srgbClr val="4A659A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2" name="Rectangle 91"/>
          <p:cNvSpPr/>
          <p:nvPr/>
        </p:nvSpPr>
        <p:spPr>
          <a:xfrm>
            <a:off x="1656080" y="1684068"/>
            <a:ext cx="825108" cy="811161"/>
          </a:xfrm>
          <a:prstGeom prst="rect">
            <a:avLst/>
          </a:prstGeom>
          <a:noFill/>
          <a:ln w="25400">
            <a:solidFill>
              <a:schemeClr val="tx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3" name="TextBox 92"/>
          <p:cNvSpPr txBox="1"/>
          <p:nvPr/>
        </p:nvSpPr>
        <p:spPr>
          <a:xfrm>
            <a:off x="1645920" y="1865655"/>
            <a:ext cx="81294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client</a:t>
            </a:r>
            <a:endParaRPr lang="en-US" sz="2000" dirty="0"/>
          </a:p>
        </p:txBody>
      </p:sp>
      <p:sp useBgFill="1">
        <p:nvSpPr>
          <p:cNvPr id="94" name="Rectangle 93"/>
          <p:cNvSpPr/>
          <p:nvPr/>
        </p:nvSpPr>
        <p:spPr>
          <a:xfrm>
            <a:off x="5823392" y="1750435"/>
            <a:ext cx="724170" cy="540425"/>
          </a:xfrm>
          <a:prstGeom prst="rect">
            <a:avLst/>
          </a:prstGeom>
          <a:ln w="25400">
            <a:solidFill>
              <a:schemeClr val="tx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5" name="Rectangle 94"/>
          <p:cNvSpPr/>
          <p:nvPr/>
        </p:nvSpPr>
        <p:spPr>
          <a:xfrm>
            <a:off x="5760236" y="1817710"/>
            <a:ext cx="724170" cy="540425"/>
          </a:xfrm>
          <a:prstGeom prst="rect">
            <a:avLst/>
          </a:prstGeom>
          <a:ln w="25400">
            <a:solidFill>
              <a:schemeClr val="tx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6" name="Rectangle 95"/>
          <p:cNvSpPr/>
          <p:nvPr/>
        </p:nvSpPr>
        <p:spPr>
          <a:xfrm>
            <a:off x="5697079" y="1890522"/>
            <a:ext cx="724170" cy="540425"/>
          </a:xfrm>
          <a:prstGeom prst="rect">
            <a:avLst/>
          </a:prstGeom>
          <a:ln w="25400">
            <a:solidFill>
              <a:schemeClr val="tx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7" name="Rectangle 96"/>
          <p:cNvSpPr/>
          <p:nvPr/>
        </p:nvSpPr>
        <p:spPr>
          <a:xfrm>
            <a:off x="5633922" y="1957797"/>
            <a:ext cx="724170" cy="540425"/>
          </a:xfrm>
          <a:prstGeom prst="rect">
            <a:avLst/>
          </a:prstGeom>
          <a:ln w="25400">
            <a:solidFill>
              <a:schemeClr val="tx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8" name="TextBox 97"/>
          <p:cNvSpPr txBox="1"/>
          <p:nvPr/>
        </p:nvSpPr>
        <p:spPr>
          <a:xfrm>
            <a:off x="5630819" y="2019414"/>
            <a:ext cx="7276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err="1"/>
              <a:t>M</a:t>
            </a:r>
            <a:r>
              <a:rPr lang="en-US" sz="2000" baseline="-25000" dirty="0" err="1" smtClean="0"/>
              <a:t>i</a:t>
            </a:r>
            <a:endParaRPr lang="en-US" sz="2000" baseline="-25000" dirty="0"/>
          </a:p>
        </p:txBody>
      </p:sp>
      <p:sp useBgFill="1">
        <p:nvSpPr>
          <p:cNvPr id="99" name="Rectangle 98"/>
          <p:cNvSpPr/>
          <p:nvPr/>
        </p:nvSpPr>
        <p:spPr>
          <a:xfrm>
            <a:off x="6918056" y="1747157"/>
            <a:ext cx="724170" cy="540425"/>
          </a:xfrm>
          <a:prstGeom prst="rect">
            <a:avLst/>
          </a:prstGeom>
          <a:ln w="25400">
            <a:solidFill>
              <a:schemeClr val="tx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0" name="Rectangle 99"/>
          <p:cNvSpPr/>
          <p:nvPr/>
        </p:nvSpPr>
        <p:spPr>
          <a:xfrm>
            <a:off x="6854900" y="1814432"/>
            <a:ext cx="724170" cy="540425"/>
          </a:xfrm>
          <a:prstGeom prst="rect">
            <a:avLst/>
          </a:prstGeom>
          <a:ln w="25400">
            <a:solidFill>
              <a:schemeClr val="tx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1" name="Rectangle 100"/>
          <p:cNvSpPr/>
          <p:nvPr/>
        </p:nvSpPr>
        <p:spPr>
          <a:xfrm>
            <a:off x="6791743" y="1887244"/>
            <a:ext cx="724170" cy="540425"/>
          </a:xfrm>
          <a:prstGeom prst="rect">
            <a:avLst/>
          </a:prstGeom>
          <a:ln w="25400">
            <a:solidFill>
              <a:schemeClr val="tx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2" name="Rectangle 101"/>
          <p:cNvSpPr/>
          <p:nvPr/>
        </p:nvSpPr>
        <p:spPr>
          <a:xfrm>
            <a:off x="6728586" y="1954519"/>
            <a:ext cx="724170" cy="540425"/>
          </a:xfrm>
          <a:prstGeom prst="rect">
            <a:avLst/>
          </a:prstGeom>
          <a:ln w="25400">
            <a:solidFill>
              <a:schemeClr val="tx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" name="TextBox 102"/>
          <p:cNvSpPr txBox="1"/>
          <p:nvPr/>
        </p:nvSpPr>
        <p:spPr>
          <a:xfrm>
            <a:off x="6725483" y="2016136"/>
            <a:ext cx="7276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err="1"/>
              <a:t>R</a:t>
            </a:r>
            <a:r>
              <a:rPr lang="en-US" sz="2000" baseline="-25000" dirty="0" err="1" smtClean="0"/>
              <a:t>i</a:t>
            </a:r>
            <a:endParaRPr lang="en-US" sz="2000" baseline="-25000" dirty="0"/>
          </a:p>
        </p:txBody>
      </p:sp>
      <p:cxnSp>
        <p:nvCxnSpPr>
          <p:cNvPr id="50" name="Straight Arrow Connector 49"/>
          <p:cNvCxnSpPr/>
          <p:nvPr/>
        </p:nvCxnSpPr>
        <p:spPr>
          <a:xfrm>
            <a:off x="8030596" y="4997132"/>
            <a:ext cx="369547" cy="0"/>
          </a:xfrm>
          <a:prstGeom prst="straightConnector1">
            <a:avLst/>
          </a:prstGeom>
          <a:ln>
            <a:solidFill>
              <a:srgbClr val="4A659A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/>
          <p:cNvCxnSpPr/>
          <p:nvPr/>
        </p:nvCxnSpPr>
        <p:spPr>
          <a:xfrm>
            <a:off x="8391639" y="4714103"/>
            <a:ext cx="353218" cy="0"/>
          </a:xfrm>
          <a:prstGeom prst="straightConnector1">
            <a:avLst/>
          </a:prstGeom>
          <a:ln>
            <a:solidFill>
              <a:srgbClr val="4A659A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649707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" grpId="0" animBg="1"/>
      <p:bldP spid="61" grpId="0"/>
      <p:bldP spid="69" grpId="0"/>
      <p:bldP spid="70" grpId="0"/>
      <p:bldP spid="71" grpId="0"/>
      <p:bldP spid="72" grpId="0" animBg="1"/>
      <p:bldP spid="73" grpId="0" animBg="1"/>
      <p:bldP spid="75" grpId="0"/>
      <p:bldP spid="77" grpId="0" animBg="1"/>
      <p:bldP spid="78" grpId="0"/>
      <p:bldP spid="79" grpId="0"/>
      <p:bldP spid="80" grpId="0" animBg="1"/>
      <p:bldP spid="81" grpId="0" animBg="1"/>
      <p:bldP spid="82" grpId="0"/>
      <p:bldP spid="90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361" name="Object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54578406"/>
              </p:ext>
            </p:extLst>
          </p:nvPr>
        </p:nvGraphicFramePr>
        <p:xfrm>
          <a:off x="2115064" y="1532843"/>
          <a:ext cx="4688086" cy="303609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65" name="Chart" r:id="rId4" imgW="9368124" imgH="6067701" progId="MSGraph.Chart.8">
                  <p:embed/>
                </p:oleObj>
              </mc:Choice>
              <mc:Fallback>
                <p:oleObj name="Chart" r:id="rId4" imgW="9368124" imgH="6067701" progId="MSGraph.Chart.8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15064" y="1532843"/>
                        <a:ext cx="4688086" cy="303609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blipFill dpi="0" rotWithShape="0">
                              <a:blip/>
                              <a:srcRect/>
                              <a:stretch>
                                <a:fillRect/>
                              </a:stretch>
                            </a:blip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362" name="Rectangle 2"/>
          <p:cNvSpPr>
            <a:spLocks/>
          </p:cNvSpPr>
          <p:nvPr/>
        </p:nvSpPr>
        <p:spPr bwMode="auto">
          <a:xfrm>
            <a:off x="6740642" y="2903460"/>
            <a:ext cx="654025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pPr algn="l"/>
            <a:r>
              <a:rPr lang="en-US">
                <a:latin typeface="Calisto MT" charset="0"/>
                <a:ea typeface="ＭＳ Ｐゴシック" charset="0"/>
                <a:sym typeface="Calisto MT" charset="0"/>
              </a:rPr>
              <a:t>Pantry</a:t>
            </a:r>
          </a:p>
        </p:txBody>
      </p:sp>
      <p:sp>
        <p:nvSpPr>
          <p:cNvPr id="15363" name="Rectangle 3"/>
          <p:cNvSpPr>
            <a:spLocks/>
          </p:cNvSpPr>
          <p:nvPr/>
        </p:nvSpPr>
        <p:spPr bwMode="auto">
          <a:xfrm>
            <a:off x="6749572" y="1814038"/>
            <a:ext cx="785822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pPr algn="l"/>
            <a:r>
              <a:rPr lang="en-US">
                <a:latin typeface="Calisto MT" charset="0"/>
                <a:ea typeface="ＭＳ Ｐゴシック" charset="0"/>
                <a:sym typeface="Calisto MT" charset="0"/>
              </a:rPr>
              <a:t>baseline</a:t>
            </a:r>
          </a:p>
        </p:txBody>
      </p:sp>
      <p:sp>
        <p:nvSpPr>
          <p:cNvPr id="15364" name="Rectangle 4"/>
          <p:cNvSpPr>
            <a:spLocks/>
          </p:cNvSpPr>
          <p:nvPr/>
        </p:nvSpPr>
        <p:spPr bwMode="auto">
          <a:xfrm rot="-5400000">
            <a:off x="299711" y="2796213"/>
            <a:ext cx="2667001" cy="3303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algn="ctr"/>
            <a:r>
              <a:rPr lang="en-US" dirty="0">
                <a:latin typeface="Calisto MT" charset="0"/>
                <a:ea typeface="ＭＳ Ｐゴシック" charset="0"/>
                <a:sym typeface="Calisto MT" charset="0"/>
              </a:rPr>
              <a:t>CPU time (minutes)</a:t>
            </a:r>
          </a:p>
        </p:txBody>
      </p:sp>
      <p:sp>
        <p:nvSpPr>
          <p:cNvPr id="15365" name="Rectangle 5"/>
          <p:cNvSpPr>
            <a:spLocks/>
          </p:cNvSpPr>
          <p:nvPr/>
        </p:nvSpPr>
        <p:spPr bwMode="auto">
          <a:xfrm>
            <a:off x="1999361" y="4762685"/>
            <a:ext cx="5036836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r>
              <a:rPr lang="en-US" dirty="0">
                <a:latin typeface="Calisto MT" charset="0"/>
                <a:ea typeface="ＭＳ Ｐゴシック" charset="0"/>
                <a:sym typeface="Calisto MT" charset="0"/>
              </a:rPr>
              <a:t>number of nucleotides in the input dataset (billions)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47223" y="330499"/>
            <a:ext cx="77848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Example: for a DNA subsequence search, the client saves work, relative to performing the computation locally.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72624" y="5251181"/>
            <a:ext cx="8186651" cy="14157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Bef>
                <a:spcPts val="1200"/>
              </a:spcBef>
              <a:buFont typeface="Wingdings" charset="2"/>
              <a:buChar char="§"/>
            </a:pPr>
            <a:r>
              <a:rPr lang="en-US" sz="2200" dirty="0" smtClean="0"/>
              <a:t>A mapper gets 600k nucleotides and outputs matching locations</a:t>
            </a:r>
          </a:p>
          <a:p>
            <a:pPr marL="342900" indent="-342900">
              <a:spcBef>
                <a:spcPts val="1200"/>
              </a:spcBef>
              <a:buFont typeface="Wingdings" charset="2"/>
              <a:buChar char="§"/>
            </a:pPr>
            <a:r>
              <a:rPr lang="en-US" sz="2200" dirty="0" smtClean="0"/>
              <a:t>One reducer per 10 mappers</a:t>
            </a:r>
          </a:p>
          <a:p>
            <a:pPr marL="342900" indent="-342900">
              <a:spcBef>
                <a:spcPts val="1200"/>
              </a:spcBef>
              <a:buFont typeface="Wingdings" charset="2"/>
              <a:buChar char="§"/>
            </a:pPr>
            <a:r>
              <a:rPr lang="en-US" sz="2200" dirty="0" smtClean="0"/>
              <a:t>The graph is an extrapolation</a:t>
            </a:r>
          </a:p>
        </p:txBody>
      </p:sp>
    </p:spTree>
    <p:extLst>
      <p:ext uri="{BB962C8B-B14F-4D97-AF65-F5344CB8AC3E}">
        <p14:creationId xmlns:p14="http://schemas.microsoft.com/office/powerpoint/2010/main" val="37928720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1725" y="67236"/>
            <a:ext cx="7770813" cy="1371600"/>
          </a:xfrm>
        </p:spPr>
        <p:txBody>
          <a:bodyPr/>
          <a:lstStyle/>
          <a:p>
            <a:pPr algn="l"/>
            <a:r>
              <a:rPr lang="en-US" sz="3200" dirty="0" smtClean="0"/>
              <a:t>Pantry applies fairly widely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0873" y="4074542"/>
            <a:ext cx="8172444" cy="751418"/>
          </a:xfrm>
        </p:spPr>
        <p:txBody>
          <a:bodyPr>
            <a:normAutofit/>
          </a:bodyPr>
          <a:lstStyle/>
          <a:p>
            <a:pPr>
              <a:spcBef>
                <a:spcPts val="3600"/>
              </a:spcBef>
            </a:pPr>
            <a:r>
              <a:rPr lang="en-US" dirty="0" smtClean="0"/>
              <a:t>Privacy-preserving facial recognition</a:t>
            </a:r>
          </a:p>
        </p:txBody>
      </p:sp>
      <p:sp>
        <p:nvSpPr>
          <p:cNvPr id="5" name="Can 4"/>
          <p:cNvSpPr/>
          <p:nvPr/>
        </p:nvSpPr>
        <p:spPr>
          <a:xfrm>
            <a:off x="5755982" y="2545874"/>
            <a:ext cx="616139" cy="492955"/>
          </a:xfrm>
          <a:prstGeom prst="can">
            <a:avLst/>
          </a:prstGeom>
          <a:noFill/>
          <a:ln w="19050">
            <a:solidFill>
              <a:schemeClr val="tx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3044871" y="2305654"/>
            <a:ext cx="15165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query, digest</a:t>
            </a:r>
            <a:endParaRPr lang="en-US" dirty="0"/>
          </a:p>
        </p:txBody>
      </p:sp>
      <p:cxnSp>
        <p:nvCxnSpPr>
          <p:cNvPr id="7" name="Straight Arrow Connector 6"/>
          <p:cNvCxnSpPr/>
          <p:nvPr/>
        </p:nvCxnSpPr>
        <p:spPr>
          <a:xfrm flipH="1">
            <a:off x="3046985" y="2887214"/>
            <a:ext cx="1493820" cy="2200"/>
          </a:xfrm>
          <a:prstGeom prst="straightConnector1">
            <a:avLst/>
          </a:prstGeom>
          <a:ln w="22225">
            <a:solidFill>
              <a:schemeClr val="tx2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>
            <a:off x="3044265" y="2681266"/>
            <a:ext cx="1530862" cy="970"/>
          </a:xfrm>
          <a:prstGeom prst="straightConnector1">
            <a:avLst/>
          </a:prstGeom>
          <a:ln w="22225">
            <a:solidFill>
              <a:schemeClr val="tx2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3082224" y="2802520"/>
            <a:ext cx="14567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result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2252819" y="2533771"/>
            <a:ext cx="724170" cy="540425"/>
          </a:xfrm>
          <a:prstGeom prst="rect">
            <a:avLst/>
          </a:prstGeom>
          <a:noFill/>
          <a:ln w="25400">
            <a:solidFill>
              <a:schemeClr val="tx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4604604" y="2527988"/>
            <a:ext cx="790356" cy="540425"/>
          </a:xfrm>
          <a:prstGeom prst="rect">
            <a:avLst/>
          </a:prstGeom>
          <a:noFill/>
          <a:ln w="25400">
            <a:solidFill>
              <a:schemeClr val="tx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2182312" y="2578861"/>
            <a:ext cx="8758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client</a:t>
            </a:r>
            <a:endParaRPr lang="en-US" sz="2000" dirty="0"/>
          </a:p>
        </p:txBody>
      </p:sp>
      <p:sp>
        <p:nvSpPr>
          <p:cNvPr id="13" name="TextBox 12"/>
          <p:cNvSpPr txBox="1"/>
          <p:nvPr/>
        </p:nvSpPr>
        <p:spPr>
          <a:xfrm>
            <a:off x="4583638" y="2559914"/>
            <a:ext cx="85196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server</a:t>
            </a:r>
            <a:endParaRPr lang="en-US" sz="2000" dirty="0"/>
          </a:p>
        </p:txBody>
      </p:sp>
      <p:sp>
        <p:nvSpPr>
          <p:cNvPr id="14" name="TextBox 13"/>
          <p:cNvSpPr txBox="1"/>
          <p:nvPr/>
        </p:nvSpPr>
        <p:spPr>
          <a:xfrm>
            <a:off x="5758083" y="2649436"/>
            <a:ext cx="61783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DB</a:t>
            </a:r>
            <a:endParaRPr lang="en-US" sz="1600" dirty="0"/>
          </a:p>
        </p:txBody>
      </p:sp>
      <p:cxnSp>
        <p:nvCxnSpPr>
          <p:cNvPr id="15" name="Straight Arrow Connector 14"/>
          <p:cNvCxnSpPr/>
          <p:nvPr/>
        </p:nvCxnSpPr>
        <p:spPr>
          <a:xfrm flipH="1" flipV="1">
            <a:off x="5475165" y="2797579"/>
            <a:ext cx="236807" cy="779"/>
          </a:xfrm>
          <a:prstGeom prst="straightConnector1">
            <a:avLst/>
          </a:prstGeom>
          <a:ln w="15875">
            <a:solidFill>
              <a:schemeClr val="tx2"/>
            </a:solidFill>
            <a:headEnd type="triangle"/>
            <a:tailEnd type="triangl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Content Placeholder 2"/>
          <p:cNvSpPr txBox="1">
            <a:spLocks/>
          </p:cNvSpPr>
          <p:nvPr/>
        </p:nvSpPr>
        <p:spPr>
          <a:xfrm>
            <a:off x="1130291" y="3454357"/>
            <a:ext cx="7791459" cy="556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457200" indent="-457200" algn="l" defTabSz="914400" rtl="0" eaLnBrk="1" latinLnBrk="0" hangingPunct="1">
              <a:spcBef>
                <a:spcPts val="2000"/>
              </a:spcBef>
              <a:buClr>
                <a:srgbClr val="333333"/>
              </a:buClr>
              <a:buFont typeface="Wingdings" charset="2"/>
              <a:buChar char="§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914400" indent="-457200" algn="l" defTabSz="914400" rtl="0" eaLnBrk="1" latinLnBrk="0" hangingPunct="1">
              <a:spcBef>
                <a:spcPts val="600"/>
              </a:spcBef>
              <a:buClr>
                <a:schemeClr val="accent3">
                  <a:lumMod val="50000"/>
                </a:schemeClr>
              </a:buClr>
              <a:buFont typeface="Wingdings" pitchFamily="2" charset="2"/>
              <a:buChar char="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371600" indent="-457200" algn="l" defTabSz="914400" rtl="0" eaLnBrk="1" latinLnBrk="0" hangingPunct="1">
              <a:spcBef>
                <a:spcPts val="600"/>
              </a:spcBef>
              <a:buClr>
                <a:schemeClr val="accent3"/>
              </a:buClr>
              <a:buFont typeface="Wingdings" pitchFamily="2" charset="2"/>
              <a:buChar char="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828800" indent="-457200" algn="l" defTabSz="914400" rtl="0" eaLnBrk="1" latinLnBrk="0" hangingPunct="1">
              <a:spcBef>
                <a:spcPts val="600"/>
              </a:spcBef>
              <a:buClr>
                <a:schemeClr val="accent3">
                  <a:lumMod val="50000"/>
                </a:schemeClr>
              </a:buClr>
              <a:buFont typeface="Wingdings" pitchFamily="2" charset="2"/>
              <a:buChar char="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286000" indent="-457200" algn="l" defTabSz="914400" rtl="0" eaLnBrk="1" latinLnBrk="0" hangingPunct="1">
              <a:spcBef>
                <a:spcPts val="600"/>
              </a:spcBef>
              <a:buClr>
                <a:schemeClr val="accent3"/>
              </a:buClr>
              <a:buFont typeface="Wingdings" pitchFamily="2" charset="2"/>
              <a:buChar char="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743200" indent="-461963" algn="l" defTabSz="914400" rtl="0" eaLnBrk="1" latinLnBrk="0" hangingPunct="1">
              <a:spcBef>
                <a:spcPct val="20000"/>
              </a:spcBef>
              <a:buClr>
                <a:schemeClr val="accent3">
                  <a:lumMod val="50000"/>
                </a:schemeClr>
              </a:buClr>
              <a:buFont typeface="Wingdings" pitchFamily="2" charset="2"/>
              <a:buChar char="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05163" indent="-461963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 pitchFamily="2" charset="2"/>
              <a:buChar char="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57600" indent="-461963" algn="l" defTabSz="914400" rtl="0" eaLnBrk="1" latinLnBrk="0" hangingPunct="1">
              <a:spcBef>
                <a:spcPct val="20000"/>
              </a:spcBef>
              <a:buClr>
                <a:schemeClr val="accent3">
                  <a:lumMod val="50000"/>
                </a:schemeClr>
              </a:buClr>
              <a:buFont typeface="Wingdings" pitchFamily="2" charset="2"/>
              <a:buChar char="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19563" indent="-461963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 pitchFamily="2" charset="2"/>
              <a:buChar char="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3600"/>
              </a:spcBef>
            </a:pPr>
            <a:r>
              <a:rPr lang="en-US" dirty="0" smtClean="0"/>
              <a:t>Verifiable queries in (highly restricted) subset of SQL</a:t>
            </a:r>
            <a:endParaRPr lang="en-US" dirty="0"/>
          </a:p>
        </p:txBody>
      </p:sp>
      <p:sp>
        <p:nvSpPr>
          <p:cNvPr id="17" name="Content Placeholder 2"/>
          <p:cNvSpPr txBox="1">
            <a:spLocks/>
          </p:cNvSpPr>
          <p:nvPr/>
        </p:nvSpPr>
        <p:spPr>
          <a:xfrm>
            <a:off x="626539" y="5115949"/>
            <a:ext cx="6766676" cy="9482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457200" indent="-457200" algn="l" defTabSz="914400" rtl="0" eaLnBrk="1" latinLnBrk="0" hangingPunct="1">
              <a:spcBef>
                <a:spcPts val="2000"/>
              </a:spcBef>
              <a:buClr>
                <a:srgbClr val="333333"/>
              </a:buClr>
              <a:buFont typeface="Wingdings" charset="2"/>
              <a:buChar char="§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914400" indent="-457200" algn="l" defTabSz="914400" rtl="0" eaLnBrk="1" latinLnBrk="0" hangingPunct="1">
              <a:spcBef>
                <a:spcPts val="600"/>
              </a:spcBef>
              <a:buClr>
                <a:schemeClr val="accent3">
                  <a:lumMod val="50000"/>
                </a:schemeClr>
              </a:buClr>
              <a:buFont typeface="Wingdings" pitchFamily="2" charset="2"/>
              <a:buChar char="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371600" indent="-457200" algn="l" defTabSz="914400" rtl="0" eaLnBrk="1" latinLnBrk="0" hangingPunct="1">
              <a:spcBef>
                <a:spcPts val="600"/>
              </a:spcBef>
              <a:buClr>
                <a:schemeClr val="accent3"/>
              </a:buClr>
              <a:buFont typeface="Wingdings" pitchFamily="2" charset="2"/>
              <a:buChar char="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828800" indent="-457200" algn="l" defTabSz="914400" rtl="0" eaLnBrk="1" latinLnBrk="0" hangingPunct="1">
              <a:spcBef>
                <a:spcPts val="600"/>
              </a:spcBef>
              <a:buClr>
                <a:schemeClr val="accent3">
                  <a:lumMod val="50000"/>
                </a:schemeClr>
              </a:buClr>
              <a:buFont typeface="Wingdings" pitchFamily="2" charset="2"/>
              <a:buChar char="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286000" indent="-457200" algn="l" defTabSz="914400" rtl="0" eaLnBrk="1" latinLnBrk="0" hangingPunct="1">
              <a:spcBef>
                <a:spcPts val="600"/>
              </a:spcBef>
              <a:buClr>
                <a:schemeClr val="accent3"/>
              </a:buClr>
              <a:buFont typeface="Wingdings" pitchFamily="2" charset="2"/>
              <a:buChar char="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743200" indent="-461963" algn="l" defTabSz="914400" rtl="0" eaLnBrk="1" latinLnBrk="0" hangingPunct="1">
              <a:spcBef>
                <a:spcPct val="20000"/>
              </a:spcBef>
              <a:buClr>
                <a:schemeClr val="accent3">
                  <a:lumMod val="50000"/>
                </a:schemeClr>
              </a:buClr>
              <a:buFont typeface="Wingdings" pitchFamily="2" charset="2"/>
              <a:buChar char="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05163" indent="-461963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 pitchFamily="2" charset="2"/>
              <a:buChar char="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57600" indent="-461963" algn="l" defTabSz="914400" rtl="0" eaLnBrk="1" latinLnBrk="0" hangingPunct="1">
              <a:spcBef>
                <a:spcPct val="20000"/>
              </a:spcBef>
              <a:buClr>
                <a:schemeClr val="accent3">
                  <a:lumMod val="50000"/>
                </a:schemeClr>
              </a:buClr>
              <a:buFont typeface="Wingdings" pitchFamily="2" charset="2"/>
              <a:buChar char="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19563" indent="-461963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 pitchFamily="2" charset="2"/>
              <a:buChar char="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3600"/>
              </a:spcBef>
            </a:pPr>
            <a:r>
              <a:rPr lang="en-US" dirty="0" smtClean="0"/>
              <a:t>Our implementation works with </a:t>
            </a:r>
            <a:r>
              <a:rPr lang="en-US" dirty="0" err="1" smtClean="0"/>
              <a:t>Zaatar</a:t>
            </a:r>
            <a:r>
              <a:rPr lang="en-US" dirty="0" smtClean="0"/>
              <a:t> and Pinocchio </a:t>
            </a:r>
            <a:r>
              <a:rPr lang="en-US" sz="1800" dirty="0"/>
              <a:t>[</a:t>
            </a:r>
            <a:r>
              <a:rPr lang="en-US" sz="1800" dirty="0" err="1"/>
              <a:t>Parno</a:t>
            </a:r>
            <a:r>
              <a:rPr lang="en-US" sz="1800" dirty="0"/>
              <a:t> et al. </a:t>
            </a:r>
            <a:r>
              <a:rPr lang="en-US" sz="1800" cap="small" dirty="0"/>
              <a:t>oakland</a:t>
            </a:r>
            <a:r>
              <a:rPr lang="en-US" sz="1800" dirty="0"/>
              <a:t>13]</a:t>
            </a:r>
            <a:endParaRPr lang="en-US" sz="1800" dirty="0" smtClean="0"/>
          </a:p>
        </p:txBody>
      </p:sp>
      <p:sp>
        <p:nvSpPr>
          <p:cNvPr id="18" name="Content Placeholder 2"/>
          <p:cNvSpPr txBox="1">
            <a:spLocks/>
          </p:cNvSpPr>
          <p:nvPr/>
        </p:nvSpPr>
        <p:spPr>
          <a:xfrm>
            <a:off x="626539" y="1665801"/>
            <a:ext cx="8172444" cy="75141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457200" indent="-457200" algn="l" defTabSz="914400" rtl="0" eaLnBrk="1" latinLnBrk="0" hangingPunct="1">
              <a:spcBef>
                <a:spcPts val="2000"/>
              </a:spcBef>
              <a:buClr>
                <a:srgbClr val="333333"/>
              </a:buClr>
              <a:buFont typeface="Wingdings" charset="2"/>
              <a:buChar char="§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914400" indent="-457200" algn="l" defTabSz="914400" rtl="0" eaLnBrk="1" latinLnBrk="0" hangingPunct="1">
              <a:spcBef>
                <a:spcPts val="600"/>
              </a:spcBef>
              <a:buClr>
                <a:schemeClr val="accent3">
                  <a:lumMod val="50000"/>
                </a:schemeClr>
              </a:buClr>
              <a:buFont typeface="Wingdings" pitchFamily="2" charset="2"/>
              <a:buChar char="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371600" indent="-457200" algn="l" defTabSz="914400" rtl="0" eaLnBrk="1" latinLnBrk="0" hangingPunct="1">
              <a:spcBef>
                <a:spcPts val="600"/>
              </a:spcBef>
              <a:buClr>
                <a:schemeClr val="accent3"/>
              </a:buClr>
              <a:buFont typeface="Wingdings" pitchFamily="2" charset="2"/>
              <a:buChar char="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828800" indent="-457200" algn="l" defTabSz="914400" rtl="0" eaLnBrk="1" latinLnBrk="0" hangingPunct="1">
              <a:spcBef>
                <a:spcPts val="600"/>
              </a:spcBef>
              <a:buClr>
                <a:schemeClr val="accent3">
                  <a:lumMod val="50000"/>
                </a:schemeClr>
              </a:buClr>
              <a:buFont typeface="Wingdings" pitchFamily="2" charset="2"/>
              <a:buChar char="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286000" indent="-457200" algn="l" defTabSz="914400" rtl="0" eaLnBrk="1" latinLnBrk="0" hangingPunct="1">
              <a:spcBef>
                <a:spcPts val="600"/>
              </a:spcBef>
              <a:buClr>
                <a:schemeClr val="accent3"/>
              </a:buClr>
              <a:buFont typeface="Wingdings" pitchFamily="2" charset="2"/>
              <a:buChar char="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743200" indent="-461963" algn="l" defTabSz="914400" rtl="0" eaLnBrk="1" latinLnBrk="0" hangingPunct="1">
              <a:spcBef>
                <a:spcPct val="20000"/>
              </a:spcBef>
              <a:buClr>
                <a:schemeClr val="accent3">
                  <a:lumMod val="50000"/>
                </a:schemeClr>
              </a:buClr>
              <a:buFont typeface="Wingdings" pitchFamily="2" charset="2"/>
              <a:buChar char="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05163" indent="-461963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 pitchFamily="2" charset="2"/>
              <a:buChar char="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57600" indent="-461963" algn="l" defTabSz="914400" rtl="0" eaLnBrk="1" latinLnBrk="0" hangingPunct="1">
              <a:spcBef>
                <a:spcPct val="20000"/>
              </a:spcBef>
              <a:buClr>
                <a:schemeClr val="accent3">
                  <a:lumMod val="50000"/>
                </a:schemeClr>
              </a:buClr>
              <a:buFont typeface="Wingdings" pitchFamily="2" charset="2"/>
              <a:buChar char="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19563" indent="-461963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 pitchFamily="2" charset="2"/>
              <a:buChar char="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3600"/>
              </a:spcBef>
            </a:pPr>
            <a:r>
              <a:rPr lang="en-US" dirty="0" smtClean="0"/>
              <a:t>Our implemented applications include:</a:t>
            </a:r>
          </a:p>
        </p:txBody>
      </p:sp>
    </p:spTree>
    <p:extLst>
      <p:ext uri="{BB962C8B-B14F-4D97-AF65-F5344CB8AC3E}">
        <p14:creationId xmlns:p14="http://schemas.microsoft.com/office/powerpoint/2010/main" val="24166058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44117" y="1595930"/>
            <a:ext cx="7637555" cy="771713"/>
          </a:xfrm>
        </p:spPr>
        <p:txBody>
          <a:bodyPr>
            <a:normAutofit/>
          </a:bodyPr>
          <a:lstStyle/>
          <a:p>
            <a:pPr marL="514350" indent="-514350">
              <a:buAutoNum type="arabicParenBoth"/>
            </a:pPr>
            <a:r>
              <a:rPr lang="en-US" dirty="0" err="1" smtClean="0"/>
              <a:t>Zaatar</a:t>
            </a:r>
            <a:r>
              <a:rPr lang="en-US" dirty="0" smtClean="0"/>
              <a:t>: a PCP-based efficient argument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951378" y="2954817"/>
            <a:ext cx="8002122" cy="10728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457200" indent="-457200" algn="l" defTabSz="914400" rtl="0" eaLnBrk="1" latinLnBrk="0" hangingPunct="1">
              <a:spcBef>
                <a:spcPts val="2000"/>
              </a:spcBef>
              <a:buClr>
                <a:srgbClr val="333333"/>
              </a:buClr>
              <a:buFont typeface="Wingdings" charset="2"/>
              <a:buChar char="§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914400" indent="-457200" algn="l" defTabSz="914400" rtl="0" eaLnBrk="1" latinLnBrk="0" hangingPunct="1">
              <a:spcBef>
                <a:spcPts val="600"/>
              </a:spcBef>
              <a:buClr>
                <a:schemeClr val="accent3">
                  <a:lumMod val="50000"/>
                </a:schemeClr>
              </a:buClr>
              <a:buFont typeface="Wingdings" pitchFamily="2" charset="2"/>
              <a:buChar char="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371600" indent="-457200" algn="l" defTabSz="914400" rtl="0" eaLnBrk="1" latinLnBrk="0" hangingPunct="1">
              <a:spcBef>
                <a:spcPts val="600"/>
              </a:spcBef>
              <a:buClr>
                <a:schemeClr val="accent3"/>
              </a:buClr>
              <a:buFont typeface="Wingdings" pitchFamily="2" charset="2"/>
              <a:buChar char="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828800" indent="-457200" algn="l" defTabSz="914400" rtl="0" eaLnBrk="1" latinLnBrk="0" hangingPunct="1">
              <a:spcBef>
                <a:spcPts val="600"/>
              </a:spcBef>
              <a:buClr>
                <a:schemeClr val="accent3">
                  <a:lumMod val="50000"/>
                </a:schemeClr>
              </a:buClr>
              <a:buFont typeface="Wingdings" pitchFamily="2" charset="2"/>
              <a:buChar char="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286000" indent="-457200" algn="l" defTabSz="914400" rtl="0" eaLnBrk="1" latinLnBrk="0" hangingPunct="1">
              <a:spcBef>
                <a:spcPts val="600"/>
              </a:spcBef>
              <a:buClr>
                <a:schemeClr val="accent3"/>
              </a:buClr>
              <a:buFont typeface="Wingdings" pitchFamily="2" charset="2"/>
              <a:buChar char="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743200" indent="-461963" algn="l" defTabSz="914400" rtl="0" eaLnBrk="1" latinLnBrk="0" hangingPunct="1">
              <a:spcBef>
                <a:spcPct val="20000"/>
              </a:spcBef>
              <a:buClr>
                <a:schemeClr val="accent3">
                  <a:lumMod val="50000"/>
                </a:schemeClr>
              </a:buClr>
              <a:buFont typeface="Wingdings" pitchFamily="2" charset="2"/>
              <a:buChar char="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05163" indent="-461963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 pitchFamily="2" charset="2"/>
              <a:buChar char="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57600" indent="-461963" algn="l" defTabSz="914400" rtl="0" eaLnBrk="1" latinLnBrk="0" hangingPunct="1">
              <a:spcBef>
                <a:spcPct val="20000"/>
              </a:spcBef>
              <a:buClr>
                <a:schemeClr val="accent3">
                  <a:lumMod val="50000"/>
                </a:schemeClr>
              </a:buClr>
              <a:buFont typeface="Wingdings" pitchFamily="2" charset="2"/>
              <a:buChar char="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19563" indent="-461963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 pitchFamily="2" charset="2"/>
              <a:buChar char="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 smtClean="0"/>
              <a:t>(2)  Pantry: extending verifiability to </a:t>
            </a:r>
            <a:r>
              <a:rPr lang="en-US" dirty="0" err="1" smtClean="0"/>
              <a:t>stateful</a:t>
            </a:r>
            <a:r>
              <a:rPr lang="en-US" dirty="0" smtClean="0"/>
              <a:t> computations</a:t>
            </a: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949566" y="4395360"/>
            <a:ext cx="7637555" cy="10728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457200" indent="-457200" algn="l" defTabSz="914400" rtl="0" eaLnBrk="1" latinLnBrk="0" hangingPunct="1">
              <a:spcBef>
                <a:spcPts val="2000"/>
              </a:spcBef>
              <a:buClr>
                <a:srgbClr val="333333"/>
              </a:buClr>
              <a:buFont typeface="Wingdings" charset="2"/>
              <a:buChar char="§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914400" indent="-457200" algn="l" defTabSz="914400" rtl="0" eaLnBrk="1" latinLnBrk="0" hangingPunct="1">
              <a:spcBef>
                <a:spcPts val="600"/>
              </a:spcBef>
              <a:buClr>
                <a:schemeClr val="accent3">
                  <a:lumMod val="50000"/>
                </a:schemeClr>
              </a:buClr>
              <a:buFont typeface="Wingdings" pitchFamily="2" charset="2"/>
              <a:buChar char="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371600" indent="-457200" algn="l" defTabSz="914400" rtl="0" eaLnBrk="1" latinLnBrk="0" hangingPunct="1">
              <a:spcBef>
                <a:spcPts val="600"/>
              </a:spcBef>
              <a:buClr>
                <a:schemeClr val="accent3"/>
              </a:buClr>
              <a:buFont typeface="Wingdings" pitchFamily="2" charset="2"/>
              <a:buChar char="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828800" indent="-457200" algn="l" defTabSz="914400" rtl="0" eaLnBrk="1" latinLnBrk="0" hangingPunct="1">
              <a:spcBef>
                <a:spcPts val="600"/>
              </a:spcBef>
              <a:buClr>
                <a:schemeClr val="accent3">
                  <a:lumMod val="50000"/>
                </a:schemeClr>
              </a:buClr>
              <a:buFont typeface="Wingdings" pitchFamily="2" charset="2"/>
              <a:buChar char="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286000" indent="-457200" algn="l" defTabSz="914400" rtl="0" eaLnBrk="1" latinLnBrk="0" hangingPunct="1">
              <a:spcBef>
                <a:spcPts val="600"/>
              </a:spcBef>
              <a:buClr>
                <a:schemeClr val="accent3"/>
              </a:buClr>
              <a:buFont typeface="Wingdings" pitchFamily="2" charset="2"/>
              <a:buChar char="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743200" indent="-461963" algn="l" defTabSz="914400" rtl="0" eaLnBrk="1" latinLnBrk="0" hangingPunct="1">
              <a:spcBef>
                <a:spcPct val="20000"/>
              </a:spcBef>
              <a:buClr>
                <a:schemeClr val="accent3">
                  <a:lumMod val="50000"/>
                </a:schemeClr>
              </a:buClr>
              <a:buFont typeface="Wingdings" pitchFamily="2" charset="2"/>
              <a:buChar char="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05163" indent="-461963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 pitchFamily="2" charset="2"/>
              <a:buChar char="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57600" indent="-461963" algn="l" defTabSz="914400" rtl="0" eaLnBrk="1" latinLnBrk="0" hangingPunct="1">
              <a:spcBef>
                <a:spcPct val="20000"/>
              </a:spcBef>
              <a:buClr>
                <a:schemeClr val="accent3">
                  <a:lumMod val="50000"/>
                </a:schemeClr>
              </a:buClr>
              <a:buFont typeface="Wingdings" pitchFamily="2" charset="2"/>
              <a:buChar char="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19563" indent="-461963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 pitchFamily="2" charset="2"/>
              <a:buChar char="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 smtClean="0"/>
              <a:t>(3)  Landscape and outlook</a:t>
            </a: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1442334" y="2011401"/>
            <a:ext cx="3964215" cy="7717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457200" indent="-457200" algn="l" defTabSz="914400" rtl="0" eaLnBrk="1" latinLnBrk="0" hangingPunct="1">
              <a:spcBef>
                <a:spcPts val="2000"/>
              </a:spcBef>
              <a:buClr>
                <a:srgbClr val="333333"/>
              </a:buClr>
              <a:buFont typeface="Wingdings" charset="2"/>
              <a:buChar char="§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914400" indent="-457200" algn="l" defTabSz="914400" rtl="0" eaLnBrk="1" latinLnBrk="0" hangingPunct="1">
              <a:spcBef>
                <a:spcPts val="600"/>
              </a:spcBef>
              <a:buClr>
                <a:schemeClr val="accent3">
                  <a:lumMod val="50000"/>
                </a:schemeClr>
              </a:buClr>
              <a:buFont typeface="Wingdings" pitchFamily="2" charset="2"/>
              <a:buChar char="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371600" indent="-457200" algn="l" defTabSz="914400" rtl="0" eaLnBrk="1" latinLnBrk="0" hangingPunct="1">
              <a:spcBef>
                <a:spcPts val="600"/>
              </a:spcBef>
              <a:buClr>
                <a:schemeClr val="accent3"/>
              </a:buClr>
              <a:buFont typeface="Wingdings" pitchFamily="2" charset="2"/>
              <a:buChar char="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828800" indent="-457200" algn="l" defTabSz="914400" rtl="0" eaLnBrk="1" latinLnBrk="0" hangingPunct="1">
              <a:spcBef>
                <a:spcPts val="600"/>
              </a:spcBef>
              <a:buClr>
                <a:schemeClr val="accent3">
                  <a:lumMod val="50000"/>
                </a:schemeClr>
              </a:buClr>
              <a:buFont typeface="Wingdings" pitchFamily="2" charset="2"/>
              <a:buChar char="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286000" indent="-457200" algn="l" defTabSz="914400" rtl="0" eaLnBrk="1" latinLnBrk="0" hangingPunct="1">
              <a:spcBef>
                <a:spcPts val="600"/>
              </a:spcBef>
              <a:buClr>
                <a:schemeClr val="accent3"/>
              </a:buClr>
              <a:buFont typeface="Wingdings" pitchFamily="2" charset="2"/>
              <a:buChar char="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743200" indent="-461963" algn="l" defTabSz="914400" rtl="0" eaLnBrk="1" latinLnBrk="0" hangingPunct="1">
              <a:spcBef>
                <a:spcPct val="20000"/>
              </a:spcBef>
              <a:buClr>
                <a:schemeClr val="accent3">
                  <a:lumMod val="50000"/>
                </a:schemeClr>
              </a:buClr>
              <a:buFont typeface="Wingdings" pitchFamily="2" charset="2"/>
              <a:buChar char="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05163" indent="-461963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 pitchFamily="2" charset="2"/>
              <a:buChar char="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57600" indent="-461963" algn="l" defTabSz="914400" rtl="0" eaLnBrk="1" latinLnBrk="0" hangingPunct="1">
              <a:spcBef>
                <a:spcPct val="20000"/>
              </a:spcBef>
              <a:buClr>
                <a:schemeClr val="accent3">
                  <a:lumMod val="50000"/>
                </a:schemeClr>
              </a:buClr>
              <a:buFont typeface="Wingdings" pitchFamily="2" charset="2"/>
              <a:buChar char="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19563" indent="-461963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 pitchFamily="2" charset="2"/>
              <a:buChar char="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800" cap="small" dirty="0" smtClean="0">
                <a:solidFill>
                  <a:schemeClr val="accent5"/>
                </a:solidFill>
              </a:rPr>
              <a:t>[ndss12, security12, eurosys12]</a:t>
            </a:r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1458664" y="3370306"/>
            <a:ext cx="3964215" cy="7717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457200" indent="-457200" algn="l" defTabSz="914400" rtl="0" eaLnBrk="1" latinLnBrk="0" hangingPunct="1">
              <a:spcBef>
                <a:spcPts val="2000"/>
              </a:spcBef>
              <a:buClr>
                <a:srgbClr val="333333"/>
              </a:buClr>
              <a:buFont typeface="Wingdings" charset="2"/>
              <a:buChar char="§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914400" indent="-457200" algn="l" defTabSz="914400" rtl="0" eaLnBrk="1" latinLnBrk="0" hangingPunct="1">
              <a:spcBef>
                <a:spcPts val="600"/>
              </a:spcBef>
              <a:buClr>
                <a:schemeClr val="accent3">
                  <a:lumMod val="50000"/>
                </a:schemeClr>
              </a:buClr>
              <a:buFont typeface="Wingdings" pitchFamily="2" charset="2"/>
              <a:buChar char="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371600" indent="-457200" algn="l" defTabSz="914400" rtl="0" eaLnBrk="1" latinLnBrk="0" hangingPunct="1">
              <a:spcBef>
                <a:spcPts val="600"/>
              </a:spcBef>
              <a:buClr>
                <a:schemeClr val="accent3"/>
              </a:buClr>
              <a:buFont typeface="Wingdings" pitchFamily="2" charset="2"/>
              <a:buChar char="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828800" indent="-457200" algn="l" defTabSz="914400" rtl="0" eaLnBrk="1" latinLnBrk="0" hangingPunct="1">
              <a:spcBef>
                <a:spcPts val="600"/>
              </a:spcBef>
              <a:buClr>
                <a:schemeClr val="accent3">
                  <a:lumMod val="50000"/>
                </a:schemeClr>
              </a:buClr>
              <a:buFont typeface="Wingdings" pitchFamily="2" charset="2"/>
              <a:buChar char="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286000" indent="-457200" algn="l" defTabSz="914400" rtl="0" eaLnBrk="1" latinLnBrk="0" hangingPunct="1">
              <a:spcBef>
                <a:spcPts val="600"/>
              </a:spcBef>
              <a:buClr>
                <a:schemeClr val="accent3"/>
              </a:buClr>
              <a:buFont typeface="Wingdings" pitchFamily="2" charset="2"/>
              <a:buChar char="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743200" indent="-461963" algn="l" defTabSz="914400" rtl="0" eaLnBrk="1" latinLnBrk="0" hangingPunct="1">
              <a:spcBef>
                <a:spcPct val="20000"/>
              </a:spcBef>
              <a:buClr>
                <a:schemeClr val="accent3">
                  <a:lumMod val="50000"/>
                </a:schemeClr>
              </a:buClr>
              <a:buFont typeface="Wingdings" pitchFamily="2" charset="2"/>
              <a:buChar char="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05163" indent="-461963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 pitchFamily="2" charset="2"/>
              <a:buChar char="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57600" indent="-461963" algn="l" defTabSz="914400" rtl="0" eaLnBrk="1" latinLnBrk="0" hangingPunct="1">
              <a:spcBef>
                <a:spcPct val="20000"/>
              </a:spcBef>
              <a:buClr>
                <a:schemeClr val="accent3">
                  <a:lumMod val="50000"/>
                </a:schemeClr>
              </a:buClr>
              <a:buFont typeface="Wingdings" pitchFamily="2" charset="2"/>
              <a:buChar char="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19563" indent="-461963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 pitchFamily="2" charset="2"/>
              <a:buChar char="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800" cap="small" dirty="0" smtClean="0">
                <a:solidFill>
                  <a:schemeClr val="accent5"/>
                </a:solidFill>
              </a:rPr>
              <a:t>[sosp13]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937628" y="4317999"/>
            <a:ext cx="3988158" cy="752929"/>
          </a:xfrm>
          <a:prstGeom prst="roundRect">
            <a:avLst>
              <a:gd name="adj" fmla="val 14325"/>
            </a:avLst>
          </a:prstGeom>
          <a:solidFill>
            <a:schemeClr val="tx2">
              <a:alpha val="24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52968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3078" y="431800"/>
            <a:ext cx="8178800" cy="6604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We describe the landscape in terms of our three goals.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552241" y="1340241"/>
            <a:ext cx="8616341" cy="23749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457200" indent="-457200" algn="l" defTabSz="914400" rtl="0" eaLnBrk="1" latinLnBrk="0" hangingPunct="1">
              <a:spcBef>
                <a:spcPts val="2000"/>
              </a:spcBef>
              <a:buClr>
                <a:srgbClr val="333333"/>
              </a:buClr>
              <a:buFont typeface="Wingdings" charset="2"/>
              <a:buChar char="§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914400" indent="-457200" algn="l" defTabSz="914400" rtl="0" eaLnBrk="1" latinLnBrk="0" hangingPunct="1">
              <a:spcBef>
                <a:spcPts val="600"/>
              </a:spcBef>
              <a:buClr>
                <a:schemeClr val="accent3">
                  <a:lumMod val="50000"/>
                </a:schemeClr>
              </a:buClr>
              <a:buFont typeface="Wingdings" pitchFamily="2" charset="2"/>
              <a:buChar char="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371600" indent="-457200" algn="l" defTabSz="914400" rtl="0" eaLnBrk="1" latinLnBrk="0" hangingPunct="1">
              <a:spcBef>
                <a:spcPts val="600"/>
              </a:spcBef>
              <a:buClr>
                <a:schemeClr val="accent3"/>
              </a:buClr>
              <a:buFont typeface="Wingdings" pitchFamily="2" charset="2"/>
              <a:buChar char="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828800" indent="-457200" algn="l" defTabSz="914400" rtl="0" eaLnBrk="1" latinLnBrk="0" hangingPunct="1">
              <a:spcBef>
                <a:spcPts val="600"/>
              </a:spcBef>
              <a:buClr>
                <a:schemeClr val="accent3">
                  <a:lumMod val="50000"/>
                </a:schemeClr>
              </a:buClr>
              <a:buFont typeface="Wingdings" pitchFamily="2" charset="2"/>
              <a:buChar char="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286000" indent="-457200" algn="l" defTabSz="914400" rtl="0" eaLnBrk="1" latinLnBrk="0" hangingPunct="1">
              <a:spcBef>
                <a:spcPts val="600"/>
              </a:spcBef>
              <a:buClr>
                <a:schemeClr val="accent3"/>
              </a:buClr>
              <a:buFont typeface="Wingdings" pitchFamily="2" charset="2"/>
              <a:buChar char="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743200" indent="-461963" algn="l" defTabSz="914400" rtl="0" eaLnBrk="1" latinLnBrk="0" hangingPunct="1">
              <a:spcBef>
                <a:spcPct val="20000"/>
              </a:spcBef>
              <a:buClr>
                <a:schemeClr val="accent3">
                  <a:lumMod val="50000"/>
                </a:schemeClr>
              </a:buClr>
              <a:buFont typeface="Wingdings" pitchFamily="2" charset="2"/>
              <a:buChar char="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05163" indent="-461963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 pitchFamily="2" charset="2"/>
              <a:buChar char="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57600" indent="-461963" algn="l" defTabSz="914400" rtl="0" eaLnBrk="1" latinLnBrk="0" hangingPunct="1">
              <a:spcBef>
                <a:spcPct val="20000"/>
              </a:spcBef>
              <a:buClr>
                <a:schemeClr val="accent3">
                  <a:lumMod val="50000"/>
                </a:schemeClr>
              </a:buClr>
              <a:buFont typeface="Wingdings" pitchFamily="2" charset="2"/>
              <a:buChar char="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19563" indent="-461963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 pitchFamily="2" charset="2"/>
              <a:buChar char="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" charset="2"/>
              <a:buNone/>
            </a:pPr>
            <a:r>
              <a:rPr lang="en-US" sz="2200" dirty="0" smtClean="0"/>
              <a:t>Gives up being unconditional or general-purpose:</a:t>
            </a:r>
          </a:p>
          <a:p>
            <a:pPr>
              <a:spcBef>
                <a:spcPts val="1000"/>
              </a:spcBef>
            </a:pPr>
            <a:r>
              <a:rPr lang="en-US" sz="2200" dirty="0" smtClean="0"/>
              <a:t>Replication </a:t>
            </a:r>
            <a:r>
              <a:rPr lang="en-US" sz="1500" dirty="0" smtClean="0">
                <a:solidFill>
                  <a:schemeClr val="accent5"/>
                </a:solidFill>
              </a:rPr>
              <a:t>[Castro &amp; </a:t>
            </a:r>
            <a:r>
              <a:rPr lang="en-US" sz="1500" dirty="0" err="1" smtClean="0">
                <a:solidFill>
                  <a:schemeClr val="accent5"/>
                </a:solidFill>
              </a:rPr>
              <a:t>Liskov</a:t>
            </a:r>
            <a:r>
              <a:rPr lang="en-US" sz="1500" dirty="0" smtClean="0">
                <a:solidFill>
                  <a:schemeClr val="accent5"/>
                </a:solidFill>
              </a:rPr>
              <a:t> TOCS02]</a:t>
            </a:r>
            <a:r>
              <a:rPr lang="en-US" sz="2200" dirty="0" smtClean="0"/>
              <a:t>, trusted hardware </a:t>
            </a:r>
            <a:r>
              <a:rPr lang="en-US" sz="1500" dirty="0" smtClean="0">
                <a:solidFill>
                  <a:srgbClr val="5A1705"/>
                </a:solidFill>
              </a:rPr>
              <a:t>[</a:t>
            </a:r>
            <a:r>
              <a:rPr lang="en-US" sz="1500" dirty="0" err="1" smtClean="0">
                <a:solidFill>
                  <a:srgbClr val="5A1705"/>
                </a:solidFill>
              </a:rPr>
              <a:t>Chiesa</a:t>
            </a:r>
            <a:r>
              <a:rPr lang="en-US" sz="1500" dirty="0" smtClean="0">
                <a:solidFill>
                  <a:srgbClr val="5A1705"/>
                </a:solidFill>
              </a:rPr>
              <a:t> &amp; </a:t>
            </a:r>
            <a:r>
              <a:rPr lang="en-US" sz="1500" dirty="0" err="1" smtClean="0">
                <a:solidFill>
                  <a:srgbClr val="5A1705"/>
                </a:solidFill>
              </a:rPr>
              <a:t>Tromer</a:t>
            </a:r>
            <a:r>
              <a:rPr lang="en-US" sz="1500" dirty="0" smtClean="0">
                <a:solidFill>
                  <a:srgbClr val="5A1705"/>
                </a:solidFill>
              </a:rPr>
              <a:t> ICS10, </a:t>
            </a:r>
            <a:r>
              <a:rPr lang="en-US" sz="1500" dirty="0" err="1" smtClean="0">
                <a:solidFill>
                  <a:srgbClr val="5A1705"/>
                </a:solidFill>
              </a:rPr>
              <a:t>Sadeghi</a:t>
            </a:r>
            <a:r>
              <a:rPr lang="en-US" sz="1500" dirty="0" smtClean="0">
                <a:solidFill>
                  <a:srgbClr val="5A1705"/>
                </a:solidFill>
              </a:rPr>
              <a:t> et al. TRUST10]</a:t>
            </a:r>
            <a:r>
              <a:rPr lang="en-US" sz="2200" dirty="0" smtClean="0"/>
              <a:t>, auditing </a:t>
            </a:r>
            <a:r>
              <a:rPr lang="en-US" sz="1500" dirty="0" smtClean="0">
                <a:solidFill>
                  <a:schemeClr val="accent5"/>
                </a:solidFill>
              </a:rPr>
              <a:t>[</a:t>
            </a:r>
            <a:r>
              <a:rPr lang="en-US" sz="1500" dirty="0" err="1" smtClean="0">
                <a:solidFill>
                  <a:schemeClr val="accent5"/>
                </a:solidFill>
              </a:rPr>
              <a:t>Haeberlen</a:t>
            </a:r>
            <a:r>
              <a:rPr lang="en-US" sz="1500" dirty="0" smtClean="0">
                <a:solidFill>
                  <a:schemeClr val="accent5"/>
                </a:solidFill>
              </a:rPr>
              <a:t> et al. SOSP07, </a:t>
            </a:r>
            <a:r>
              <a:rPr lang="en-US" sz="1500" dirty="0" err="1" smtClean="0">
                <a:solidFill>
                  <a:schemeClr val="accent5"/>
                </a:solidFill>
              </a:rPr>
              <a:t>Monrose</a:t>
            </a:r>
            <a:r>
              <a:rPr lang="en-US" sz="1500" dirty="0" smtClean="0">
                <a:solidFill>
                  <a:schemeClr val="accent5"/>
                </a:solidFill>
              </a:rPr>
              <a:t> et al. NDSS99]</a:t>
            </a:r>
          </a:p>
          <a:p>
            <a:pPr>
              <a:spcBef>
                <a:spcPts val="1200"/>
              </a:spcBef>
            </a:pPr>
            <a:r>
              <a:rPr lang="en-US" sz="2200" dirty="0" smtClean="0"/>
              <a:t>Special-purpose </a:t>
            </a:r>
            <a:r>
              <a:rPr lang="en-US" sz="1600" dirty="0" smtClean="0">
                <a:solidFill>
                  <a:schemeClr val="accent5"/>
                </a:solidFill>
              </a:rPr>
              <a:t>[</a:t>
            </a:r>
            <a:r>
              <a:rPr lang="en-US" sz="1600" dirty="0" err="1" smtClean="0">
                <a:solidFill>
                  <a:schemeClr val="accent5"/>
                </a:solidFill>
              </a:rPr>
              <a:t>Freivalds</a:t>
            </a:r>
            <a:r>
              <a:rPr lang="en-US" sz="1600" dirty="0" smtClean="0">
                <a:solidFill>
                  <a:schemeClr val="accent5"/>
                </a:solidFill>
              </a:rPr>
              <a:t> MFCS79, </a:t>
            </a:r>
            <a:r>
              <a:rPr lang="en-US" sz="1600" dirty="0" err="1" smtClean="0">
                <a:solidFill>
                  <a:schemeClr val="accent5"/>
                </a:solidFill>
              </a:rPr>
              <a:t>Golle</a:t>
            </a:r>
            <a:r>
              <a:rPr lang="en-US" sz="1600" dirty="0" smtClean="0">
                <a:solidFill>
                  <a:schemeClr val="accent5"/>
                </a:solidFill>
              </a:rPr>
              <a:t> &amp; </a:t>
            </a:r>
            <a:r>
              <a:rPr lang="en-US" sz="1600" dirty="0" err="1" smtClean="0">
                <a:solidFill>
                  <a:schemeClr val="accent5"/>
                </a:solidFill>
              </a:rPr>
              <a:t>Mironov</a:t>
            </a:r>
            <a:r>
              <a:rPr lang="en-US" sz="1600" dirty="0" smtClean="0">
                <a:solidFill>
                  <a:schemeClr val="accent5"/>
                </a:solidFill>
              </a:rPr>
              <a:t> RSA01, </a:t>
            </a:r>
            <a:r>
              <a:rPr lang="en-US" sz="1600" dirty="0" err="1" smtClean="0">
                <a:solidFill>
                  <a:schemeClr val="accent5"/>
                </a:solidFill>
              </a:rPr>
              <a:t>Sion</a:t>
            </a:r>
            <a:r>
              <a:rPr lang="en-US" sz="1600" dirty="0" smtClean="0">
                <a:solidFill>
                  <a:schemeClr val="accent5"/>
                </a:solidFill>
              </a:rPr>
              <a:t> VLDB05, </a:t>
            </a:r>
            <a:r>
              <a:rPr lang="en-US" sz="1600" dirty="0" err="1" smtClean="0">
                <a:solidFill>
                  <a:schemeClr val="accent5"/>
                </a:solidFill>
              </a:rPr>
              <a:t>Michalakis</a:t>
            </a:r>
            <a:r>
              <a:rPr lang="en-US" sz="1600" dirty="0" smtClean="0">
                <a:solidFill>
                  <a:schemeClr val="accent5"/>
                </a:solidFill>
              </a:rPr>
              <a:t> et al. NSDI 07, </a:t>
            </a:r>
            <a:r>
              <a:rPr lang="en-US" sz="1600" dirty="0" err="1" smtClean="0">
                <a:solidFill>
                  <a:schemeClr val="accent5"/>
                </a:solidFill>
              </a:rPr>
              <a:t>Benabbas</a:t>
            </a:r>
            <a:r>
              <a:rPr lang="en-US" sz="1600" dirty="0" smtClean="0">
                <a:solidFill>
                  <a:schemeClr val="accent5"/>
                </a:solidFill>
              </a:rPr>
              <a:t> et al. CRYPTO11, </a:t>
            </a:r>
            <a:r>
              <a:rPr lang="en-US" sz="1600" dirty="0" err="1" smtClean="0">
                <a:solidFill>
                  <a:schemeClr val="accent5"/>
                </a:solidFill>
              </a:rPr>
              <a:t>Boneh</a:t>
            </a:r>
            <a:r>
              <a:rPr lang="en-US" sz="1600" dirty="0" smtClean="0">
                <a:solidFill>
                  <a:schemeClr val="accent5"/>
                </a:solidFill>
              </a:rPr>
              <a:t> &amp; Freeman EUROCRYPT11] </a:t>
            </a:r>
            <a:r>
              <a:rPr lang="en-US" sz="2200" dirty="0" smtClean="0"/>
              <a:t>	</a:t>
            </a:r>
            <a:endParaRPr lang="en-US" sz="1800" dirty="0" smtClean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552242" y="3805922"/>
            <a:ext cx="8534400" cy="23263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457200" indent="-457200" algn="l" defTabSz="914400" rtl="0" eaLnBrk="1" latinLnBrk="0" hangingPunct="1">
              <a:spcBef>
                <a:spcPts val="2000"/>
              </a:spcBef>
              <a:buClr>
                <a:srgbClr val="333333"/>
              </a:buClr>
              <a:buFont typeface="Wingdings" charset="2"/>
              <a:buChar char="§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914400" indent="-457200" algn="l" defTabSz="914400" rtl="0" eaLnBrk="1" latinLnBrk="0" hangingPunct="1">
              <a:spcBef>
                <a:spcPts val="600"/>
              </a:spcBef>
              <a:buClr>
                <a:schemeClr val="accent3">
                  <a:lumMod val="50000"/>
                </a:schemeClr>
              </a:buClr>
              <a:buFont typeface="Wingdings" pitchFamily="2" charset="2"/>
              <a:buChar char="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371600" indent="-457200" algn="l" defTabSz="914400" rtl="0" eaLnBrk="1" latinLnBrk="0" hangingPunct="1">
              <a:spcBef>
                <a:spcPts val="600"/>
              </a:spcBef>
              <a:buClr>
                <a:schemeClr val="accent3"/>
              </a:buClr>
              <a:buFont typeface="Wingdings" pitchFamily="2" charset="2"/>
              <a:buChar char="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828800" indent="-457200" algn="l" defTabSz="914400" rtl="0" eaLnBrk="1" latinLnBrk="0" hangingPunct="1">
              <a:spcBef>
                <a:spcPts val="600"/>
              </a:spcBef>
              <a:buClr>
                <a:schemeClr val="accent3">
                  <a:lumMod val="50000"/>
                </a:schemeClr>
              </a:buClr>
              <a:buFont typeface="Wingdings" pitchFamily="2" charset="2"/>
              <a:buChar char="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286000" indent="-457200" algn="l" defTabSz="914400" rtl="0" eaLnBrk="1" latinLnBrk="0" hangingPunct="1">
              <a:spcBef>
                <a:spcPts val="600"/>
              </a:spcBef>
              <a:buClr>
                <a:schemeClr val="accent3"/>
              </a:buClr>
              <a:buFont typeface="Wingdings" pitchFamily="2" charset="2"/>
              <a:buChar char="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743200" indent="-461963" algn="l" defTabSz="914400" rtl="0" eaLnBrk="1" latinLnBrk="0" hangingPunct="1">
              <a:spcBef>
                <a:spcPct val="20000"/>
              </a:spcBef>
              <a:buClr>
                <a:schemeClr val="accent3">
                  <a:lumMod val="50000"/>
                </a:schemeClr>
              </a:buClr>
              <a:buFont typeface="Wingdings" pitchFamily="2" charset="2"/>
              <a:buChar char="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05163" indent="-461963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 pitchFamily="2" charset="2"/>
              <a:buChar char="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57600" indent="-461963" algn="l" defTabSz="914400" rtl="0" eaLnBrk="1" latinLnBrk="0" hangingPunct="1">
              <a:spcBef>
                <a:spcPct val="20000"/>
              </a:spcBef>
              <a:buClr>
                <a:schemeClr val="accent3">
                  <a:lumMod val="50000"/>
                </a:schemeClr>
              </a:buClr>
              <a:buFont typeface="Wingdings" pitchFamily="2" charset="2"/>
              <a:buChar char="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19563" indent="-461963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 pitchFamily="2" charset="2"/>
              <a:buChar char="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" charset="2"/>
              <a:buNone/>
            </a:pPr>
            <a:r>
              <a:rPr lang="en-US" sz="2200" dirty="0" smtClean="0"/>
              <a:t>Unconditional and general-purpose but not geared toward practice:</a:t>
            </a:r>
          </a:p>
          <a:p>
            <a:pPr>
              <a:spcBef>
                <a:spcPts val="1000"/>
              </a:spcBef>
            </a:pPr>
            <a:r>
              <a:rPr lang="en-US" sz="2200" dirty="0" smtClean="0"/>
              <a:t>Use fully </a:t>
            </a:r>
            <a:r>
              <a:rPr lang="en-US" sz="2200" dirty="0" err="1" smtClean="0"/>
              <a:t>homomorphic</a:t>
            </a:r>
            <a:r>
              <a:rPr lang="en-US" sz="2200" dirty="0" smtClean="0"/>
              <a:t> encryption </a:t>
            </a:r>
            <a:r>
              <a:rPr lang="en-US" sz="1600" dirty="0" smtClean="0">
                <a:solidFill>
                  <a:srgbClr val="5A1705"/>
                </a:solidFill>
              </a:rPr>
              <a:t>[</a:t>
            </a:r>
            <a:r>
              <a:rPr lang="en-US" sz="1600" dirty="0" err="1" smtClean="0">
                <a:solidFill>
                  <a:srgbClr val="5A1705"/>
                </a:solidFill>
              </a:rPr>
              <a:t>Gennaro</a:t>
            </a:r>
            <a:r>
              <a:rPr lang="en-US" sz="1600" dirty="0" smtClean="0">
                <a:solidFill>
                  <a:srgbClr val="5A1705"/>
                </a:solidFill>
              </a:rPr>
              <a:t> et al., Chung et al. CRYPTO10]</a:t>
            </a:r>
          </a:p>
          <a:p>
            <a:pPr>
              <a:spcBef>
                <a:spcPts val="1000"/>
              </a:spcBef>
            </a:pPr>
            <a:r>
              <a:rPr lang="en-US" sz="2200" dirty="0" smtClean="0"/>
              <a:t>Proof-based verifiable computation </a:t>
            </a:r>
            <a:r>
              <a:rPr lang="en-US" sz="1600" dirty="0" smtClean="0">
                <a:solidFill>
                  <a:srgbClr val="5A1705"/>
                </a:solidFill>
              </a:rPr>
              <a:t>[GMR85, Ben-Or et </a:t>
            </a:r>
            <a:r>
              <a:rPr lang="en-US" sz="1600" dirty="0">
                <a:solidFill>
                  <a:srgbClr val="5A1705"/>
                </a:solidFill>
              </a:rPr>
              <a:t>al. </a:t>
            </a:r>
            <a:r>
              <a:rPr lang="en-US" sz="1600" dirty="0" smtClean="0">
                <a:solidFill>
                  <a:srgbClr val="5A1705"/>
                </a:solidFill>
              </a:rPr>
              <a:t>STOC88, BFLS91, </a:t>
            </a:r>
            <a:r>
              <a:rPr lang="en-US" sz="1600" dirty="0" err="1" smtClean="0">
                <a:solidFill>
                  <a:srgbClr val="5A1705"/>
                </a:solidFill>
              </a:rPr>
              <a:t>Kilian</a:t>
            </a:r>
            <a:r>
              <a:rPr lang="en-US" sz="1600" dirty="0" smtClean="0">
                <a:solidFill>
                  <a:srgbClr val="5A1705"/>
                </a:solidFill>
              </a:rPr>
              <a:t> STOC92, ALMSS92, AS92, GKR STOC08, Ben-Sasson et al. STOC13, </a:t>
            </a:r>
            <a:r>
              <a:rPr lang="en-US" sz="1600" dirty="0" err="1" smtClean="0">
                <a:solidFill>
                  <a:srgbClr val="5A1705"/>
                </a:solidFill>
              </a:rPr>
              <a:t>Bitansky</a:t>
            </a:r>
            <a:r>
              <a:rPr lang="en-US" sz="1600" dirty="0" smtClean="0">
                <a:solidFill>
                  <a:srgbClr val="5A1705"/>
                </a:solidFill>
              </a:rPr>
              <a:t> et al. STOC13, </a:t>
            </a:r>
            <a:r>
              <a:rPr lang="en-US" sz="1600" dirty="0" err="1" smtClean="0">
                <a:solidFill>
                  <a:srgbClr val="5A1705"/>
                </a:solidFill>
              </a:rPr>
              <a:t>Bitanksy</a:t>
            </a:r>
            <a:r>
              <a:rPr lang="en-US" sz="1600" dirty="0" smtClean="0">
                <a:solidFill>
                  <a:srgbClr val="5A1705"/>
                </a:solidFill>
              </a:rPr>
              <a:t> et al. ITCS12]</a:t>
            </a:r>
            <a:endParaRPr lang="en-US" sz="1600" dirty="0">
              <a:solidFill>
                <a:srgbClr val="5A170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87670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0074" y="431800"/>
            <a:ext cx="8132926" cy="99695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Experimental results are now available from four projects.</a:t>
            </a: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653209" y="1713592"/>
            <a:ext cx="5197925" cy="67563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457200" indent="-457200" algn="l" defTabSz="914400" rtl="0" eaLnBrk="1" latinLnBrk="0" hangingPunct="1">
              <a:spcBef>
                <a:spcPts val="2000"/>
              </a:spcBef>
              <a:buClr>
                <a:srgbClr val="333333"/>
              </a:buClr>
              <a:buFont typeface="Wingdings" charset="2"/>
              <a:buChar char="§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914400" indent="-457200" algn="l" defTabSz="914400" rtl="0" eaLnBrk="1" latinLnBrk="0" hangingPunct="1">
              <a:spcBef>
                <a:spcPts val="600"/>
              </a:spcBef>
              <a:buClr>
                <a:schemeClr val="accent3">
                  <a:lumMod val="50000"/>
                </a:schemeClr>
              </a:buClr>
              <a:buFont typeface="Wingdings" pitchFamily="2" charset="2"/>
              <a:buChar char="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371600" indent="-457200" algn="l" defTabSz="914400" rtl="0" eaLnBrk="1" latinLnBrk="0" hangingPunct="1">
              <a:spcBef>
                <a:spcPts val="600"/>
              </a:spcBef>
              <a:buClr>
                <a:schemeClr val="accent3"/>
              </a:buClr>
              <a:buFont typeface="Wingdings" pitchFamily="2" charset="2"/>
              <a:buChar char="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828800" indent="-457200" algn="l" defTabSz="914400" rtl="0" eaLnBrk="1" latinLnBrk="0" hangingPunct="1">
              <a:spcBef>
                <a:spcPts val="600"/>
              </a:spcBef>
              <a:buClr>
                <a:schemeClr val="accent3">
                  <a:lumMod val="50000"/>
                </a:schemeClr>
              </a:buClr>
              <a:buFont typeface="Wingdings" pitchFamily="2" charset="2"/>
              <a:buChar char="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286000" indent="-457200" algn="l" defTabSz="914400" rtl="0" eaLnBrk="1" latinLnBrk="0" hangingPunct="1">
              <a:spcBef>
                <a:spcPts val="600"/>
              </a:spcBef>
              <a:buClr>
                <a:schemeClr val="accent3"/>
              </a:buClr>
              <a:buFont typeface="Wingdings" pitchFamily="2" charset="2"/>
              <a:buChar char="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743200" indent="-461963" algn="l" defTabSz="914400" rtl="0" eaLnBrk="1" latinLnBrk="0" hangingPunct="1">
              <a:spcBef>
                <a:spcPct val="20000"/>
              </a:spcBef>
              <a:buClr>
                <a:schemeClr val="accent3">
                  <a:lumMod val="50000"/>
                </a:schemeClr>
              </a:buClr>
              <a:buFont typeface="Wingdings" pitchFamily="2" charset="2"/>
              <a:buChar char="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05163" indent="-461963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 pitchFamily="2" charset="2"/>
              <a:buChar char="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57600" indent="-461963" algn="l" defTabSz="914400" rtl="0" eaLnBrk="1" latinLnBrk="0" hangingPunct="1">
              <a:spcBef>
                <a:spcPct val="20000"/>
              </a:spcBef>
              <a:buClr>
                <a:schemeClr val="accent3">
                  <a:lumMod val="50000"/>
                </a:schemeClr>
              </a:buClr>
              <a:buFont typeface="Wingdings" pitchFamily="2" charset="2"/>
              <a:buChar char="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19563" indent="-461963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 pitchFamily="2" charset="2"/>
              <a:buChar char="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1000"/>
              </a:spcBef>
              <a:buNone/>
            </a:pPr>
            <a:r>
              <a:rPr lang="en-US" sz="2200" dirty="0" smtClean="0"/>
              <a:t>Pepper, Ginger, </a:t>
            </a:r>
            <a:r>
              <a:rPr lang="en-US" sz="2200" dirty="0" err="1" smtClean="0"/>
              <a:t>Zaatar</a:t>
            </a:r>
            <a:r>
              <a:rPr lang="en-US" sz="2200" dirty="0" smtClean="0"/>
              <a:t>, Allspice, Pantry</a:t>
            </a:r>
          </a:p>
          <a:p>
            <a:pPr marL="0" indent="0">
              <a:spcBef>
                <a:spcPts val="1000"/>
              </a:spcBef>
              <a:buClr>
                <a:schemeClr val="tx2"/>
              </a:buClr>
              <a:buSzPct val="100000"/>
              <a:buNone/>
            </a:pPr>
            <a:endParaRPr lang="en-US" sz="2200" dirty="0" smtClean="0">
              <a:solidFill>
                <a:srgbClr val="2D2F2B"/>
              </a:solidFill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5653363" y="1749270"/>
            <a:ext cx="1477818" cy="15795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457200" indent="-457200" algn="l" defTabSz="914400" rtl="0" eaLnBrk="1" latinLnBrk="0" hangingPunct="1">
              <a:spcBef>
                <a:spcPts val="2000"/>
              </a:spcBef>
              <a:buClr>
                <a:srgbClr val="333333"/>
              </a:buClr>
              <a:buFont typeface="Wingdings" charset="2"/>
              <a:buChar char="§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914400" indent="-457200" algn="l" defTabSz="914400" rtl="0" eaLnBrk="1" latinLnBrk="0" hangingPunct="1">
              <a:spcBef>
                <a:spcPts val="600"/>
              </a:spcBef>
              <a:buClr>
                <a:schemeClr val="accent3">
                  <a:lumMod val="50000"/>
                </a:schemeClr>
              </a:buClr>
              <a:buFont typeface="Wingdings" pitchFamily="2" charset="2"/>
              <a:buChar char="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371600" indent="-457200" algn="l" defTabSz="914400" rtl="0" eaLnBrk="1" latinLnBrk="0" hangingPunct="1">
              <a:spcBef>
                <a:spcPts val="600"/>
              </a:spcBef>
              <a:buClr>
                <a:schemeClr val="accent3"/>
              </a:buClr>
              <a:buFont typeface="Wingdings" pitchFamily="2" charset="2"/>
              <a:buChar char="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828800" indent="-457200" algn="l" defTabSz="914400" rtl="0" eaLnBrk="1" latinLnBrk="0" hangingPunct="1">
              <a:spcBef>
                <a:spcPts val="600"/>
              </a:spcBef>
              <a:buClr>
                <a:schemeClr val="accent3">
                  <a:lumMod val="50000"/>
                </a:schemeClr>
              </a:buClr>
              <a:buFont typeface="Wingdings" pitchFamily="2" charset="2"/>
              <a:buChar char="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286000" indent="-457200" algn="l" defTabSz="914400" rtl="0" eaLnBrk="1" latinLnBrk="0" hangingPunct="1">
              <a:spcBef>
                <a:spcPts val="600"/>
              </a:spcBef>
              <a:buClr>
                <a:schemeClr val="accent3"/>
              </a:buClr>
              <a:buFont typeface="Wingdings" pitchFamily="2" charset="2"/>
              <a:buChar char="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743200" indent="-461963" algn="l" defTabSz="914400" rtl="0" eaLnBrk="1" latinLnBrk="0" hangingPunct="1">
              <a:spcBef>
                <a:spcPct val="20000"/>
              </a:spcBef>
              <a:buClr>
                <a:schemeClr val="accent3">
                  <a:lumMod val="50000"/>
                </a:schemeClr>
              </a:buClr>
              <a:buFont typeface="Wingdings" pitchFamily="2" charset="2"/>
              <a:buChar char="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05163" indent="-461963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 pitchFamily="2" charset="2"/>
              <a:buChar char="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57600" indent="-461963" algn="l" defTabSz="914400" rtl="0" eaLnBrk="1" latinLnBrk="0" hangingPunct="1">
              <a:spcBef>
                <a:spcPct val="20000"/>
              </a:spcBef>
              <a:buClr>
                <a:schemeClr val="accent3">
                  <a:lumMod val="50000"/>
                </a:schemeClr>
              </a:buClr>
              <a:buFont typeface="Wingdings" pitchFamily="2" charset="2"/>
              <a:buChar char="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19563" indent="-461963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 pitchFamily="2" charset="2"/>
              <a:buChar char="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ct val="110000"/>
              </a:lnSpc>
              <a:spcBef>
                <a:spcPts val="0"/>
              </a:spcBef>
              <a:buFont typeface="Wingdings" charset="2"/>
              <a:buNone/>
            </a:pPr>
            <a:r>
              <a:rPr lang="en-US" sz="1400" cap="small" dirty="0">
                <a:solidFill>
                  <a:schemeClr val="accent5"/>
                </a:solidFill>
              </a:rPr>
              <a:t>h</a:t>
            </a:r>
            <a:r>
              <a:rPr lang="en-US" sz="1400" cap="small" dirty="0" smtClean="0">
                <a:solidFill>
                  <a:schemeClr val="accent5"/>
                </a:solidFill>
              </a:rPr>
              <a:t>otos11</a:t>
            </a:r>
            <a:endParaRPr lang="en-US" sz="1400" cap="small" dirty="0">
              <a:solidFill>
                <a:schemeClr val="accent5"/>
              </a:solidFill>
            </a:endParaRPr>
          </a:p>
          <a:p>
            <a:pPr marL="0" indent="0" algn="r">
              <a:lnSpc>
                <a:spcPct val="110000"/>
              </a:lnSpc>
              <a:spcBef>
                <a:spcPts val="0"/>
              </a:spcBef>
              <a:buFont typeface="Wingdings" charset="2"/>
              <a:buNone/>
            </a:pPr>
            <a:r>
              <a:rPr lang="en-US" sz="1400" cap="small" dirty="0">
                <a:solidFill>
                  <a:schemeClr val="accent5"/>
                </a:solidFill>
              </a:rPr>
              <a:t>n</a:t>
            </a:r>
            <a:r>
              <a:rPr lang="en-US" sz="1400" cap="small" dirty="0" smtClean="0">
                <a:solidFill>
                  <a:schemeClr val="accent5"/>
                </a:solidFill>
              </a:rPr>
              <a:t>dss12</a:t>
            </a:r>
          </a:p>
          <a:p>
            <a:pPr marL="0" indent="0" algn="r">
              <a:lnSpc>
                <a:spcPct val="110000"/>
              </a:lnSpc>
              <a:spcBef>
                <a:spcPts val="0"/>
              </a:spcBef>
              <a:buNone/>
            </a:pPr>
            <a:r>
              <a:rPr lang="en-US" sz="1400" cap="small" dirty="0" smtClean="0">
                <a:solidFill>
                  <a:schemeClr val="accent5"/>
                </a:solidFill>
              </a:rPr>
              <a:t>security12</a:t>
            </a:r>
          </a:p>
          <a:p>
            <a:pPr marL="0" indent="0" algn="r">
              <a:lnSpc>
                <a:spcPct val="110000"/>
              </a:lnSpc>
              <a:spcBef>
                <a:spcPts val="0"/>
              </a:spcBef>
              <a:buNone/>
            </a:pPr>
            <a:r>
              <a:rPr lang="en-US" sz="1400" cap="small" dirty="0" smtClean="0">
                <a:solidFill>
                  <a:schemeClr val="accent5"/>
                </a:solidFill>
              </a:rPr>
              <a:t>eurosys13</a:t>
            </a:r>
            <a:endParaRPr lang="en-US" sz="1400" cap="small" dirty="0">
              <a:solidFill>
                <a:schemeClr val="accent5"/>
              </a:solidFill>
            </a:endParaRPr>
          </a:p>
          <a:p>
            <a:pPr marL="0" indent="0" algn="r">
              <a:lnSpc>
                <a:spcPct val="110000"/>
              </a:lnSpc>
              <a:spcBef>
                <a:spcPts val="0"/>
              </a:spcBef>
              <a:buNone/>
            </a:pPr>
            <a:r>
              <a:rPr lang="en-US" sz="1400" cap="small" dirty="0" smtClean="0">
                <a:solidFill>
                  <a:schemeClr val="accent5"/>
                </a:solidFill>
              </a:rPr>
              <a:t>oakland13</a:t>
            </a:r>
          </a:p>
          <a:p>
            <a:pPr marL="0" indent="0" algn="r">
              <a:lnSpc>
                <a:spcPct val="110000"/>
              </a:lnSpc>
              <a:spcBef>
                <a:spcPts val="0"/>
              </a:spcBef>
              <a:buNone/>
            </a:pPr>
            <a:r>
              <a:rPr lang="en-US" sz="1400" cap="small" dirty="0" smtClean="0">
                <a:solidFill>
                  <a:schemeClr val="accent5"/>
                </a:solidFill>
              </a:rPr>
              <a:t>sosp13</a:t>
            </a:r>
            <a:endParaRPr lang="en-US" sz="1400" cap="small" dirty="0">
              <a:solidFill>
                <a:schemeClr val="accent5"/>
              </a:solidFill>
            </a:endParaRPr>
          </a:p>
          <a:p>
            <a:pPr marL="0" indent="0" algn="r">
              <a:lnSpc>
                <a:spcPct val="110000"/>
              </a:lnSpc>
              <a:spcBef>
                <a:spcPts val="0"/>
              </a:spcBef>
              <a:buFont typeface="Wingdings" charset="2"/>
              <a:buNone/>
            </a:pPr>
            <a:endParaRPr lang="en-US" sz="1400" cap="small" dirty="0" smtClean="0">
              <a:solidFill>
                <a:schemeClr val="accent5"/>
              </a:solidFill>
            </a:endParaRPr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4198625" y="3539352"/>
            <a:ext cx="2926222" cy="93177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457200" indent="-457200" algn="l" defTabSz="914400" rtl="0" eaLnBrk="1" latinLnBrk="0" hangingPunct="1">
              <a:spcBef>
                <a:spcPts val="2000"/>
              </a:spcBef>
              <a:buClr>
                <a:srgbClr val="333333"/>
              </a:buClr>
              <a:buFont typeface="Wingdings" charset="2"/>
              <a:buChar char="§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914400" indent="-457200" algn="l" defTabSz="914400" rtl="0" eaLnBrk="1" latinLnBrk="0" hangingPunct="1">
              <a:spcBef>
                <a:spcPts val="600"/>
              </a:spcBef>
              <a:buClr>
                <a:schemeClr val="accent3">
                  <a:lumMod val="50000"/>
                </a:schemeClr>
              </a:buClr>
              <a:buFont typeface="Wingdings" pitchFamily="2" charset="2"/>
              <a:buChar char="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371600" indent="-457200" algn="l" defTabSz="914400" rtl="0" eaLnBrk="1" latinLnBrk="0" hangingPunct="1">
              <a:spcBef>
                <a:spcPts val="600"/>
              </a:spcBef>
              <a:buClr>
                <a:schemeClr val="accent3"/>
              </a:buClr>
              <a:buFont typeface="Wingdings" pitchFamily="2" charset="2"/>
              <a:buChar char="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828800" indent="-457200" algn="l" defTabSz="914400" rtl="0" eaLnBrk="1" latinLnBrk="0" hangingPunct="1">
              <a:spcBef>
                <a:spcPts val="600"/>
              </a:spcBef>
              <a:buClr>
                <a:schemeClr val="accent3">
                  <a:lumMod val="50000"/>
                </a:schemeClr>
              </a:buClr>
              <a:buFont typeface="Wingdings" pitchFamily="2" charset="2"/>
              <a:buChar char="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286000" indent="-457200" algn="l" defTabSz="914400" rtl="0" eaLnBrk="1" latinLnBrk="0" hangingPunct="1">
              <a:spcBef>
                <a:spcPts val="600"/>
              </a:spcBef>
              <a:buClr>
                <a:schemeClr val="accent3"/>
              </a:buClr>
              <a:buFont typeface="Wingdings" pitchFamily="2" charset="2"/>
              <a:buChar char="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743200" indent="-461963" algn="l" defTabSz="914400" rtl="0" eaLnBrk="1" latinLnBrk="0" hangingPunct="1">
              <a:spcBef>
                <a:spcPct val="20000"/>
              </a:spcBef>
              <a:buClr>
                <a:schemeClr val="accent3">
                  <a:lumMod val="50000"/>
                </a:schemeClr>
              </a:buClr>
              <a:buFont typeface="Wingdings" pitchFamily="2" charset="2"/>
              <a:buChar char="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05163" indent="-461963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 pitchFamily="2" charset="2"/>
              <a:buChar char="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57600" indent="-461963" algn="l" defTabSz="914400" rtl="0" eaLnBrk="1" latinLnBrk="0" hangingPunct="1">
              <a:spcBef>
                <a:spcPct val="20000"/>
              </a:spcBef>
              <a:buClr>
                <a:schemeClr val="accent3">
                  <a:lumMod val="50000"/>
                </a:schemeClr>
              </a:buClr>
              <a:buFont typeface="Wingdings" pitchFamily="2" charset="2"/>
              <a:buChar char="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19563" indent="-461963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 pitchFamily="2" charset="2"/>
              <a:buChar char="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ct val="110000"/>
              </a:lnSpc>
              <a:spcBef>
                <a:spcPts val="0"/>
              </a:spcBef>
              <a:buFont typeface="Wingdings" charset="2"/>
              <a:buNone/>
            </a:pPr>
            <a:r>
              <a:rPr lang="en-US" sz="1400" cap="small" dirty="0" err="1">
                <a:solidFill>
                  <a:schemeClr val="accent5"/>
                </a:solidFill>
              </a:rPr>
              <a:t>c</a:t>
            </a:r>
            <a:r>
              <a:rPr lang="en-US" sz="1400" cap="small" dirty="0" err="1" smtClean="0">
                <a:solidFill>
                  <a:schemeClr val="accent5"/>
                </a:solidFill>
              </a:rPr>
              <a:t>mt</a:t>
            </a:r>
            <a:r>
              <a:rPr lang="en-US" sz="1400" cap="small" dirty="0" smtClean="0">
                <a:solidFill>
                  <a:schemeClr val="accent5"/>
                </a:solidFill>
              </a:rPr>
              <a:t> itcs12</a:t>
            </a:r>
            <a:endParaRPr lang="en-US" sz="1400" cap="small" dirty="0">
              <a:solidFill>
                <a:schemeClr val="accent5"/>
              </a:solidFill>
            </a:endParaRPr>
          </a:p>
          <a:p>
            <a:pPr marL="0" indent="0" algn="r">
              <a:lnSpc>
                <a:spcPct val="110000"/>
              </a:lnSpc>
              <a:spcBef>
                <a:spcPts val="0"/>
              </a:spcBef>
              <a:buFont typeface="Wingdings" charset="2"/>
              <a:buNone/>
            </a:pPr>
            <a:r>
              <a:rPr lang="en-US" sz="1400" dirty="0" err="1" smtClean="0">
                <a:solidFill>
                  <a:schemeClr val="accent5"/>
                </a:solidFill>
              </a:rPr>
              <a:t>Thaler</a:t>
            </a:r>
            <a:r>
              <a:rPr lang="en-US" sz="1400" dirty="0" smtClean="0">
                <a:solidFill>
                  <a:schemeClr val="accent5"/>
                </a:solidFill>
              </a:rPr>
              <a:t> et al. </a:t>
            </a:r>
            <a:r>
              <a:rPr lang="en-US" sz="1400" cap="small" dirty="0" smtClean="0">
                <a:solidFill>
                  <a:schemeClr val="accent5"/>
                </a:solidFill>
              </a:rPr>
              <a:t>hotcloud12</a:t>
            </a:r>
          </a:p>
          <a:p>
            <a:pPr marL="0" indent="0" algn="r">
              <a:lnSpc>
                <a:spcPct val="110000"/>
              </a:lnSpc>
              <a:spcBef>
                <a:spcPts val="0"/>
              </a:spcBef>
              <a:buFont typeface="Wingdings" charset="2"/>
              <a:buNone/>
            </a:pPr>
            <a:r>
              <a:rPr lang="en-US" sz="1400" cap="small" dirty="0" err="1" smtClean="0">
                <a:solidFill>
                  <a:schemeClr val="accent5"/>
                </a:solidFill>
              </a:rPr>
              <a:t>T</a:t>
            </a:r>
            <a:r>
              <a:rPr lang="en-US" sz="1400" dirty="0" err="1" smtClean="0">
                <a:solidFill>
                  <a:schemeClr val="accent5"/>
                </a:solidFill>
              </a:rPr>
              <a:t>haler</a:t>
            </a:r>
            <a:r>
              <a:rPr lang="en-US" sz="1400" dirty="0" smtClean="0">
                <a:solidFill>
                  <a:schemeClr val="accent5"/>
                </a:solidFill>
              </a:rPr>
              <a:t> </a:t>
            </a:r>
            <a:r>
              <a:rPr lang="en-US" sz="1400" cap="small" dirty="0" smtClean="0">
                <a:solidFill>
                  <a:schemeClr val="accent5"/>
                </a:solidFill>
              </a:rPr>
              <a:t>crypto13</a:t>
            </a:r>
          </a:p>
          <a:p>
            <a:pPr marL="0" indent="0" algn="r">
              <a:lnSpc>
                <a:spcPct val="110000"/>
              </a:lnSpc>
              <a:spcBef>
                <a:spcPts val="0"/>
              </a:spcBef>
              <a:buFont typeface="Wingdings" charset="2"/>
              <a:buNone/>
            </a:pPr>
            <a:endParaRPr lang="en-US" sz="1400" cap="small" dirty="0" smtClean="0">
              <a:solidFill>
                <a:schemeClr val="accent5"/>
              </a:solidFill>
            </a:endParaRPr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678609" y="3539352"/>
            <a:ext cx="1986942" cy="5397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457200" indent="-457200" algn="l" defTabSz="914400" rtl="0" eaLnBrk="1" latinLnBrk="0" hangingPunct="1">
              <a:spcBef>
                <a:spcPts val="2000"/>
              </a:spcBef>
              <a:buClr>
                <a:srgbClr val="333333"/>
              </a:buClr>
              <a:buFont typeface="Wingdings" charset="2"/>
              <a:buChar char="§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914400" indent="-457200" algn="l" defTabSz="914400" rtl="0" eaLnBrk="1" latinLnBrk="0" hangingPunct="1">
              <a:spcBef>
                <a:spcPts val="600"/>
              </a:spcBef>
              <a:buClr>
                <a:schemeClr val="accent3">
                  <a:lumMod val="50000"/>
                </a:schemeClr>
              </a:buClr>
              <a:buFont typeface="Wingdings" pitchFamily="2" charset="2"/>
              <a:buChar char="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371600" indent="-457200" algn="l" defTabSz="914400" rtl="0" eaLnBrk="1" latinLnBrk="0" hangingPunct="1">
              <a:spcBef>
                <a:spcPts val="600"/>
              </a:spcBef>
              <a:buClr>
                <a:schemeClr val="accent3"/>
              </a:buClr>
              <a:buFont typeface="Wingdings" pitchFamily="2" charset="2"/>
              <a:buChar char="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828800" indent="-457200" algn="l" defTabSz="914400" rtl="0" eaLnBrk="1" latinLnBrk="0" hangingPunct="1">
              <a:spcBef>
                <a:spcPts val="600"/>
              </a:spcBef>
              <a:buClr>
                <a:schemeClr val="accent3">
                  <a:lumMod val="50000"/>
                </a:schemeClr>
              </a:buClr>
              <a:buFont typeface="Wingdings" pitchFamily="2" charset="2"/>
              <a:buChar char="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286000" indent="-457200" algn="l" defTabSz="914400" rtl="0" eaLnBrk="1" latinLnBrk="0" hangingPunct="1">
              <a:spcBef>
                <a:spcPts val="600"/>
              </a:spcBef>
              <a:buClr>
                <a:schemeClr val="accent3"/>
              </a:buClr>
              <a:buFont typeface="Wingdings" pitchFamily="2" charset="2"/>
              <a:buChar char="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743200" indent="-461963" algn="l" defTabSz="914400" rtl="0" eaLnBrk="1" latinLnBrk="0" hangingPunct="1">
              <a:spcBef>
                <a:spcPct val="20000"/>
              </a:spcBef>
              <a:buClr>
                <a:schemeClr val="accent3">
                  <a:lumMod val="50000"/>
                </a:schemeClr>
              </a:buClr>
              <a:buFont typeface="Wingdings" pitchFamily="2" charset="2"/>
              <a:buChar char="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05163" indent="-461963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 pitchFamily="2" charset="2"/>
              <a:buChar char="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57600" indent="-461963" algn="l" defTabSz="914400" rtl="0" eaLnBrk="1" latinLnBrk="0" hangingPunct="1">
              <a:spcBef>
                <a:spcPct val="20000"/>
              </a:spcBef>
              <a:buClr>
                <a:schemeClr val="accent3">
                  <a:lumMod val="50000"/>
                </a:schemeClr>
              </a:buClr>
              <a:buFont typeface="Wingdings" pitchFamily="2" charset="2"/>
              <a:buChar char="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19563" indent="-461963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 pitchFamily="2" charset="2"/>
              <a:buChar char="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1000"/>
              </a:spcBef>
              <a:buClr>
                <a:schemeClr val="tx2"/>
              </a:buClr>
              <a:buSzPct val="100000"/>
              <a:buNone/>
            </a:pPr>
            <a:r>
              <a:rPr lang="en-US" sz="2200" dirty="0" smtClean="0">
                <a:solidFill>
                  <a:srgbClr val="2D2F2B"/>
                </a:solidFill>
              </a:rPr>
              <a:t>CMT, </a:t>
            </a:r>
            <a:r>
              <a:rPr lang="en-US" sz="2200" dirty="0" err="1" smtClean="0">
                <a:solidFill>
                  <a:srgbClr val="2D2F2B"/>
                </a:solidFill>
              </a:rPr>
              <a:t>Thaler</a:t>
            </a:r>
            <a:endParaRPr lang="en-US" sz="1600" dirty="0" smtClean="0">
              <a:solidFill>
                <a:schemeClr val="accent5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1" name="Content Placeholder 2"/>
          <p:cNvSpPr txBox="1">
            <a:spLocks/>
          </p:cNvSpPr>
          <p:nvPr/>
        </p:nvSpPr>
        <p:spPr>
          <a:xfrm>
            <a:off x="656210" y="4786249"/>
            <a:ext cx="4667250" cy="6184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457200" indent="-457200" algn="l" defTabSz="914400" rtl="0" eaLnBrk="1" latinLnBrk="0" hangingPunct="1">
              <a:spcBef>
                <a:spcPts val="2000"/>
              </a:spcBef>
              <a:buClr>
                <a:srgbClr val="333333"/>
              </a:buClr>
              <a:buFont typeface="Wingdings" charset="2"/>
              <a:buChar char="§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914400" indent="-457200" algn="l" defTabSz="914400" rtl="0" eaLnBrk="1" latinLnBrk="0" hangingPunct="1">
              <a:spcBef>
                <a:spcPts val="600"/>
              </a:spcBef>
              <a:buClr>
                <a:schemeClr val="accent3">
                  <a:lumMod val="50000"/>
                </a:schemeClr>
              </a:buClr>
              <a:buFont typeface="Wingdings" pitchFamily="2" charset="2"/>
              <a:buChar char="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371600" indent="-457200" algn="l" defTabSz="914400" rtl="0" eaLnBrk="1" latinLnBrk="0" hangingPunct="1">
              <a:spcBef>
                <a:spcPts val="600"/>
              </a:spcBef>
              <a:buClr>
                <a:schemeClr val="accent3"/>
              </a:buClr>
              <a:buFont typeface="Wingdings" pitchFamily="2" charset="2"/>
              <a:buChar char="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828800" indent="-457200" algn="l" defTabSz="914400" rtl="0" eaLnBrk="1" latinLnBrk="0" hangingPunct="1">
              <a:spcBef>
                <a:spcPts val="600"/>
              </a:spcBef>
              <a:buClr>
                <a:schemeClr val="accent3">
                  <a:lumMod val="50000"/>
                </a:schemeClr>
              </a:buClr>
              <a:buFont typeface="Wingdings" pitchFamily="2" charset="2"/>
              <a:buChar char="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286000" indent="-457200" algn="l" defTabSz="914400" rtl="0" eaLnBrk="1" latinLnBrk="0" hangingPunct="1">
              <a:spcBef>
                <a:spcPts val="600"/>
              </a:spcBef>
              <a:buClr>
                <a:schemeClr val="accent3"/>
              </a:buClr>
              <a:buFont typeface="Wingdings" pitchFamily="2" charset="2"/>
              <a:buChar char="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743200" indent="-461963" algn="l" defTabSz="914400" rtl="0" eaLnBrk="1" latinLnBrk="0" hangingPunct="1">
              <a:spcBef>
                <a:spcPct val="20000"/>
              </a:spcBef>
              <a:buClr>
                <a:schemeClr val="accent3">
                  <a:lumMod val="50000"/>
                </a:schemeClr>
              </a:buClr>
              <a:buFont typeface="Wingdings" pitchFamily="2" charset="2"/>
              <a:buChar char="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05163" indent="-461963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 pitchFamily="2" charset="2"/>
              <a:buChar char="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57600" indent="-461963" algn="l" defTabSz="914400" rtl="0" eaLnBrk="1" latinLnBrk="0" hangingPunct="1">
              <a:spcBef>
                <a:spcPct val="20000"/>
              </a:spcBef>
              <a:buClr>
                <a:schemeClr val="accent3">
                  <a:lumMod val="50000"/>
                </a:schemeClr>
              </a:buClr>
              <a:buFont typeface="Wingdings" pitchFamily="2" charset="2"/>
              <a:buChar char="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19563" indent="-461963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 pitchFamily="2" charset="2"/>
              <a:buChar char="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1000"/>
              </a:spcBef>
              <a:buClr>
                <a:schemeClr val="tx2"/>
              </a:buClr>
              <a:buSzPct val="100000"/>
              <a:buNone/>
            </a:pPr>
            <a:r>
              <a:rPr lang="en-US" sz="2200" dirty="0" smtClean="0">
                <a:solidFill>
                  <a:srgbClr val="2D2F2B"/>
                </a:solidFill>
              </a:rPr>
              <a:t>Pinocchio</a:t>
            </a:r>
            <a:r>
              <a:rPr lang="en-US" sz="2000" dirty="0" smtClean="0">
                <a:solidFill>
                  <a:schemeClr val="accent5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200" dirty="0" smtClean="0"/>
              <a:t> </a:t>
            </a:r>
            <a:endParaRPr lang="en-US" sz="1600" dirty="0" smtClean="0">
              <a:solidFill>
                <a:schemeClr val="accent5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2" name="Content Placeholder 2"/>
          <p:cNvSpPr txBox="1">
            <a:spLocks/>
          </p:cNvSpPr>
          <p:nvPr/>
        </p:nvSpPr>
        <p:spPr>
          <a:xfrm>
            <a:off x="4193768" y="4786249"/>
            <a:ext cx="2926222" cy="67762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457200" indent="-457200" algn="l" defTabSz="914400" rtl="0" eaLnBrk="1" latinLnBrk="0" hangingPunct="1">
              <a:spcBef>
                <a:spcPts val="2000"/>
              </a:spcBef>
              <a:buClr>
                <a:srgbClr val="333333"/>
              </a:buClr>
              <a:buFont typeface="Wingdings" charset="2"/>
              <a:buChar char="§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914400" indent="-457200" algn="l" defTabSz="914400" rtl="0" eaLnBrk="1" latinLnBrk="0" hangingPunct="1">
              <a:spcBef>
                <a:spcPts val="600"/>
              </a:spcBef>
              <a:buClr>
                <a:schemeClr val="accent3">
                  <a:lumMod val="50000"/>
                </a:schemeClr>
              </a:buClr>
              <a:buFont typeface="Wingdings" pitchFamily="2" charset="2"/>
              <a:buChar char="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371600" indent="-457200" algn="l" defTabSz="914400" rtl="0" eaLnBrk="1" latinLnBrk="0" hangingPunct="1">
              <a:spcBef>
                <a:spcPts val="600"/>
              </a:spcBef>
              <a:buClr>
                <a:schemeClr val="accent3"/>
              </a:buClr>
              <a:buFont typeface="Wingdings" pitchFamily="2" charset="2"/>
              <a:buChar char="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828800" indent="-457200" algn="l" defTabSz="914400" rtl="0" eaLnBrk="1" latinLnBrk="0" hangingPunct="1">
              <a:spcBef>
                <a:spcPts val="600"/>
              </a:spcBef>
              <a:buClr>
                <a:schemeClr val="accent3">
                  <a:lumMod val="50000"/>
                </a:schemeClr>
              </a:buClr>
              <a:buFont typeface="Wingdings" pitchFamily="2" charset="2"/>
              <a:buChar char="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286000" indent="-457200" algn="l" defTabSz="914400" rtl="0" eaLnBrk="1" latinLnBrk="0" hangingPunct="1">
              <a:spcBef>
                <a:spcPts val="600"/>
              </a:spcBef>
              <a:buClr>
                <a:schemeClr val="accent3"/>
              </a:buClr>
              <a:buFont typeface="Wingdings" pitchFamily="2" charset="2"/>
              <a:buChar char="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743200" indent="-461963" algn="l" defTabSz="914400" rtl="0" eaLnBrk="1" latinLnBrk="0" hangingPunct="1">
              <a:spcBef>
                <a:spcPct val="20000"/>
              </a:spcBef>
              <a:buClr>
                <a:schemeClr val="accent3">
                  <a:lumMod val="50000"/>
                </a:schemeClr>
              </a:buClr>
              <a:buFont typeface="Wingdings" pitchFamily="2" charset="2"/>
              <a:buChar char="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05163" indent="-461963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 pitchFamily="2" charset="2"/>
              <a:buChar char="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57600" indent="-461963" algn="l" defTabSz="914400" rtl="0" eaLnBrk="1" latinLnBrk="0" hangingPunct="1">
              <a:spcBef>
                <a:spcPct val="20000"/>
              </a:spcBef>
              <a:buClr>
                <a:schemeClr val="accent3">
                  <a:lumMod val="50000"/>
                </a:schemeClr>
              </a:buClr>
              <a:buFont typeface="Wingdings" pitchFamily="2" charset="2"/>
              <a:buChar char="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19563" indent="-461963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 pitchFamily="2" charset="2"/>
              <a:buChar char="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ct val="110000"/>
              </a:lnSpc>
              <a:spcBef>
                <a:spcPts val="0"/>
              </a:spcBef>
              <a:buFont typeface="Wingdings" charset="2"/>
              <a:buNone/>
            </a:pPr>
            <a:r>
              <a:rPr lang="en-US" sz="1400" cap="small" dirty="0" err="1" smtClean="0">
                <a:solidFill>
                  <a:schemeClr val="accent5"/>
                </a:solidFill>
              </a:rPr>
              <a:t>ggpr</a:t>
            </a:r>
            <a:r>
              <a:rPr lang="en-US" sz="1400" cap="small" dirty="0" smtClean="0">
                <a:solidFill>
                  <a:schemeClr val="accent5"/>
                </a:solidFill>
              </a:rPr>
              <a:t> eurocrypt13</a:t>
            </a:r>
            <a:endParaRPr lang="en-US" sz="1400" cap="small" dirty="0">
              <a:solidFill>
                <a:schemeClr val="accent5"/>
              </a:solidFill>
            </a:endParaRPr>
          </a:p>
          <a:p>
            <a:pPr marL="0" indent="0" algn="r">
              <a:lnSpc>
                <a:spcPct val="110000"/>
              </a:lnSpc>
              <a:spcBef>
                <a:spcPts val="0"/>
              </a:spcBef>
              <a:buFont typeface="Wingdings" charset="2"/>
              <a:buNone/>
            </a:pPr>
            <a:r>
              <a:rPr lang="en-US" sz="1400" dirty="0" err="1" smtClean="0">
                <a:solidFill>
                  <a:schemeClr val="accent5"/>
                </a:solidFill>
              </a:rPr>
              <a:t>Parno</a:t>
            </a:r>
            <a:r>
              <a:rPr lang="en-US" sz="1400" dirty="0" smtClean="0">
                <a:solidFill>
                  <a:schemeClr val="accent5"/>
                </a:solidFill>
              </a:rPr>
              <a:t> et al. </a:t>
            </a:r>
            <a:r>
              <a:rPr lang="en-US" sz="1400" cap="small" dirty="0">
                <a:solidFill>
                  <a:schemeClr val="accent5"/>
                </a:solidFill>
              </a:rPr>
              <a:t>o</a:t>
            </a:r>
            <a:r>
              <a:rPr lang="en-US" sz="1400" cap="small" dirty="0" smtClean="0">
                <a:solidFill>
                  <a:schemeClr val="accent5"/>
                </a:solidFill>
              </a:rPr>
              <a:t>akland13</a:t>
            </a:r>
          </a:p>
          <a:p>
            <a:pPr marL="0" indent="0" algn="r">
              <a:lnSpc>
                <a:spcPct val="110000"/>
              </a:lnSpc>
              <a:spcBef>
                <a:spcPts val="0"/>
              </a:spcBef>
              <a:buFont typeface="Wingdings" charset="2"/>
              <a:buNone/>
            </a:pPr>
            <a:endParaRPr lang="en-US" sz="1400" cap="small" dirty="0" smtClean="0">
              <a:solidFill>
                <a:schemeClr val="accent5"/>
              </a:solidFill>
            </a:endParaRPr>
          </a:p>
        </p:txBody>
      </p:sp>
      <p:sp>
        <p:nvSpPr>
          <p:cNvPr id="13" name="Content Placeholder 2"/>
          <p:cNvSpPr txBox="1">
            <a:spLocks/>
          </p:cNvSpPr>
          <p:nvPr/>
        </p:nvSpPr>
        <p:spPr>
          <a:xfrm>
            <a:off x="627181" y="5628077"/>
            <a:ext cx="4667250" cy="6184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457200" indent="-457200" algn="l" defTabSz="914400" rtl="0" eaLnBrk="1" latinLnBrk="0" hangingPunct="1">
              <a:spcBef>
                <a:spcPts val="2000"/>
              </a:spcBef>
              <a:buClr>
                <a:srgbClr val="333333"/>
              </a:buClr>
              <a:buFont typeface="Wingdings" charset="2"/>
              <a:buChar char="§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914400" indent="-457200" algn="l" defTabSz="914400" rtl="0" eaLnBrk="1" latinLnBrk="0" hangingPunct="1">
              <a:spcBef>
                <a:spcPts val="600"/>
              </a:spcBef>
              <a:buClr>
                <a:schemeClr val="accent3">
                  <a:lumMod val="50000"/>
                </a:schemeClr>
              </a:buClr>
              <a:buFont typeface="Wingdings" pitchFamily="2" charset="2"/>
              <a:buChar char="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371600" indent="-457200" algn="l" defTabSz="914400" rtl="0" eaLnBrk="1" latinLnBrk="0" hangingPunct="1">
              <a:spcBef>
                <a:spcPts val="600"/>
              </a:spcBef>
              <a:buClr>
                <a:schemeClr val="accent3"/>
              </a:buClr>
              <a:buFont typeface="Wingdings" pitchFamily="2" charset="2"/>
              <a:buChar char="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828800" indent="-457200" algn="l" defTabSz="914400" rtl="0" eaLnBrk="1" latinLnBrk="0" hangingPunct="1">
              <a:spcBef>
                <a:spcPts val="600"/>
              </a:spcBef>
              <a:buClr>
                <a:schemeClr val="accent3">
                  <a:lumMod val="50000"/>
                </a:schemeClr>
              </a:buClr>
              <a:buFont typeface="Wingdings" pitchFamily="2" charset="2"/>
              <a:buChar char="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286000" indent="-457200" algn="l" defTabSz="914400" rtl="0" eaLnBrk="1" latinLnBrk="0" hangingPunct="1">
              <a:spcBef>
                <a:spcPts val="600"/>
              </a:spcBef>
              <a:buClr>
                <a:schemeClr val="accent3"/>
              </a:buClr>
              <a:buFont typeface="Wingdings" pitchFamily="2" charset="2"/>
              <a:buChar char="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743200" indent="-461963" algn="l" defTabSz="914400" rtl="0" eaLnBrk="1" latinLnBrk="0" hangingPunct="1">
              <a:spcBef>
                <a:spcPct val="20000"/>
              </a:spcBef>
              <a:buClr>
                <a:schemeClr val="accent3">
                  <a:lumMod val="50000"/>
                </a:schemeClr>
              </a:buClr>
              <a:buFont typeface="Wingdings" pitchFamily="2" charset="2"/>
              <a:buChar char="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05163" indent="-461963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 pitchFamily="2" charset="2"/>
              <a:buChar char="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57600" indent="-461963" algn="l" defTabSz="914400" rtl="0" eaLnBrk="1" latinLnBrk="0" hangingPunct="1">
              <a:spcBef>
                <a:spcPct val="20000"/>
              </a:spcBef>
              <a:buClr>
                <a:schemeClr val="accent3">
                  <a:lumMod val="50000"/>
                </a:schemeClr>
              </a:buClr>
              <a:buFont typeface="Wingdings" pitchFamily="2" charset="2"/>
              <a:buChar char="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19563" indent="-461963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 pitchFamily="2" charset="2"/>
              <a:buChar char="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1000"/>
              </a:spcBef>
              <a:buClr>
                <a:schemeClr val="tx2"/>
              </a:buClr>
              <a:buSzPct val="100000"/>
              <a:buNone/>
            </a:pPr>
            <a:r>
              <a:rPr lang="en-US" sz="2200" dirty="0" smtClean="0">
                <a:solidFill>
                  <a:srgbClr val="2D2F2B"/>
                </a:solidFill>
              </a:rPr>
              <a:t>BCGTV</a:t>
            </a:r>
            <a:r>
              <a:rPr lang="en-US" sz="2000" dirty="0" smtClean="0">
                <a:solidFill>
                  <a:schemeClr val="accent5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200" dirty="0" smtClean="0"/>
              <a:t> </a:t>
            </a:r>
            <a:endParaRPr lang="en-US" sz="1600" dirty="0" smtClean="0">
              <a:solidFill>
                <a:schemeClr val="accent5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4" name="Content Placeholder 2"/>
          <p:cNvSpPr txBox="1">
            <a:spLocks/>
          </p:cNvSpPr>
          <p:nvPr/>
        </p:nvSpPr>
        <p:spPr>
          <a:xfrm>
            <a:off x="4164739" y="5628076"/>
            <a:ext cx="2926222" cy="11392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457200" indent="-457200" algn="l" defTabSz="914400" rtl="0" eaLnBrk="1" latinLnBrk="0" hangingPunct="1">
              <a:spcBef>
                <a:spcPts val="2000"/>
              </a:spcBef>
              <a:buClr>
                <a:srgbClr val="333333"/>
              </a:buClr>
              <a:buFont typeface="Wingdings" charset="2"/>
              <a:buChar char="§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914400" indent="-457200" algn="l" defTabSz="914400" rtl="0" eaLnBrk="1" latinLnBrk="0" hangingPunct="1">
              <a:spcBef>
                <a:spcPts val="600"/>
              </a:spcBef>
              <a:buClr>
                <a:schemeClr val="accent3">
                  <a:lumMod val="50000"/>
                </a:schemeClr>
              </a:buClr>
              <a:buFont typeface="Wingdings" pitchFamily="2" charset="2"/>
              <a:buChar char="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371600" indent="-457200" algn="l" defTabSz="914400" rtl="0" eaLnBrk="1" latinLnBrk="0" hangingPunct="1">
              <a:spcBef>
                <a:spcPts val="600"/>
              </a:spcBef>
              <a:buClr>
                <a:schemeClr val="accent3"/>
              </a:buClr>
              <a:buFont typeface="Wingdings" pitchFamily="2" charset="2"/>
              <a:buChar char="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828800" indent="-457200" algn="l" defTabSz="914400" rtl="0" eaLnBrk="1" latinLnBrk="0" hangingPunct="1">
              <a:spcBef>
                <a:spcPts val="600"/>
              </a:spcBef>
              <a:buClr>
                <a:schemeClr val="accent3">
                  <a:lumMod val="50000"/>
                </a:schemeClr>
              </a:buClr>
              <a:buFont typeface="Wingdings" pitchFamily="2" charset="2"/>
              <a:buChar char="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286000" indent="-457200" algn="l" defTabSz="914400" rtl="0" eaLnBrk="1" latinLnBrk="0" hangingPunct="1">
              <a:spcBef>
                <a:spcPts val="600"/>
              </a:spcBef>
              <a:buClr>
                <a:schemeClr val="accent3"/>
              </a:buClr>
              <a:buFont typeface="Wingdings" pitchFamily="2" charset="2"/>
              <a:buChar char="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743200" indent="-461963" algn="l" defTabSz="914400" rtl="0" eaLnBrk="1" latinLnBrk="0" hangingPunct="1">
              <a:spcBef>
                <a:spcPct val="20000"/>
              </a:spcBef>
              <a:buClr>
                <a:schemeClr val="accent3">
                  <a:lumMod val="50000"/>
                </a:schemeClr>
              </a:buClr>
              <a:buFont typeface="Wingdings" pitchFamily="2" charset="2"/>
              <a:buChar char="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05163" indent="-461963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 pitchFamily="2" charset="2"/>
              <a:buChar char="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57600" indent="-461963" algn="l" defTabSz="914400" rtl="0" eaLnBrk="1" latinLnBrk="0" hangingPunct="1">
              <a:spcBef>
                <a:spcPct val="20000"/>
              </a:spcBef>
              <a:buClr>
                <a:schemeClr val="accent3">
                  <a:lumMod val="50000"/>
                </a:schemeClr>
              </a:buClr>
              <a:buFont typeface="Wingdings" pitchFamily="2" charset="2"/>
              <a:buChar char="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19563" indent="-461963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 pitchFamily="2" charset="2"/>
              <a:buChar char="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ct val="110000"/>
              </a:lnSpc>
              <a:spcBef>
                <a:spcPts val="0"/>
              </a:spcBef>
              <a:buFont typeface="Wingdings" charset="2"/>
              <a:buNone/>
            </a:pPr>
            <a:r>
              <a:rPr lang="en-US" sz="1400" cap="small" dirty="0" err="1" smtClean="0">
                <a:solidFill>
                  <a:schemeClr val="accent5"/>
                </a:solidFill>
              </a:rPr>
              <a:t>bcgtv</a:t>
            </a:r>
            <a:r>
              <a:rPr lang="en-US" sz="1400" cap="small" dirty="0" smtClean="0">
                <a:solidFill>
                  <a:schemeClr val="accent5"/>
                </a:solidFill>
              </a:rPr>
              <a:t> crypto13</a:t>
            </a:r>
            <a:endParaRPr lang="en-US" sz="1400" cap="small" dirty="0">
              <a:solidFill>
                <a:schemeClr val="accent5"/>
              </a:solidFill>
            </a:endParaRPr>
          </a:p>
          <a:p>
            <a:pPr marL="0" indent="0" algn="r">
              <a:lnSpc>
                <a:spcPct val="110000"/>
              </a:lnSpc>
              <a:spcBef>
                <a:spcPts val="0"/>
              </a:spcBef>
              <a:buFont typeface="Wingdings" charset="2"/>
              <a:buNone/>
            </a:pPr>
            <a:r>
              <a:rPr lang="en-US" sz="1400" cap="small" dirty="0" err="1" smtClean="0">
                <a:solidFill>
                  <a:schemeClr val="accent5"/>
                </a:solidFill>
              </a:rPr>
              <a:t>bcgt</a:t>
            </a:r>
            <a:r>
              <a:rPr lang="en-US" sz="1400" cap="small" dirty="0" smtClean="0">
                <a:solidFill>
                  <a:schemeClr val="accent5"/>
                </a:solidFill>
              </a:rPr>
              <a:t> itcs13</a:t>
            </a:r>
          </a:p>
          <a:p>
            <a:pPr marL="0" indent="0" algn="r">
              <a:lnSpc>
                <a:spcPct val="110000"/>
              </a:lnSpc>
              <a:spcBef>
                <a:spcPts val="0"/>
              </a:spcBef>
              <a:buFont typeface="Wingdings" charset="2"/>
              <a:buNone/>
            </a:pPr>
            <a:r>
              <a:rPr lang="en-US" sz="1400" cap="small" dirty="0" err="1" smtClean="0">
                <a:solidFill>
                  <a:schemeClr val="accent5"/>
                </a:solidFill>
              </a:rPr>
              <a:t>bciop</a:t>
            </a:r>
            <a:r>
              <a:rPr lang="en-US" sz="1400" cap="small" dirty="0" smtClean="0">
                <a:solidFill>
                  <a:schemeClr val="accent5"/>
                </a:solidFill>
              </a:rPr>
              <a:t> tcc13</a:t>
            </a:r>
          </a:p>
          <a:p>
            <a:pPr marL="0" indent="0" algn="r">
              <a:lnSpc>
                <a:spcPct val="110000"/>
              </a:lnSpc>
              <a:spcBef>
                <a:spcPts val="0"/>
              </a:spcBef>
              <a:buFont typeface="Wingdings" charset="2"/>
              <a:buNone/>
            </a:pPr>
            <a:endParaRPr lang="en-US" sz="1400" cap="small" dirty="0" smtClean="0">
              <a:solidFill>
                <a:schemeClr val="accent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27006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TextBox 49"/>
          <p:cNvSpPr txBox="1"/>
          <p:nvPr/>
        </p:nvSpPr>
        <p:spPr>
          <a:xfrm>
            <a:off x="840161" y="3670461"/>
            <a:ext cx="557910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>
                <a:solidFill>
                  <a:schemeClr val="tx2"/>
                </a:solidFill>
              </a:rPr>
              <a:t>This research area is thriving.</a:t>
            </a:r>
          </a:p>
        </p:txBody>
      </p:sp>
      <p:sp>
        <p:nvSpPr>
          <p:cNvPr id="51" name="Content Placeholder 2"/>
          <p:cNvSpPr txBox="1">
            <a:spLocks/>
          </p:cNvSpPr>
          <p:nvPr/>
        </p:nvSpPr>
        <p:spPr>
          <a:xfrm>
            <a:off x="6534756" y="1699396"/>
            <a:ext cx="1477818" cy="15795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457200" indent="-457200" algn="l" defTabSz="914400" rtl="0" eaLnBrk="1" latinLnBrk="0" hangingPunct="1">
              <a:spcBef>
                <a:spcPts val="2000"/>
              </a:spcBef>
              <a:buClr>
                <a:srgbClr val="333333"/>
              </a:buClr>
              <a:buFont typeface="Wingdings" charset="2"/>
              <a:buChar char="§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914400" indent="-457200" algn="l" defTabSz="914400" rtl="0" eaLnBrk="1" latinLnBrk="0" hangingPunct="1">
              <a:spcBef>
                <a:spcPts val="600"/>
              </a:spcBef>
              <a:buClr>
                <a:schemeClr val="accent3">
                  <a:lumMod val="50000"/>
                </a:schemeClr>
              </a:buClr>
              <a:buFont typeface="Wingdings" pitchFamily="2" charset="2"/>
              <a:buChar char="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371600" indent="-457200" algn="l" defTabSz="914400" rtl="0" eaLnBrk="1" latinLnBrk="0" hangingPunct="1">
              <a:spcBef>
                <a:spcPts val="600"/>
              </a:spcBef>
              <a:buClr>
                <a:schemeClr val="accent3"/>
              </a:buClr>
              <a:buFont typeface="Wingdings" pitchFamily="2" charset="2"/>
              <a:buChar char="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828800" indent="-457200" algn="l" defTabSz="914400" rtl="0" eaLnBrk="1" latinLnBrk="0" hangingPunct="1">
              <a:spcBef>
                <a:spcPts val="600"/>
              </a:spcBef>
              <a:buClr>
                <a:schemeClr val="accent3">
                  <a:lumMod val="50000"/>
                </a:schemeClr>
              </a:buClr>
              <a:buFont typeface="Wingdings" pitchFamily="2" charset="2"/>
              <a:buChar char="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286000" indent="-457200" algn="l" defTabSz="914400" rtl="0" eaLnBrk="1" latinLnBrk="0" hangingPunct="1">
              <a:spcBef>
                <a:spcPts val="600"/>
              </a:spcBef>
              <a:buClr>
                <a:schemeClr val="accent3"/>
              </a:buClr>
              <a:buFont typeface="Wingdings" pitchFamily="2" charset="2"/>
              <a:buChar char="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743200" indent="-461963" algn="l" defTabSz="914400" rtl="0" eaLnBrk="1" latinLnBrk="0" hangingPunct="1">
              <a:spcBef>
                <a:spcPct val="20000"/>
              </a:spcBef>
              <a:buClr>
                <a:schemeClr val="accent3">
                  <a:lumMod val="50000"/>
                </a:schemeClr>
              </a:buClr>
              <a:buFont typeface="Wingdings" pitchFamily="2" charset="2"/>
              <a:buChar char="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05163" indent="-461963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 pitchFamily="2" charset="2"/>
              <a:buChar char="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57600" indent="-461963" algn="l" defTabSz="914400" rtl="0" eaLnBrk="1" latinLnBrk="0" hangingPunct="1">
              <a:spcBef>
                <a:spcPct val="20000"/>
              </a:spcBef>
              <a:buClr>
                <a:schemeClr val="accent3">
                  <a:lumMod val="50000"/>
                </a:schemeClr>
              </a:buClr>
              <a:buFont typeface="Wingdings" pitchFamily="2" charset="2"/>
              <a:buChar char="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19563" indent="-461963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 pitchFamily="2" charset="2"/>
              <a:buChar char="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ct val="110000"/>
              </a:lnSpc>
              <a:spcBef>
                <a:spcPts val="0"/>
              </a:spcBef>
              <a:buFont typeface="Wingdings" charset="2"/>
              <a:buNone/>
            </a:pPr>
            <a:r>
              <a:rPr lang="en-US" sz="1300" cap="small" dirty="0">
                <a:solidFill>
                  <a:schemeClr val="accent5"/>
                </a:solidFill>
              </a:rPr>
              <a:t>h</a:t>
            </a:r>
            <a:r>
              <a:rPr lang="en-US" sz="1300" cap="small" dirty="0" smtClean="0">
                <a:solidFill>
                  <a:schemeClr val="accent5"/>
                </a:solidFill>
              </a:rPr>
              <a:t>otos11</a:t>
            </a:r>
            <a:endParaRPr lang="en-US" sz="1300" cap="small" dirty="0">
              <a:solidFill>
                <a:schemeClr val="accent5"/>
              </a:solidFill>
            </a:endParaRPr>
          </a:p>
          <a:p>
            <a:pPr marL="0" indent="0" algn="r">
              <a:lnSpc>
                <a:spcPct val="110000"/>
              </a:lnSpc>
              <a:spcBef>
                <a:spcPts val="0"/>
              </a:spcBef>
              <a:buFont typeface="Wingdings" charset="2"/>
              <a:buNone/>
            </a:pPr>
            <a:r>
              <a:rPr lang="en-US" sz="1300" cap="small" dirty="0">
                <a:solidFill>
                  <a:schemeClr val="accent5"/>
                </a:solidFill>
              </a:rPr>
              <a:t>n</a:t>
            </a:r>
            <a:r>
              <a:rPr lang="en-US" sz="1300" cap="small" dirty="0" smtClean="0">
                <a:solidFill>
                  <a:schemeClr val="accent5"/>
                </a:solidFill>
              </a:rPr>
              <a:t>dss12</a:t>
            </a:r>
          </a:p>
          <a:p>
            <a:pPr marL="0" indent="0" algn="r">
              <a:lnSpc>
                <a:spcPct val="110000"/>
              </a:lnSpc>
              <a:spcBef>
                <a:spcPts val="0"/>
              </a:spcBef>
              <a:buNone/>
            </a:pPr>
            <a:r>
              <a:rPr lang="en-US" sz="1300" cap="small" dirty="0" smtClean="0">
                <a:solidFill>
                  <a:schemeClr val="accent5"/>
                </a:solidFill>
              </a:rPr>
              <a:t>security12</a:t>
            </a:r>
          </a:p>
          <a:p>
            <a:pPr marL="0" indent="0" algn="r">
              <a:lnSpc>
                <a:spcPct val="110000"/>
              </a:lnSpc>
              <a:spcBef>
                <a:spcPts val="0"/>
              </a:spcBef>
              <a:buNone/>
            </a:pPr>
            <a:r>
              <a:rPr lang="en-US" sz="1300" cap="small" dirty="0" smtClean="0">
                <a:solidFill>
                  <a:schemeClr val="accent5"/>
                </a:solidFill>
              </a:rPr>
              <a:t>eurosys13</a:t>
            </a:r>
            <a:endParaRPr lang="en-US" sz="1300" cap="small" dirty="0">
              <a:solidFill>
                <a:schemeClr val="accent5"/>
              </a:solidFill>
            </a:endParaRPr>
          </a:p>
          <a:p>
            <a:pPr marL="0" indent="0" algn="r">
              <a:lnSpc>
                <a:spcPct val="110000"/>
              </a:lnSpc>
              <a:spcBef>
                <a:spcPts val="0"/>
              </a:spcBef>
              <a:buNone/>
            </a:pPr>
            <a:r>
              <a:rPr lang="en-US" sz="1300" cap="small" dirty="0" smtClean="0">
                <a:solidFill>
                  <a:schemeClr val="accent5"/>
                </a:solidFill>
              </a:rPr>
              <a:t>oakland13</a:t>
            </a:r>
          </a:p>
          <a:p>
            <a:pPr marL="0" indent="0" algn="r">
              <a:lnSpc>
                <a:spcPct val="110000"/>
              </a:lnSpc>
              <a:spcBef>
                <a:spcPts val="0"/>
              </a:spcBef>
              <a:buNone/>
            </a:pPr>
            <a:r>
              <a:rPr lang="en-US" sz="1300" cap="small" dirty="0" smtClean="0">
                <a:solidFill>
                  <a:schemeClr val="accent5"/>
                </a:solidFill>
              </a:rPr>
              <a:t>sosp13</a:t>
            </a:r>
            <a:endParaRPr lang="en-US" sz="1300" cap="small" dirty="0">
              <a:solidFill>
                <a:schemeClr val="accent5"/>
              </a:solidFill>
            </a:endParaRPr>
          </a:p>
          <a:p>
            <a:pPr marL="0" indent="0" algn="r">
              <a:lnSpc>
                <a:spcPct val="110000"/>
              </a:lnSpc>
              <a:spcBef>
                <a:spcPts val="0"/>
              </a:spcBef>
              <a:buFont typeface="Wingdings" charset="2"/>
              <a:buNone/>
            </a:pPr>
            <a:endParaRPr lang="en-US" sz="1300" cap="small" dirty="0" smtClean="0">
              <a:solidFill>
                <a:schemeClr val="accent5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40160" y="832760"/>
            <a:ext cx="7361923" cy="11490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>
                <a:solidFill>
                  <a:schemeClr val="tx2"/>
                </a:solidFill>
              </a:rPr>
              <a:t>We have refined several strands of theory.</a:t>
            </a:r>
          </a:p>
          <a:p>
            <a:pPr marL="912813">
              <a:spcBef>
                <a:spcPts val="800"/>
              </a:spcBef>
            </a:pPr>
            <a:r>
              <a:rPr lang="en-US" sz="2000" dirty="0" smtClean="0">
                <a:solidFill>
                  <a:schemeClr val="tx2"/>
                </a:solidFill>
              </a:rPr>
              <a:t>	We have reduced the costs of a PCP-based </a:t>
            </a:r>
            <a:r>
              <a:rPr lang="en-US" sz="2000" dirty="0" smtClean="0">
                <a:solidFill>
                  <a:schemeClr val="accent2">
                    <a:lumMod val="75000"/>
                  </a:schemeClr>
                </a:solidFill>
              </a:rPr>
              <a:t>argument system </a:t>
            </a:r>
            <a:r>
              <a:rPr lang="en-US" sz="1600" dirty="0" smtClean="0">
                <a:solidFill>
                  <a:schemeClr val="tx2"/>
                </a:solidFill>
              </a:rPr>
              <a:t>[</a:t>
            </a:r>
            <a:r>
              <a:rPr lang="en-US" cap="small" dirty="0" err="1" smtClean="0">
                <a:solidFill>
                  <a:schemeClr val="tx2"/>
                </a:solidFill>
              </a:rPr>
              <a:t>iko</a:t>
            </a:r>
            <a:r>
              <a:rPr lang="en-US" cap="small" dirty="0" smtClean="0">
                <a:solidFill>
                  <a:schemeClr val="tx2"/>
                </a:solidFill>
              </a:rPr>
              <a:t> ccc</a:t>
            </a:r>
            <a:r>
              <a:rPr lang="en-US" sz="1600" dirty="0" smtClean="0">
                <a:solidFill>
                  <a:schemeClr val="tx2"/>
                </a:solidFill>
              </a:rPr>
              <a:t>07] </a:t>
            </a:r>
            <a:r>
              <a:rPr lang="en-US" sz="2000" dirty="0" smtClean="0">
                <a:solidFill>
                  <a:schemeClr val="tx2"/>
                </a:solidFill>
              </a:rPr>
              <a:t>by 20 orders of magnitude.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828613" y="5442170"/>
            <a:ext cx="739174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>
                <a:solidFill>
                  <a:schemeClr val="tx2"/>
                </a:solidFill>
              </a:rPr>
              <a:t>We predict that PCP-based machinery will be a key tool for building secure systems.</a:t>
            </a:r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6292303" y="3658916"/>
            <a:ext cx="1708727" cy="179555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457200" indent="-457200" algn="l" defTabSz="914400" rtl="0" eaLnBrk="1" latinLnBrk="0" hangingPunct="1">
              <a:spcBef>
                <a:spcPts val="2000"/>
              </a:spcBef>
              <a:buClr>
                <a:srgbClr val="333333"/>
              </a:buClr>
              <a:buFont typeface="Wingdings" charset="2"/>
              <a:buChar char="§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914400" indent="-457200" algn="l" defTabSz="914400" rtl="0" eaLnBrk="1" latinLnBrk="0" hangingPunct="1">
              <a:spcBef>
                <a:spcPts val="600"/>
              </a:spcBef>
              <a:buClr>
                <a:schemeClr val="accent3">
                  <a:lumMod val="50000"/>
                </a:schemeClr>
              </a:buClr>
              <a:buFont typeface="Wingdings" pitchFamily="2" charset="2"/>
              <a:buChar char="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371600" indent="-457200" algn="l" defTabSz="914400" rtl="0" eaLnBrk="1" latinLnBrk="0" hangingPunct="1">
              <a:spcBef>
                <a:spcPts val="600"/>
              </a:spcBef>
              <a:buClr>
                <a:schemeClr val="accent3"/>
              </a:buClr>
              <a:buFont typeface="Wingdings" pitchFamily="2" charset="2"/>
              <a:buChar char="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828800" indent="-457200" algn="l" defTabSz="914400" rtl="0" eaLnBrk="1" latinLnBrk="0" hangingPunct="1">
              <a:spcBef>
                <a:spcPts val="600"/>
              </a:spcBef>
              <a:buClr>
                <a:schemeClr val="accent3">
                  <a:lumMod val="50000"/>
                </a:schemeClr>
              </a:buClr>
              <a:buFont typeface="Wingdings" pitchFamily="2" charset="2"/>
              <a:buChar char="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286000" indent="-457200" algn="l" defTabSz="914400" rtl="0" eaLnBrk="1" latinLnBrk="0" hangingPunct="1">
              <a:spcBef>
                <a:spcPts val="600"/>
              </a:spcBef>
              <a:buClr>
                <a:schemeClr val="accent3"/>
              </a:buClr>
              <a:buFont typeface="Wingdings" pitchFamily="2" charset="2"/>
              <a:buChar char="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743200" indent="-461963" algn="l" defTabSz="914400" rtl="0" eaLnBrk="1" latinLnBrk="0" hangingPunct="1">
              <a:spcBef>
                <a:spcPct val="20000"/>
              </a:spcBef>
              <a:buClr>
                <a:schemeClr val="accent3">
                  <a:lumMod val="50000"/>
                </a:schemeClr>
              </a:buClr>
              <a:buFont typeface="Wingdings" pitchFamily="2" charset="2"/>
              <a:buChar char="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05163" indent="-461963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 pitchFamily="2" charset="2"/>
              <a:buChar char="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57600" indent="-461963" algn="l" defTabSz="914400" rtl="0" eaLnBrk="1" latinLnBrk="0" hangingPunct="1">
              <a:spcBef>
                <a:spcPct val="20000"/>
              </a:spcBef>
              <a:buClr>
                <a:schemeClr val="accent3">
                  <a:lumMod val="50000"/>
                </a:schemeClr>
              </a:buClr>
              <a:buFont typeface="Wingdings" pitchFamily="2" charset="2"/>
              <a:buChar char="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19563" indent="-461963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 pitchFamily="2" charset="2"/>
              <a:buChar char="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ct val="105000"/>
              </a:lnSpc>
              <a:spcBef>
                <a:spcPts val="0"/>
              </a:spcBef>
              <a:buNone/>
            </a:pPr>
            <a:r>
              <a:rPr lang="en-US" sz="1300" cap="small" dirty="0" err="1" smtClean="0">
                <a:solidFill>
                  <a:schemeClr val="accent5"/>
                </a:solidFill>
              </a:rPr>
              <a:t>cmt</a:t>
            </a:r>
            <a:r>
              <a:rPr lang="en-US" sz="1300" dirty="0" smtClean="0">
                <a:solidFill>
                  <a:schemeClr val="accent5"/>
                </a:solidFill>
              </a:rPr>
              <a:t> </a:t>
            </a:r>
            <a:r>
              <a:rPr lang="en-US" sz="1300" cap="small" dirty="0" smtClean="0">
                <a:solidFill>
                  <a:schemeClr val="accent5"/>
                </a:solidFill>
              </a:rPr>
              <a:t>itcs12</a:t>
            </a:r>
          </a:p>
          <a:p>
            <a:pPr marL="0" indent="0" algn="r">
              <a:lnSpc>
                <a:spcPct val="105000"/>
              </a:lnSpc>
              <a:spcBef>
                <a:spcPts val="0"/>
              </a:spcBef>
              <a:buNone/>
            </a:pPr>
            <a:r>
              <a:rPr lang="en-US" sz="1300" cap="small" dirty="0" err="1" smtClean="0">
                <a:solidFill>
                  <a:schemeClr val="accent5"/>
                </a:solidFill>
              </a:rPr>
              <a:t>trmp</a:t>
            </a:r>
            <a:r>
              <a:rPr lang="en-US" sz="1300" dirty="0" smtClean="0">
                <a:solidFill>
                  <a:schemeClr val="accent5"/>
                </a:solidFill>
              </a:rPr>
              <a:t> </a:t>
            </a:r>
            <a:r>
              <a:rPr lang="en-US" sz="1300" cap="small" dirty="0" smtClean="0">
                <a:solidFill>
                  <a:schemeClr val="accent5"/>
                </a:solidFill>
              </a:rPr>
              <a:t>hotcloud12</a:t>
            </a:r>
          </a:p>
          <a:p>
            <a:pPr marL="0" indent="0" algn="r">
              <a:lnSpc>
                <a:spcPct val="105000"/>
              </a:lnSpc>
              <a:spcBef>
                <a:spcPts val="0"/>
              </a:spcBef>
              <a:buNone/>
            </a:pPr>
            <a:r>
              <a:rPr lang="en-US" sz="1300" cap="small" dirty="0" err="1" smtClean="0">
                <a:solidFill>
                  <a:schemeClr val="accent5"/>
                </a:solidFill>
              </a:rPr>
              <a:t>bcgt</a:t>
            </a:r>
            <a:r>
              <a:rPr lang="en-US" sz="1300" dirty="0" smtClean="0">
                <a:solidFill>
                  <a:schemeClr val="accent5"/>
                </a:solidFill>
              </a:rPr>
              <a:t> </a:t>
            </a:r>
            <a:r>
              <a:rPr lang="en-US" sz="1300" cap="small" dirty="0" smtClean="0">
                <a:solidFill>
                  <a:schemeClr val="accent5"/>
                </a:solidFill>
              </a:rPr>
              <a:t>itcs13</a:t>
            </a:r>
            <a:endParaRPr lang="en-US" sz="1300" cap="small" dirty="0">
              <a:solidFill>
                <a:schemeClr val="accent5"/>
              </a:solidFill>
            </a:endParaRPr>
          </a:p>
          <a:p>
            <a:pPr marL="0" indent="0" algn="r">
              <a:lnSpc>
                <a:spcPct val="105000"/>
              </a:lnSpc>
              <a:spcBef>
                <a:spcPts val="0"/>
              </a:spcBef>
              <a:buNone/>
            </a:pPr>
            <a:r>
              <a:rPr lang="en-US" sz="1300" cap="small" dirty="0" err="1" smtClean="0">
                <a:solidFill>
                  <a:schemeClr val="accent5"/>
                </a:solidFill>
              </a:rPr>
              <a:t>ggpr</a:t>
            </a:r>
            <a:r>
              <a:rPr lang="en-US" sz="1300" dirty="0" smtClean="0">
                <a:solidFill>
                  <a:schemeClr val="accent5"/>
                </a:solidFill>
              </a:rPr>
              <a:t> </a:t>
            </a:r>
            <a:r>
              <a:rPr lang="en-US" sz="1300" cap="small" dirty="0" smtClean="0">
                <a:solidFill>
                  <a:schemeClr val="accent5"/>
                </a:solidFill>
              </a:rPr>
              <a:t>eurosys13</a:t>
            </a:r>
            <a:endParaRPr lang="en-US" sz="1300" cap="small" dirty="0">
              <a:solidFill>
                <a:schemeClr val="accent5"/>
              </a:solidFill>
            </a:endParaRPr>
          </a:p>
          <a:p>
            <a:pPr marL="0" indent="0" algn="r">
              <a:lnSpc>
                <a:spcPct val="105000"/>
              </a:lnSpc>
              <a:spcBef>
                <a:spcPts val="0"/>
              </a:spcBef>
              <a:buNone/>
            </a:pPr>
            <a:r>
              <a:rPr lang="en-US" sz="1300" cap="small" dirty="0" err="1" smtClean="0">
                <a:solidFill>
                  <a:schemeClr val="accent5"/>
                </a:solidFill>
              </a:rPr>
              <a:t>pghr</a:t>
            </a:r>
            <a:r>
              <a:rPr lang="en-US" sz="1300" dirty="0" smtClean="0">
                <a:solidFill>
                  <a:schemeClr val="accent5"/>
                </a:solidFill>
              </a:rPr>
              <a:t> </a:t>
            </a:r>
            <a:r>
              <a:rPr lang="en-US" sz="1300" cap="small" dirty="0" smtClean="0">
                <a:solidFill>
                  <a:schemeClr val="accent5"/>
                </a:solidFill>
              </a:rPr>
              <a:t>oakland13</a:t>
            </a:r>
          </a:p>
          <a:p>
            <a:pPr marL="0" indent="0" algn="r">
              <a:lnSpc>
                <a:spcPct val="105000"/>
              </a:lnSpc>
              <a:spcBef>
                <a:spcPts val="0"/>
              </a:spcBef>
              <a:buNone/>
            </a:pPr>
            <a:r>
              <a:rPr lang="en-US" sz="1300" dirty="0" err="1" smtClean="0">
                <a:solidFill>
                  <a:schemeClr val="accent5"/>
                </a:solidFill>
              </a:rPr>
              <a:t>Thaler</a:t>
            </a:r>
            <a:r>
              <a:rPr lang="en-US" sz="1300" cap="small" dirty="0" smtClean="0">
                <a:solidFill>
                  <a:schemeClr val="accent5"/>
                </a:solidFill>
              </a:rPr>
              <a:t> crypto13</a:t>
            </a:r>
          </a:p>
          <a:p>
            <a:pPr marL="0" indent="0" algn="r">
              <a:lnSpc>
                <a:spcPct val="105000"/>
              </a:lnSpc>
              <a:spcBef>
                <a:spcPts val="0"/>
              </a:spcBef>
              <a:buNone/>
            </a:pPr>
            <a:r>
              <a:rPr lang="en-US" sz="1300" cap="small" dirty="0" err="1" smtClean="0">
                <a:solidFill>
                  <a:schemeClr val="accent5"/>
                </a:solidFill>
              </a:rPr>
              <a:t>bcgtv</a:t>
            </a:r>
            <a:r>
              <a:rPr lang="en-US" sz="1300" cap="small" dirty="0" smtClean="0">
                <a:solidFill>
                  <a:schemeClr val="accent5"/>
                </a:solidFill>
              </a:rPr>
              <a:t> crypto13</a:t>
            </a:r>
          </a:p>
          <a:p>
            <a:pPr marL="0" indent="0" algn="r">
              <a:lnSpc>
                <a:spcPct val="105000"/>
              </a:lnSpc>
              <a:spcBef>
                <a:spcPts val="0"/>
              </a:spcBef>
              <a:buNone/>
            </a:pPr>
            <a:r>
              <a:rPr lang="en-US" sz="1300" cap="small" dirty="0" smtClean="0">
                <a:solidFill>
                  <a:schemeClr val="accent5"/>
                </a:solidFill>
              </a:rPr>
              <a:t>….</a:t>
            </a:r>
            <a:endParaRPr lang="en-US" sz="1300" dirty="0" smtClean="0">
              <a:solidFill>
                <a:schemeClr val="accent5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40159" y="2462978"/>
            <a:ext cx="553059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>
                <a:solidFill>
                  <a:schemeClr val="tx2"/>
                </a:solidFill>
              </a:rPr>
              <a:t>We have implemented the refinements.</a:t>
            </a:r>
          </a:p>
        </p:txBody>
      </p:sp>
    </p:spTree>
    <p:extLst>
      <p:ext uri="{BB962C8B-B14F-4D97-AF65-F5344CB8AC3E}">
        <p14:creationId xmlns:p14="http://schemas.microsoft.com/office/powerpoint/2010/main" val="9196983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/>
      <p:bldP spid="8" grpId="0"/>
      <p:bldP spid="9" grpId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6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71718095"/>
              </p:ext>
            </p:extLst>
          </p:nvPr>
        </p:nvGraphicFramePr>
        <p:xfrm>
          <a:off x="230909" y="1366775"/>
          <a:ext cx="8636001" cy="456183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8280"/>
                <a:gridCol w="1480885"/>
                <a:gridCol w="215636"/>
                <a:gridCol w="1427639"/>
                <a:gridCol w="1343413"/>
                <a:gridCol w="1338526"/>
                <a:gridCol w="1406710"/>
                <a:gridCol w="1214912"/>
              </a:tblGrid>
              <a:tr h="370840">
                <a:tc gridSpan="2">
                  <a:txBody>
                    <a:bodyPr/>
                    <a:lstStyle/>
                    <a:p>
                      <a:endParaRPr lang="en-US" sz="1800" b="0" dirty="0">
                        <a:solidFill>
                          <a:schemeClr val="tx2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800" b="0" dirty="0">
                        <a:solidFill>
                          <a:schemeClr val="tx2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5">
                  <a:txBody>
                    <a:bodyPr/>
                    <a:lstStyle/>
                    <a:p>
                      <a:pPr algn="ctr"/>
                      <a:r>
                        <a:rPr lang="en-US" sz="1800" b="0" dirty="0" smtClean="0">
                          <a:solidFill>
                            <a:srgbClr val="5A1705"/>
                          </a:solidFill>
                        </a:rPr>
                        <a:t>applicable computations</a:t>
                      </a:r>
                      <a:endParaRPr lang="en-US" sz="1800" b="0" dirty="0">
                        <a:solidFill>
                          <a:srgbClr val="5A1705"/>
                        </a:solidFill>
                      </a:endParaRPr>
                    </a:p>
                  </a:txBody>
                  <a:tcPr anchor="b">
                    <a:lnL w="1270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A1705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800" b="0" dirty="0">
                        <a:solidFill>
                          <a:schemeClr val="tx2"/>
                        </a:solidFill>
                      </a:endParaRPr>
                    </a:p>
                  </a:txBody>
                  <a:tcPr anchor="b">
                    <a:lnL w="1270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sz="1800" b="0" dirty="0">
                        <a:solidFill>
                          <a:schemeClr val="tx2"/>
                        </a:solidFill>
                      </a:endParaRPr>
                    </a:p>
                  </a:txBody>
                  <a:tcPr anchor="b">
                    <a:lnL w="1270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800" b="0" dirty="0">
                        <a:solidFill>
                          <a:srgbClr val="5A1705"/>
                        </a:solidFill>
                      </a:endParaRPr>
                    </a:p>
                  </a:txBody>
                  <a:tcPr anchor="b">
                    <a:lnL w="1270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A1705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r"/>
                      <a:endParaRPr lang="en-US" sz="1800" b="0" dirty="0">
                        <a:solidFill>
                          <a:srgbClr val="5A1705"/>
                        </a:solidFill>
                      </a:endParaRPr>
                    </a:p>
                  </a:txBody>
                  <a:tcPr anchor="b">
                    <a:lnL w="1270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b="0" dirty="0" smtClean="0">
                          <a:solidFill>
                            <a:srgbClr val="5A1705"/>
                          </a:solidFill>
                        </a:rPr>
                        <a:t>setup costs</a:t>
                      </a:r>
                      <a:endParaRPr lang="en-US" sz="1800" b="0" dirty="0">
                        <a:solidFill>
                          <a:srgbClr val="5A1705"/>
                        </a:solidFill>
                      </a:endParaRPr>
                    </a:p>
                  </a:txBody>
                  <a:tcPr anchor="b">
                    <a:lnL w="1270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A1705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b="0" dirty="0">
                        <a:solidFill>
                          <a:schemeClr val="accent2">
                            <a:lumMod val="75000"/>
                          </a:schemeClr>
                        </a:solidFill>
                      </a:endParaRPr>
                    </a:p>
                  </a:txBody>
                  <a:tcPr anchor="b">
                    <a:lnL w="1270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0" dirty="0" smtClean="0">
                          <a:solidFill>
                            <a:schemeClr val="tx2"/>
                          </a:solidFill>
                        </a:rPr>
                        <a:t>“regular”</a:t>
                      </a:r>
                      <a:endParaRPr lang="en-US" sz="1800" b="0" dirty="0">
                        <a:solidFill>
                          <a:schemeClr val="tx2"/>
                        </a:solidFill>
                      </a:endParaRPr>
                    </a:p>
                  </a:txBody>
                  <a:tcPr anchor="b">
                    <a:lnL w="1270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A1705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0" dirty="0" err="1" smtClean="0">
                          <a:solidFill>
                            <a:schemeClr val="tx2"/>
                          </a:solidFill>
                        </a:rPr>
                        <a:t>straightline</a:t>
                      </a:r>
                      <a:endParaRPr lang="en-US" sz="1800" b="0" dirty="0">
                        <a:solidFill>
                          <a:schemeClr val="tx2"/>
                        </a:solidFill>
                      </a:endParaRPr>
                    </a:p>
                  </a:txBody>
                  <a:tcPr anchor="b">
                    <a:lnL w="1270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A1705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0" dirty="0" smtClean="0">
                          <a:solidFill>
                            <a:schemeClr val="tx2"/>
                          </a:solidFill>
                        </a:rPr>
                        <a:t>pure,</a:t>
                      </a:r>
                    </a:p>
                    <a:p>
                      <a:r>
                        <a:rPr lang="en-US" sz="1800" b="0" dirty="0" smtClean="0">
                          <a:solidFill>
                            <a:schemeClr val="tx2"/>
                          </a:solidFill>
                        </a:rPr>
                        <a:t>no RAM</a:t>
                      </a:r>
                      <a:endParaRPr lang="en-US" sz="1800" b="0" dirty="0">
                        <a:solidFill>
                          <a:schemeClr val="tx2"/>
                        </a:solidFill>
                      </a:endParaRPr>
                    </a:p>
                  </a:txBody>
                  <a:tcPr anchor="b">
                    <a:lnL w="1270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A1705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0" dirty="0" err="1" smtClean="0">
                          <a:solidFill>
                            <a:schemeClr val="tx2"/>
                          </a:solidFill>
                        </a:rPr>
                        <a:t>stateful</a:t>
                      </a:r>
                      <a:r>
                        <a:rPr lang="en-US" sz="1800" b="0" dirty="0" smtClean="0">
                          <a:solidFill>
                            <a:schemeClr val="tx2"/>
                          </a:solidFill>
                        </a:rPr>
                        <a:t>,</a:t>
                      </a:r>
                    </a:p>
                    <a:p>
                      <a:r>
                        <a:rPr lang="en-US" sz="1800" b="0" dirty="0" smtClean="0">
                          <a:solidFill>
                            <a:schemeClr val="tx2"/>
                          </a:solidFill>
                        </a:rPr>
                        <a:t>RAM</a:t>
                      </a:r>
                      <a:endParaRPr lang="en-US" sz="1800" b="0" dirty="0">
                        <a:solidFill>
                          <a:schemeClr val="tx2"/>
                        </a:solidFill>
                      </a:endParaRPr>
                    </a:p>
                  </a:txBody>
                  <a:tcPr anchor="b">
                    <a:lnL w="1270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A1705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0" dirty="0" smtClean="0">
                          <a:solidFill>
                            <a:schemeClr val="tx2"/>
                          </a:solidFill>
                        </a:rPr>
                        <a:t>general loops</a:t>
                      </a:r>
                      <a:endParaRPr lang="en-US" sz="1800" b="0" dirty="0">
                        <a:solidFill>
                          <a:schemeClr val="tx2"/>
                        </a:solidFill>
                      </a:endParaRPr>
                    </a:p>
                  </a:txBody>
                  <a:tcPr anchor="b">
                    <a:lnL w="1270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A1705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0840">
                <a:tc gridSpan="2">
                  <a:txBody>
                    <a:bodyPr/>
                    <a:lstStyle/>
                    <a:p>
                      <a:pPr algn="r"/>
                      <a:r>
                        <a:rPr lang="en-US" sz="1800" b="0" dirty="0" smtClean="0">
                          <a:solidFill>
                            <a:schemeClr val="tx2"/>
                          </a:solidFill>
                        </a:rPr>
                        <a:t>none</a:t>
                      </a:r>
                    </a:p>
                    <a:p>
                      <a:pPr algn="r"/>
                      <a:r>
                        <a:rPr lang="en-US" sz="1800" b="0" baseline="0" dirty="0" smtClean="0">
                          <a:solidFill>
                            <a:schemeClr val="tx2"/>
                          </a:solidFill>
                        </a:rPr>
                        <a:t>(fast </a:t>
                      </a:r>
                      <a:r>
                        <a:rPr lang="en-US" sz="1800" b="0" baseline="0" dirty="0" err="1" smtClean="0">
                          <a:solidFill>
                            <a:schemeClr val="tx2"/>
                          </a:solidFill>
                        </a:rPr>
                        <a:t>prover</a:t>
                      </a:r>
                      <a:r>
                        <a:rPr lang="en-US" sz="1800" b="0" baseline="0" dirty="0" smtClean="0">
                          <a:solidFill>
                            <a:schemeClr val="tx2"/>
                          </a:solidFill>
                        </a:rPr>
                        <a:t>)</a:t>
                      </a:r>
                      <a:endParaRPr lang="en-US" sz="1800" b="0" dirty="0">
                        <a:solidFill>
                          <a:schemeClr val="tx2"/>
                        </a:solidFill>
                      </a:endParaRPr>
                    </a:p>
                  </a:txBody>
                  <a:tcPr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 sz="1800" b="0" dirty="0">
                        <a:solidFill>
                          <a:schemeClr val="tx2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baseline="0" dirty="0" err="1" smtClean="0">
                          <a:solidFill>
                            <a:schemeClr val="tx2"/>
                          </a:solidFill>
                        </a:rPr>
                        <a:t>Thaler</a:t>
                      </a:r>
                      <a:endParaRPr lang="en-US" sz="1800" b="0" baseline="0" dirty="0" smtClean="0">
                        <a:solidFill>
                          <a:schemeClr val="tx2"/>
                        </a:solidFill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b="0" baseline="0" dirty="0" smtClean="0">
                          <a:solidFill>
                            <a:schemeClr val="tx2"/>
                          </a:solidFill>
                        </a:rPr>
                        <a:t>[</a:t>
                      </a:r>
                      <a:r>
                        <a:rPr lang="en-US" sz="1500" b="0" cap="small" baseline="0" dirty="0" smtClean="0">
                          <a:solidFill>
                            <a:schemeClr val="tx2"/>
                          </a:solidFill>
                        </a:rPr>
                        <a:t>crypto</a:t>
                      </a:r>
                      <a:r>
                        <a:rPr lang="en-US" sz="1500" b="0" baseline="0" dirty="0" smtClean="0">
                          <a:solidFill>
                            <a:schemeClr val="tx2"/>
                          </a:solidFill>
                        </a:rPr>
                        <a:t>13]</a:t>
                      </a:r>
                      <a:endParaRPr lang="en-US" sz="1500" b="0" dirty="0" smtClean="0">
                        <a:solidFill>
                          <a:schemeClr val="tx2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D2F2B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anchor="ctr">
                    <a:lnL w="1270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D2F2B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 b="0" dirty="0">
                        <a:solidFill>
                          <a:schemeClr val="tx2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D2F2B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 b="0" dirty="0">
                        <a:solidFill>
                          <a:schemeClr val="tx2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D2F2B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 b="0" dirty="0">
                        <a:solidFill>
                          <a:schemeClr val="tx2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D2F2B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0840">
                <a:tc gridSpan="2">
                  <a:txBody>
                    <a:bodyPr/>
                    <a:lstStyle/>
                    <a:p>
                      <a:pPr algn="r"/>
                      <a:r>
                        <a:rPr lang="en-US" sz="1800" b="0" dirty="0" smtClean="0">
                          <a:solidFill>
                            <a:schemeClr val="tx2"/>
                          </a:solidFill>
                        </a:rPr>
                        <a:t>none</a:t>
                      </a:r>
                    </a:p>
                  </a:txBody>
                  <a:tcPr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 sz="1800" b="0" dirty="0" smtClean="0">
                        <a:solidFill>
                          <a:schemeClr val="tx2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r>
                        <a:rPr lang="en-US" sz="1600" b="0" dirty="0" smtClean="0">
                          <a:solidFill>
                            <a:schemeClr val="tx2"/>
                          </a:solidFill>
                        </a:rPr>
                        <a:t>CMT, TRMP</a:t>
                      </a:r>
                    </a:p>
                    <a:p>
                      <a:r>
                        <a:rPr lang="en-US" sz="1500" b="0" dirty="0" smtClean="0">
                          <a:solidFill>
                            <a:schemeClr val="tx2"/>
                          </a:solidFill>
                        </a:rPr>
                        <a:t>[</a:t>
                      </a:r>
                      <a:r>
                        <a:rPr lang="en-US" sz="1500" b="0" cap="small" dirty="0" smtClean="0">
                          <a:solidFill>
                            <a:schemeClr val="tx2"/>
                          </a:solidFill>
                        </a:rPr>
                        <a:t>itcs,</a:t>
                      </a:r>
                      <a:r>
                        <a:rPr lang="en-US" sz="1200" b="0" cap="small" dirty="0" smtClean="0">
                          <a:solidFill>
                            <a:schemeClr val="tx2"/>
                          </a:solidFill>
                        </a:rPr>
                        <a:t>H</a:t>
                      </a:r>
                      <a:r>
                        <a:rPr lang="en-US" sz="1200" b="0" cap="none" dirty="0" smtClean="0">
                          <a:solidFill>
                            <a:schemeClr val="tx2"/>
                          </a:solidFill>
                        </a:rPr>
                        <a:t>otcloud</a:t>
                      </a:r>
                      <a:r>
                        <a:rPr lang="en-US" sz="1500" b="0" cap="small" baseline="0" dirty="0" smtClean="0">
                          <a:solidFill>
                            <a:schemeClr val="tx2"/>
                          </a:solidFill>
                        </a:rPr>
                        <a:t>12</a:t>
                      </a:r>
                      <a:r>
                        <a:rPr lang="en-US" sz="1500" b="0" baseline="0" dirty="0" smtClean="0">
                          <a:solidFill>
                            <a:schemeClr val="tx2"/>
                          </a:solidFill>
                        </a:rPr>
                        <a:t>]</a:t>
                      </a:r>
                      <a:endParaRPr lang="en-US" sz="1800" b="0" baseline="0" dirty="0" smtClean="0">
                        <a:solidFill>
                          <a:schemeClr val="tx2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D2F2B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D2F2B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800" b="0" dirty="0">
                        <a:solidFill>
                          <a:schemeClr val="tx2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D2F2B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D2F2B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 b="0" dirty="0">
                        <a:solidFill>
                          <a:schemeClr val="tx2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D2F2B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D2F2B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 b="0" dirty="0">
                        <a:solidFill>
                          <a:schemeClr val="tx2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D2F2B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D2F2B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0840">
                <a:tc gridSpan="2">
                  <a:txBody>
                    <a:bodyPr/>
                    <a:lstStyle/>
                    <a:p>
                      <a:pPr algn="r"/>
                      <a:r>
                        <a:rPr lang="en-US" sz="1800" b="0" baseline="0" dirty="0" smtClean="0">
                          <a:solidFill>
                            <a:schemeClr val="tx2"/>
                          </a:solidFill>
                        </a:rPr>
                        <a:t>low</a:t>
                      </a:r>
                    </a:p>
                  </a:txBody>
                  <a:tcPr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 sz="1800" b="0" baseline="0" dirty="0" smtClean="0">
                        <a:solidFill>
                          <a:schemeClr val="tx2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 b="0" dirty="0">
                        <a:solidFill>
                          <a:schemeClr val="tx2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D2F2B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D2F2B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0" dirty="0" smtClean="0">
                          <a:solidFill>
                            <a:schemeClr val="tx2"/>
                          </a:solidFill>
                        </a:rPr>
                        <a:t>Allspice</a:t>
                      </a:r>
                    </a:p>
                    <a:p>
                      <a:r>
                        <a:rPr lang="en-US" sz="1500" b="0" dirty="0" smtClean="0">
                          <a:solidFill>
                            <a:schemeClr val="tx2"/>
                          </a:solidFill>
                        </a:rPr>
                        <a:t>[Oakland13]</a:t>
                      </a:r>
                      <a:endParaRPr lang="en-US" sz="1500" b="0" dirty="0">
                        <a:solidFill>
                          <a:schemeClr val="tx2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D2F2B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D2F2B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 b="0" dirty="0" smtClean="0">
                        <a:solidFill>
                          <a:schemeClr val="tx2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D2F2B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D2F2B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 b="0" dirty="0">
                        <a:solidFill>
                          <a:schemeClr val="tx2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D2F2B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D2F2B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 b="0" dirty="0">
                        <a:solidFill>
                          <a:schemeClr val="tx2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D2F2B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D2F2B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0840">
                <a:tc gridSpan="2"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baseline="0" dirty="0" smtClean="0">
                          <a:solidFill>
                            <a:schemeClr val="tx2"/>
                          </a:solidFill>
                        </a:rPr>
                        <a:t>medium</a:t>
                      </a:r>
                    </a:p>
                  </a:txBody>
                  <a:tcPr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b="0" baseline="0" dirty="0" smtClean="0">
                        <a:solidFill>
                          <a:schemeClr val="tx2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0" dirty="0" smtClean="0">
                          <a:solidFill>
                            <a:schemeClr val="tx2"/>
                          </a:solidFill>
                        </a:rPr>
                        <a:t>Pepper</a:t>
                      </a:r>
                    </a:p>
                    <a:p>
                      <a:r>
                        <a:rPr lang="en-US" sz="1500" b="0" dirty="0" smtClean="0">
                          <a:solidFill>
                            <a:schemeClr val="tx2"/>
                          </a:solidFill>
                        </a:rPr>
                        <a:t>[</a:t>
                      </a:r>
                      <a:r>
                        <a:rPr lang="en-US" sz="1500" b="0" cap="small" dirty="0" smtClean="0">
                          <a:solidFill>
                            <a:schemeClr val="tx2"/>
                          </a:solidFill>
                        </a:rPr>
                        <a:t>ndss</a:t>
                      </a:r>
                      <a:r>
                        <a:rPr lang="en-US" sz="1500" b="0" dirty="0" smtClean="0">
                          <a:solidFill>
                            <a:schemeClr val="tx2"/>
                          </a:solidFill>
                        </a:rPr>
                        <a:t>12]</a:t>
                      </a:r>
                      <a:endParaRPr lang="en-US" sz="1500" b="0" dirty="0">
                        <a:solidFill>
                          <a:schemeClr val="tx2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D2F2B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D2F2B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0" dirty="0" smtClean="0">
                          <a:solidFill>
                            <a:schemeClr val="tx2"/>
                          </a:solidFill>
                        </a:rPr>
                        <a:t>Ginger</a:t>
                      </a:r>
                    </a:p>
                    <a:p>
                      <a:r>
                        <a:rPr lang="en-US" sz="1500" b="0" dirty="0" smtClean="0">
                          <a:solidFill>
                            <a:schemeClr val="tx2"/>
                          </a:solidFill>
                        </a:rPr>
                        <a:t>[Security12]</a:t>
                      </a:r>
                      <a:endParaRPr lang="en-US" sz="1500" b="0" dirty="0">
                        <a:solidFill>
                          <a:schemeClr val="tx2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D2F2B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D2F2B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0" dirty="0" err="1" smtClean="0">
                          <a:solidFill>
                            <a:schemeClr val="tx2"/>
                          </a:solidFill>
                        </a:rPr>
                        <a:t>Zaatar</a:t>
                      </a:r>
                      <a:endParaRPr lang="en-US" sz="1800" b="0" dirty="0" smtClean="0">
                        <a:solidFill>
                          <a:schemeClr val="tx2"/>
                        </a:solidFill>
                      </a:endParaRPr>
                    </a:p>
                    <a:p>
                      <a:r>
                        <a:rPr lang="en-US" sz="1500" b="0" dirty="0" smtClean="0">
                          <a:solidFill>
                            <a:schemeClr val="tx2"/>
                          </a:solidFill>
                        </a:rPr>
                        <a:t>[Eurosys13]</a:t>
                      </a:r>
                      <a:endParaRPr lang="en-US" sz="1500" b="0" dirty="0">
                        <a:solidFill>
                          <a:schemeClr val="tx2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D2F2B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D2F2B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0" dirty="0" smtClean="0">
                          <a:solidFill>
                            <a:schemeClr val="tx2"/>
                          </a:solidFill>
                        </a:rPr>
                        <a:t>Pantry</a:t>
                      </a:r>
                    </a:p>
                    <a:p>
                      <a:r>
                        <a:rPr lang="en-US" sz="1500" b="0" dirty="0" smtClean="0">
                          <a:solidFill>
                            <a:schemeClr val="tx2"/>
                          </a:solidFill>
                        </a:rPr>
                        <a:t>[</a:t>
                      </a:r>
                      <a:r>
                        <a:rPr lang="en-US" sz="1500" b="0" cap="small" dirty="0" smtClean="0">
                          <a:solidFill>
                            <a:schemeClr val="tx2"/>
                          </a:solidFill>
                        </a:rPr>
                        <a:t>sosp</a:t>
                      </a:r>
                      <a:r>
                        <a:rPr lang="en-US" sz="1500" b="0" dirty="0" smtClean="0">
                          <a:solidFill>
                            <a:schemeClr val="tx2"/>
                          </a:solidFill>
                        </a:rPr>
                        <a:t>13]</a:t>
                      </a:r>
                      <a:endParaRPr lang="en-US" sz="1500" b="0" dirty="0">
                        <a:solidFill>
                          <a:schemeClr val="tx2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D2F2B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D2F2B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500" b="0" dirty="0">
                        <a:solidFill>
                          <a:schemeClr val="tx2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D2F2B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D2F2B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0840">
                <a:tc gridSpan="2">
                  <a:txBody>
                    <a:bodyPr/>
                    <a:lstStyle/>
                    <a:p>
                      <a:pPr algn="r"/>
                      <a:r>
                        <a:rPr lang="en-US" sz="1800" b="0" dirty="0" smtClean="0">
                          <a:solidFill>
                            <a:schemeClr val="tx2"/>
                          </a:solidFill>
                        </a:rPr>
                        <a:t>high</a:t>
                      </a:r>
                      <a:endParaRPr lang="en-US" sz="1800" b="0" dirty="0">
                        <a:solidFill>
                          <a:schemeClr val="tx2"/>
                        </a:solidFill>
                      </a:endParaRPr>
                    </a:p>
                  </a:txBody>
                  <a:tcPr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 sz="1800" b="0" dirty="0">
                        <a:solidFill>
                          <a:schemeClr val="tx2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 b="0" dirty="0">
                        <a:solidFill>
                          <a:schemeClr val="tx2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D2F2B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D2F2B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anchor="ctr">
                    <a:lnL w="1270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D2F2B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D2F2B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0" dirty="0" smtClean="0">
                          <a:solidFill>
                            <a:schemeClr val="tx2"/>
                          </a:solidFill>
                        </a:rPr>
                        <a:t>Pinocchio</a:t>
                      </a:r>
                    </a:p>
                    <a:p>
                      <a:r>
                        <a:rPr lang="en-US" sz="1500" b="0" dirty="0" smtClean="0">
                          <a:solidFill>
                            <a:schemeClr val="tx2"/>
                          </a:solidFill>
                        </a:rPr>
                        <a:t>[Oakland13]</a:t>
                      </a:r>
                      <a:endParaRPr lang="en-US" sz="1500" b="0" dirty="0">
                        <a:solidFill>
                          <a:schemeClr val="tx2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D2F2B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D2F2B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0" dirty="0" smtClean="0">
                          <a:solidFill>
                            <a:schemeClr val="tx2"/>
                          </a:solidFill>
                        </a:rPr>
                        <a:t>Pantry</a:t>
                      </a:r>
                    </a:p>
                    <a:p>
                      <a:r>
                        <a:rPr lang="en-US" sz="1500" b="0" dirty="0" smtClean="0">
                          <a:solidFill>
                            <a:schemeClr val="tx2"/>
                          </a:solidFill>
                        </a:rPr>
                        <a:t>[</a:t>
                      </a:r>
                      <a:r>
                        <a:rPr lang="en-US" sz="1500" b="0" cap="small" dirty="0" smtClean="0">
                          <a:solidFill>
                            <a:schemeClr val="tx2"/>
                          </a:solidFill>
                        </a:rPr>
                        <a:t>sosp</a:t>
                      </a:r>
                      <a:r>
                        <a:rPr lang="en-US" sz="1500" b="0" dirty="0" smtClean="0">
                          <a:solidFill>
                            <a:schemeClr val="tx2"/>
                          </a:solidFill>
                        </a:rPr>
                        <a:t>13]</a:t>
                      </a:r>
                      <a:endParaRPr lang="en-US" sz="1500" b="0" dirty="0">
                        <a:solidFill>
                          <a:schemeClr val="tx2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D2F2B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D2F2B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500" b="0" dirty="0">
                        <a:solidFill>
                          <a:schemeClr val="tx2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D2F2B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D2F2B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0840">
                <a:tc gridSpan="2">
                  <a:txBody>
                    <a:bodyPr/>
                    <a:lstStyle/>
                    <a:p>
                      <a:pPr algn="r"/>
                      <a:r>
                        <a:rPr lang="en-US" sz="1800" b="0" dirty="0" smtClean="0">
                          <a:solidFill>
                            <a:schemeClr val="tx2"/>
                          </a:solidFill>
                        </a:rPr>
                        <a:t>very high</a:t>
                      </a:r>
                      <a:endParaRPr lang="en-US" sz="1800" b="0" dirty="0">
                        <a:solidFill>
                          <a:schemeClr val="tx2"/>
                        </a:solidFill>
                      </a:endParaRPr>
                    </a:p>
                  </a:txBody>
                  <a:tcPr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 sz="1800" b="0" dirty="0">
                        <a:solidFill>
                          <a:schemeClr val="tx2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 b="0" dirty="0">
                        <a:solidFill>
                          <a:schemeClr val="tx2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D2F2B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anchor="ctr">
                    <a:lnL w="1270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D2F2B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500" b="0" dirty="0">
                        <a:solidFill>
                          <a:schemeClr val="tx2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D2F2B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0" dirty="0" smtClean="0">
                          <a:solidFill>
                            <a:schemeClr val="tx2"/>
                          </a:solidFill>
                        </a:rPr>
                        <a:t>BCGTV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b="0" cap="small" baseline="0" dirty="0" smtClean="0">
                          <a:solidFill>
                            <a:schemeClr val="tx2"/>
                          </a:solidFill>
                        </a:rPr>
                        <a:t>[crypto</a:t>
                      </a:r>
                      <a:r>
                        <a:rPr lang="en-US" sz="1500" b="0" baseline="0" dirty="0" smtClean="0">
                          <a:solidFill>
                            <a:schemeClr val="tx2"/>
                          </a:solidFill>
                        </a:rPr>
                        <a:t>13]</a:t>
                      </a:r>
                      <a:endParaRPr lang="en-US" sz="1600" b="0" dirty="0" smtClean="0">
                        <a:solidFill>
                          <a:schemeClr val="tx2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D2F2B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dirty="0" smtClean="0">
                          <a:solidFill>
                            <a:schemeClr val="tx2"/>
                          </a:solidFill>
                        </a:rPr>
                        <a:t>BCGTV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b="0" cap="small" baseline="0" dirty="0" smtClean="0">
                          <a:solidFill>
                            <a:schemeClr val="tx2"/>
                          </a:solidFill>
                        </a:rPr>
                        <a:t>[crypto</a:t>
                      </a:r>
                      <a:r>
                        <a:rPr lang="en-US" sz="1500" b="0" baseline="0" dirty="0" smtClean="0">
                          <a:solidFill>
                            <a:schemeClr val="tx2"/>
                          </a:solidFill>
                        </a:rPr>
                        <a:t>13]</a:t>
                      </a:r>
                      <a:endParaRPr lang="en-US" sz="1500" b="0" dirty="0" smtClean="0">
                        <a:solidFill>
                          <a:schemeClr val="tx2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D2F2B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 useBgFill="1">
        <p:nvSpPr>
          <p:cNvPr id="78" name="Rectangle 77"/>
          <p:cNvSpPr/>
          <p:nvPr/>
        </p:nvSpPr>
        <p:spPr>
          <a:xfrm>
            <a:off x="2148418" y="2483586"/>
            <a:ext cx="6773332" cy="3697081"/>
          </a:xfrm>
          <a:prstGeom prst="rect">
            <a:avLst/>
          </a:prstGeom>
          <a:ln w="2540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960145" y="561702"/>
            <a:ext cx="7591195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 smtClean="0"/>
              <a:t>A key trade-off is performance versus expressiveness.</a:t>
            </a:r>
            <a:endParaRPr lang="en-US" sz="2600" dirty="0"/>
          </a:p>
        </p:txBody>
      </p:sp>
      <p:sp>
        <p:nvSpPr>
          <p:cNvPr id="63" name="TextBox 62"/>
          <p:cNvSpPr txBox="1"/>
          <p:nvPr/>
        </p:nvSpPr>
        <p:spPr>
          <a:xfrm>
            <a:off x="1924830" y="5682362"/>
            <a:ext cx="31037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5A1705"/>
                </a:solidFill>
              </a:rPr>
              <a:t>better crypto properties:</a:t>
            </a:r>
          </a:p>
          <a:p>
            <a:pPr algn="ctr"/>
            <a:r>
              <a:rPr lang="en-US" dirty="0" smtClean="0">
                <a:solidFill>
                  <a:srgbClr val="5A1705"/>
                </a:solidFill>
              </a:rPr>
              <a:t>ZK, non-interactive, etc.</a:t>
            </a:r>
            <a:endParaRPr lang="en-US" dirty="0">
              <a:solidFill>
                <a:srgbClr val="5A1705"/>
              </a:solidFill>
            </a:endParaRPr>
          </a:p>
        </p:txBody>
      </p:sp>
      <p:sp>
        <p:nvSpPr>
          <p:cNvPr id="50" name="Rectangle 49"/>
          <p:cNvSpPr/>
          <p:nvPr/>
        </p:nvSpPr>
        <p:spPr>
          <a:xfrm>
            <a:off x="4949151" y="4795273"/>
            <a:ext cx="3871575" cy="1162182"/>
          </a:xfrm>
          <a:prstGeom prst="rect">
            <a:avLst/>
          </a:prstGeom>
          <a:solidFill>
            <a:schemeClr val="tx2">
              <a:alpha val="24000"/>
            </a:schemeClr>
          </a:solidFill>
          <a:ln w="2540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1" name="Straight Arrow Connector 50"/>
          <p:cNvCxnSpPr/>
          <p:nvPr/>
        </p:nvCxnSpPr>
        <p:spPr>
          <a:xfrm flipV="1">
            <a:off x="5935133" y="2599766"/>
            <a:ext cx="892985" cy="515967"/>
          </a:xfrm>
          <a:prstGeom prst="straightConnector1">
            <a:avLst/>
          </a:prstGeom>
          <a:ln w="22225">
            <a:solidFill>
              <a:schemeClr val="accent5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2" name="TextBox 51"/>
          <p:cNvSpPr txBox="1"/>
          <p:nvPr/>
        </p:nvSpPr>
        <p:spPr>
          <a:xfrm rot="19690881">
            <a:off x="5798708" y="2428001"/>
            <a:ext cx="12722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5"/>
                </a:solidFill>
              </a:rPr>
              <a:t>better</a:t>
            </a:r>
            <a:endParaRPr lang="en-US" dirty="0">
              <a:solidFill>
                <a:schemeClr val="accent5"/>
              </a:solidFill>
            </a:endParaRPr>
          </a:p>
        </p:txBody>
      </p:sp>
      <p:cxnSp>
        <p:nvCxnSpPr>
          <p:cNvPr id="45" name="Straight Arrow Connector 44"/>
          <p:cNvCxnSpPr/>
          <p:nvPr/>
        </p:nvCxnSpPr>
        <p:spPr>
          <a:xfrm>
            <a:off x="5380754" y="3530402"/>
            <a:ext cx="1592670" cy="9528"/>
          </a:xfrm>
          <a:prstGeom prst="straightConnector1">
            <a:avLst/>
          </a:prstGeom>
          <a:ln w="22225">
            <a:solidFill>
              <a:schemeClr val="tx2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6" name="TextBox 45"/>
          <p:cNvSpPr txBox="1"/>
          <p:nvPr/>
        </p:nvSpPr>
        <p:spPr>
          <a:xfrm>
            <a:off x="5304478" y="3539624"/>
            <a:ext cx="17671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</a:t>
            </a:r>
            <a:r>
              <a:rPr lang="en-US" dirty="0" smtClean="0"/>
              <a:t>ore expressive</a:t>
            </a:r>
            <a:endParaRPr lang="en-US" dirty="0"/>
          </a:p>
        </p:txBody>
      </p:sp>
      <p:cxnSp>
        <p:nvCxnSpPr>
          <p:cNvPr id="47" name="Straight Arrow Connector 46"/>
          <p:cNvCxnSpPr/>
          <p:nvPr/>
        </p:nvCxnSpPr>
        <p:spPr>
          <a:xfrm flipH="1" flipV="1">
            <a:off x="5372203" y="2737147"/>
            <a:ext cx="10458" cy="794871"/>
          </a:xfrm>
          <a:prstGeom prst="straightConnector1">
            <a:avLst/>
          </a:prstGeom>
          <a:ln w="22225">
            <a:solidFill>
              <a:schemeClr val="tx2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8" name="TextBox 47"/>
          <p:cNvSpPr txBox="1"/>
          <p:nvPr/>
        </p:nvSpPr>
        <p:spPr>
          <a:xfrm>
            <a:off x="4123622" y="2836833"/>
            <a:ext cx="13533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lower cost,</a:t>
            </a:r>
          </a:p>
          <a:p>
            <a:r>
              <a:rPr lang="en-US" dirty="0" smtClean="0"/>
              <a:t>less crypto</a:t>
            </a:r>
            <a:endParaRPr lang="en-US" dirty="0"/>
          </a:p>
        </p:txBody>
      </p:sp>
      <p:cxnSp>
        <p:nvCxnSpPr>
          <p:cNvPr id="67" name="Straight Arrow Connector 66"/>
          <p:cNvCxnSpPr/>
          <p:nvPr/>
        </p:nvCxnSpPr>
        <p:spPr>
          <a:xfrm flipV="1">
            <a:off x="4352636" y="5503092"/>
            <a:ext cx="655485" cy="253994"/>
          </a:xfrm>
          <a:prstGeom prst="straightConnector1">
            <a:avLst/>
          </a:prstGeom>
          <a:ln w="22225">
            <a:solidFill>
              <a:srgbClr val="5A1705"/>
            </a:solidFill>
            <a:prstDash val="sysDash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 useBgFill="1">
        <p:nvSpPr>
          <p:cNvPr id="34" name="Rectangle 33"/>
          <p:cNvSpPr/>
          <p:nvPr/>
        </p:nvSpPr>
        <p:spPr>
          <a:xfrm>
            <a:off x="2176527" y="4252191"/>
            <a:ext cx="1344562" cy="481445"/>
          </a:xfrm>
          <a:prstGeom prst="rect">
            <a:avLst/>
          </a:prstGeom>
          <a:ln w="2540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55" name="Rectangle 54"/>
          <p:cNvSpPr/>
          <p:nvPr/>
        </p:nvSpPr>
        <p:spPr>
          <a:xfrm>
            <a:off x="2176801" y="3057856"/>
            <a:ext cx="1448471" cy="489468"/>
          </a:xfrm>
          <a:prstGeom prst="rect">
            <a:avLst/>
          </a:prstGeom>
          <a:ln w="2540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57" name="Rectangle 56"/>
          <p:cNvSpPr/>
          <p:nvPr/>
        </p:nvSpPr>
        <p:spPr>
          <a:xfrm>
            <a:off x="3559929" y="4257030"/>
            <a:ext cx="1267401" cy="478913"/>
          </a:xfrm>
          <a:prstGeom prst="rect">
            <a:avLst/>
          </a:prstGeom>
          <a:ln w="2540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65" name="Rectangle 64"/>
          <p:cNvSpPr/>
          <p:nvPr/>
        </p:nvSpPr>
        <p:spPr>
          <a:xfrm>
            <a:off x="4811961" y="4245220"/>
            <a:ext cx="1462216" cy="479178"/>
          </a:xfrm>
          <a:prstGeom prst="rect">
            <a:avLst/>
          </a:prstGeom>
          <a:ln w="2540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66" name="Rectangle 65"/>
          <p:cNvSpPr/>
          <p:nvPr/>
        </p:nvSpPr>
        <p:spPr>
          <a:xfrm>
            <a:off x="520957" y="1197171"/>
            <a:ext cx="1705567" cy="517328"/>
          </a:xfrm>
          <a:prstGeom prst="rect">
            <a:avLst/>
          </a:prstGeom>
          <a:ln w="2540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69" name="Rectangle 68"/>
          <p:cNvSpPr/>
          <p:nvPr/>
        </p:nvSpPr>
        <p:spPr>
          <a:xfrm>
            <a:off x="4920543" y="4814077"/>
            <a:ext cx="1159931" cy="508001"/>
          </a:xfrm>
          <a:prstGeom prst="rect">
            <a:avLst/>
          </a:prstGeom>
          <a:ln w="2540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70" name="Rectangle 69"/>
          <p:cNvSpPr/>
          <p:nvPr/>
        </p:nvSpPr>
        <p:spPr>
          <a:xfrm>
            <a:off x="3465873" y="3610170"/>
            <a:ext cx="1705567" cy="536197"/>
          </a:xfrm>
          <a:prstGeom prst="rect">
            <a:avLst/>
          </a:prstGeom>
          <a:ln w="2540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71" name="Rectangle 70"/>
          <p:cNvSpPr/>
          <p:nvPr/>
        </p:nvSpPr>
        <p:spPr>
          <a:xfrm>
            <a:off x="2214135" y="2435447"/>
            <a:ext cx="1159931" cy="541867"/>
          </a:xfrm>
          <a:prstGeom prst="rect">
            <a:avLst/>
          </a:prstGeom>
          <a:ln w="2540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72" name="Rectangle 71"/>
          <p:cNvSpPr/>
          <p:nvPr/>
        </p:nvSpPr>
        <p:spPr>
          <a:xfrm>
            <a:off x="6187658" y="4211299"/>
            <a:ext cx="1159931" cy="514188"/>
          </a:xfrm>
          <a:prstGeom prst="rect">
            <a:avLst/>
          </a:prstGeom>
          <a:ln w="2540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73" name="Rectangle 72"/>
          <p:cNvSpPr/>
          <p:nvPr/>
        </p:nvSpPr>
        <p:spPr>
          <a:xfrm>
            <a:off x="6197856" y="4783910"/>
            <a:ext cx="1159931" cy="563978"/>
          </a:xfrm>
          <a:prstGeom prst="rect">
            <a:avLst/>
          </a:prstGeom>
          <a:ln w="2540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74" name="Rectangle 73"/>
          <p:cNvSpPr/>
          <p:nvPr/>
        </p:nvSpPr>
        <p:spPr>
          <a:xfrm>
            <a:off x="6249344" y="5415985"/>
            <a:ext cx="1159931" cy="514188"/>
          </a:xfrm>
          <a:prstGeom prst="rect">
            <a:avLst/>
          </a:prstGeom>
          <a:ln w="2540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75" name="Rectangle 74"/>
          <p:cNvSpPr/>
          <p:nvPr/>
        </p:nvSpPr>
        <p:spPr>
          <a:xfrm>
            <a:off x="7556755" y="5380812"/>
            <a:ext cx="1159931" cy="563978"/>
          </a:xfrm>
          <a:prstGeom prst="rect">
            <a:avLst/>
          </a:prstGeom>
          <a:ln w="2540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Rectangle 75"/>
          <p:cNvSpPr/>
          <p:nvPr/>
        </p:nvSpPr>
        <p:spPr>
          <a:xfrm>
            <a:off x="4943929" y="4218214"/>
            <a:ext cx="2458357" cy="1133929"/>
          </a:xfrm>
          <a:prstGeom prst="rect">
            <a:avLst/>
          </a:prstGeom>
          <a:solidFill>
            <a:schemeClr val="tx2">
              <a:alpha val="24000"/>
            </a:schemeClr>
          </a:solidFill>
          <a:ln w="2540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38476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8" grpId="0" animBg="1"/>
      <p:bldP spid="63" grpId="0"/>
      <p:bldP spid="50" grpId="0" animBg="1"/>
      <p:bldP spid="52" grpId="0"/>
      <p:bldP spid="46" grpId="0"/>
      <p:bldP spid="46" grpId="1"/>
      <p:bldP spid="48" grpId="0"/>
      <p:bldP spid="48" grpId="1"/>
      <p:bldP spid="34" grpId="0" animBg="1"/>
      <p:bldP spid="55" grpId="0" animBg="1"/>
      <p:bldP spid="57" grpId="0" animBg="1"/>
      <p:bldP spid="65" grpId="0" animBg="1"/>
      <p:bldP spid="69" grpId="0" animBg="1"/>
      <p:bldP spid="70" grpId="0" animBg="1"/>
      <p:bldP spid="71" grpId="0" animBg="1"/>
      <p:bldP spid="72" grpId="0" animBg="1"/>
      <p:bldP spid="73" grpId="0" animBg="1"/>
      <p:bldP spid="74" grpId="0" animBg="1"/>
      <p:bldP spid="75" grpId="0" animBg="1"/>
      <p:bldP spid="76" grpId="0" animBg="1"/>
      <p:bldP spid="76" grpId="1" animBg="1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00574" y="1678214"/>
            <a:ext cx="8224062" cy="3546929"/>
          </a:xfrm>
        </p:spPr>
        <p:txBody>
          <a:bodyPr>
            <a:normAutofit/>
          </a:bodyPr>
          <a:lstStyle/>
          <a:p>
            <a:pPr>
              <a:spcBef>
                <a:spcPts val="3600"/>
              </a:spcBef>
            </a:pPr>
            <a:r>
              <a:rPr lang="en-US" sz="2200" dirty="0" smtClean="0"/>
              <a:t>Data are from our re-implementations and match or exceed published results.</a:t>
            </a:r>
            <a:endParaRPr lang="en-US" sz="2200" dirty="0"/>
          </a:p>
          <a:p>
            <a:pPr>
              <a:spcBef>
                <a:spcPts val="3600"/>
              </a:spcBef>
            </a:pPr>
            <a:r>
              <a:rPr lang="en-US" sz="2200" dirty="0" smtClean="0"/>
              <a:t>All experiments are run </a:t>
            </a:r>
            <a:r>
              <a:rPr lang="en-US" sz="2200" dirty="0"/>
              <a:t>on </a:t>
            </a:r>
            <a:r>
              <a:rPr lang="en-US" sz="2200" dirty="0" smtClean="0"/>
              <a:t>the same machines (2.7Ghz, 32GB RAM). Average 3 runs (experimental variation is minor).</a:t>
            </a:r>
            <a:endParaRPr lang="en-US" sz="2200" dirty="0"/>
          </a:p>
          <a:p>
            <a:pPr>
              <a:spcBef>
                <a:spcPts val="3600"/>
              </a:spcBef>
            </a:pPr>
            <a:r>
              <a:rPr lang="en-US" sz="2200" dirty="0" smtClean="0"/>
              <a:t>Benchmarks: 150×150 matrix multiplication and clustering algorithm</a:t>
            </a: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644492" y="477535"/>
            <a:ext cx="7888798" cy="63082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457200" indent="-457200" algn="l" defTabSz="914400" rtl="0" eaLnBrk="1" latinLnBrk="0" hangingPunct="1">
              <a:spcBef>
                <a:spcPts val="2000"/>
              </a:spcBef>
              <a:buClr>
                <a:srgbClr val="333333"/>
              </a:buClr>
              <a:buFont typeface="Wingdings" charset="2"/>
              <a:buChar char="§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914400" indent="-457200" algn="l" defTabSz="914400" rtl="0" eaLnBrk="1" latinLnBrk="0" hangingPunct="1">
              <a:spcBef>
                <a:spcPts val="600"/>
              </a:spcBef>
              <a:buClr>
                <a:schemeClr val="accent3">
                  <a:lumMod val="50000"/>
                </a:schemeClr>
              </a:buClr>
              <a:buFont typeface="Wingdings" pitchFamily="2" charset="2"/>
              <a:buChar char="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371600" indent="-457200" algn="l" defTabSz="914400" rtl="0" eaLnBrk="1" latinLnBrk="0" hangingPunct="1">
              <a:spcBef>
                <a:spcPts val="600"/>
              </a:spcBef>
              <a:buClr>
                <a:schemeClr val="accent3"/>
              </a:buClr>
              <a:buFont typeface="Wingdings" pitchFamily="2" charset="2"/>
              <a:buChar char="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828800" indent="-457200" algn="l" defTabSz="914400" rtl="0" eaLnBrk="1" latinLnBrk="0" hangingPunct="1">
              <a:spcBef>
                <a:spcPts val="600"/>
              </a:spcBef>
              <a:buClr>
                <a:schemeClr val="accent3">
                  <a:lumMod val="50000"/>
                </a:schemeClr>
              </a:buClr>
              <a:buFont typeface="Wingdings" pitchFamily="2" charset="2"/>
              <a:buChar char="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286000" indent="-457200" algn="l" defTabSz="914400" rtl="0" eaLnBrk="1" latinLnBrk="0" hangingPunct="1">
              <a:spcBef>
                <a:spcPts val="600"/>
              </a:spcBef>
              <a:buClr>
                <a:schemeClr val="accent3"/>
              </a:buClr>
              <a:buFont typeface="Wingdings" pitchFamily="2" charset="2"/>
              <a:buChar char="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743200" indent="-461963" algn="l" defTabSz="914400" rtl="0" eaLnBrk="1" latinLnBrk="0" hangingPunct="1">
              <a:spcBef>
                <a:spcPct val="20000"/>
              </a:spcBef>
              <a:buClr>
                <a:schemeClr val="accent3">
                  <a:lumMod val="50000"/>
                </a:schemeClr>
              </a:buClr>
              <a:buFont typeface="Wingdings" pitchFamily="2" charset="2"/>
              <a:buChar char="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05163" indent="-461963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 pitchFamily="2" charset="2"/>
              <a:buChar char="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57600" indent="-461963" algn="l" defTabSz="914400" rtl="0" eaLnBrk="1" latinLnBrk="0" hangingPunct="1">
              <a:spcBef>
                <a:spcPct val="20000"/>
              </a:spcBef>
              <a:buClr>
                <a:schemeClr val="accent3">
                  <a:lumMod val="50000"/>
                </a:schemeClr>
              </a:buClr>
              <a:buFont typeface="Wingdings" pitchFamily="2" charset="2"/>
              <a:buChar char="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19563" indent="-461963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 pitchFamily="2" charset="2"/>
              <a:buChar char="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800" dirty="0" smtClean="0"/>
              <a:t>Quick performance comparison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1326740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Content Placeholder 2"/>
          <p:cNvSpPr txBox="1">
            <a:spLocks/>
          </p:cNvSpPr>
          <p:nvPr/>
        </p:nvSpPr>
        <p:spPr>
          <a:xfrm>
            <a:off x="998353" y="396500"/>
            <a:ext cx="7164284" cy="111596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457200" indent="-457200" algn="l" defTabSz="914400" rtl="0" eaLnBrk="1" latinLnBrk="0" hangingPunct="1">
              <a:spcBef>
                <a:spcPts val="2000"/>
              </a:spcBef>
              <a:buClr>
                <a:srgbClr val="333333"/>
              </a:buClr>
              <a:buFont typeface="Wingdings" charset="2"/>
              <a:buChar char="§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914400" indent="-457200" algn="l" defTabSz="914400" rtl="0" eaLnBrk="1" latinLnBrk="0" hangingPunct="1">
              <a:spcBef>
                <a:spcPts val="600"/>
              </a:spcBef>
              <a:buClr>
                <a:schemeClr val="accent3">
                  <a:lumMod val="50000"/>
                </a:schemeClr>
              </a:buClr>
              <a:buFont typeface="Wingdings" pitchFamily="2" charset="2"/>
              <a:buChar char="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371600" indent="-457200" algn="l" defTabSz="914400" rtl="0" eaLnBrk="1" latinLnBrk="0" hangingPunct="1">
              <a:spcBef>
                <a:spcPts val="600"/>
              </a:spcBef>
              <a:buClr>
                <a:schemeClr val="accent3"/>
              </a:buClr>
              <a:buFont typeface="Wingdings" pitchFamily="2" charset="2"/>
              <a:buChar char="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828800" indent="-457200" algn="l" defTabSz="914400" rtl="0" eaLnBrk="1" latinLnBrk="0" hangingPunct="1">
              <a:spcBef>
                <a:spcPts val="600"/>
              </a:spcBef>
              <a:buClr>
                <a:schemeClr val="accent3">
                  <a:lumMod val="50000"/>
                </a:schemeClr>
              </a:buClr>
              <a:buFont typeface="Wingdings" pitchFamily="2" charset="2"/>
              <a:buChar char="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286000" indent="-457200" algn="l" defTabSz="914400" rtl="0" eaLnBrk="1" latinLnBrk="0" hangingPunct="1">
              <a:spcBef>
                <a:spcPts val="600"/>
              </a:spcBef>
              <a:buClr>
                <a:schemeClr val="accent3"/>
              </a:buClr>
              <a:buFont typeface="Wingdings" pitchFamily="2" charset="2"/>
              <a:buChar char="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743200" indent="-461963" algn="l" defTabSz="914400" rtl="0" eaLnBrk="1" latinLnBrk="0" hangingPunct="1">
              <a:spcBef>
                <a:spcPct val="20000"/>
              </a:spcBef>
              <a:buClr>
                <a:schemeClr val="accent3">
                  <a:lumMod val="50000"/>
                </a:schemeClr>
              </a:buClr>
              <a:buFont typeface="Wingdings" pitchFamily="2" charset="2"/>
              <a:buChar char="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05163" indent="-461963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 pitchFamily="2" charset="2"/>
              <a:buChar char="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57600" indent="-461963" algn="l" defTabSz="914400" rtl="0" eaLnBrk="1" latinLnBrk="0" hangingPunct="1">
              <a:spcBef>
                <a:spcPct val="20000"/>
              </a:spcBef>
              <a:buClr>
                <a:schemeClr val="accent3">
                  <a:lumMod val="50000"/>
                </a:schemeClr>
              </a:buClr>
              <a:buFont typeface="Wingdings" pitchFamily="2" charset="2"/>
              <a:buChar char="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19563" indent="-461963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 pitchFamily="2" charset="2"/>
              <a:buChar char="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800" dirty="0" smtClean="0"/>
              <a:t>The cross-over points can sometimes improve, at the cost of expressiveness.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91440" y="1351280"/>
            <a:ext cx="9144000" cy="48031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54186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8" name="Rectangle 8"/>
          <p:cNvSpPr>
            <a:spLocks/>
          </p:cNvSpPr>
          <p:nvPr/>
        </p:nvSpPr>
        <p:spPr bwMode="auto">
          <a:xfrm>
            <a:off x="1150814" y="792654"/>
            <a:ext cx="392235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r>
              <a:rPr lang="en-US" dirty="0" smtClean="0">
                <a:latin typeface="Calisto MT" charset="0"/>
                <a:ea typeface="ＭＳ Ｐゴシック" charset="0"/>
                <a:cs typeface="Calisto MT" charset="0"/>
                <a:sym typeface="Calisto MT" charset="0"/>
              </a:rPr>
              <a:t>10</a:t>
            </a:r>
            <a:r>
              <a:rPr lang="en-US" baseline="32000" dirty="0" smtClean="0">
                <a:latin typeface="Calisto MT" charset="0"/>
                <a:ea typeface="ＭＳ Ｐゴシック" charset="0"/>
                <a:cs typeface="Calisto MT" charset="0"/>
                <a:sym typeface="Calisto MT" charset="0"/>
              </a:rPr>
              <a:t>11</a:t>
            </a:r>
            <a:endParaRPr lang="en-US" baseline="32000" dirty="0">
              <a:latin typeface="Calisto MT" charset="0"/>
              <a:ea typeface="ＭＳ Ｐゴシック" charset="0"/>
              <a:cs typeface="Calisto MT" charset="0"/>
              <a:sym typeface="Calisto MT" charset="0"/>
            </a:endParaRPr>
          </a:p>
        </p:txBody>
      </p:sp>
      <p:sp useBgFill="1">
        <p:nvSpPr>
          <p:cNvPr id="33" name="Rectangle 32"/>
          <p:cNvSpPr/>
          <p:nvPr/>
        </p:nvSpPr>
        <p:spPr>
          <a:xfrm>
            <a:off x="219364" y="277091"/>
            <a:ext cx="8601363" cy="1119909"/>
          </a:xfrm>
          <a:prstGeom prst="rect">
            <a:avLst/>
          </a:prstGeom>
          <a:ln w="2540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0080" y="-1422400"/>
            <a:ext cx="7527036" cy="8205978"/>
          </a:xfrm>
          <a:prstGeom prst="rect">
            <a:avLst/>
          </a:prstGeom>
        </p:spPr>
      </p:pic>
      <p:sp>
        <p:nvSpPr>
          <p:cNvPr id="34" name="Content Placeholder 2"/>
          <p:cNvSpPr txBox="1">
            <a:spLocks/>
          </p:cNvSpPr>
          <p:nvPr/>
        </p:nvSpPr>
        <p:spPr>
          <a:xfrm>
            <a:off x="848266" y="454237"/>
            <a:ext cx="7880096" cy="72339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457200" indent="-457200" algn="l" defTabSz="914400" rtl="0" eaLnBrk="1" latinLnBrk="0" hangingPunct="1">
              <a:spcBef>
                <a:spcPts val="2000"/>
              </a:spcBef>
              <a:buClr>
                <a:srgbClr val="333333"/>
              </a:buClr>
              <a:buFont typeface="Wingdings" charset="2"/>
              <a:buChar char="§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914400" indent="-457200" algn="l" defTabSz="914400" rtl="0" eaLnBrk="1" latinLnBrk="0" hangingPunct="1">
              <a:spcBef>
                <a:spcPts val="600"/>
              </a:spcBef>
              <a:buClr>
                <a:schemeClr val="accent3">
                  <a:lumMod val="50000"/>
                </a:schemeClr>
              </a:buClr>
              <a:buFont typeface="Wingdings" pitchFamily="2" charset="2"/>
              <a:buChar char="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371600" indent="-457200" algn="l" defTabSz="914400" rtl="0" eaLnBrk="1" latinLnBrk="0" hangingPunct="1">
              <a:spcBef>
                <a:spcPts val="600"/>
              </a:spcBef>
              <a:buClr>
                <a:schemeClr val="accent3"/>
              </a:buClr>
              <a:buFont typeface="Wingdings" pitchFamily="2" charset="2"/>
              <a:buChar char="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828800" indent="-457200" algn="l" defTabSz="914400" rtl="0" eaLnBrk="1" latinLnBrk="0" hangingPunct="1">
              <a:spcBef>
                <a:spcPts val="600"/>
              </a:spcBef>
              <a:buClr>
                <a:schemeClr val="accent3">
                  <a:lumMod val="50000"/>
                </a:schemeClr>
              </a:buClr>
              <a:buFont typeface="Wingdings" pitchFamily="2" charset="2"/>
              <a:buChar char="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286000" indent="-457200" algn="l" defTabSz="914400" rtl="0" eaLnBrk="1" latinLnBrk="0" hangingPunct="1">
              <a:spcBef>
                <a:spcPts val="600"/>
              </a:spcBef>
              <a:buClr>
                <a:schemeClr val="accent3"/>
              </a:buClr>
              <a:buFont typeface="Wingdings" pitchFamily="2" charset="2"/>
              <a:buChar char="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743200" indent="-461963" algn="l" defTabSz="914400" rtl="0" eaLnBrk="1" latinLnBrk="0" hangingPunct="1">
              <a:spcBef>
                <a:spcPct val="20000"/>
              </a:spcBef>
              <a:buClr>
                <a:schemeClr val="accent3">
                  <a:lumMod val="50000"/>
                </a:schemeClr>
              </a:buClr>
              <a:buFont typeface="Wingdings" pitchFamily="2" charset="2"/>
              <a:buChar char="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05163" indent="-461963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 pitchFamily="2" charset="2"/>
              <a:buChar char="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57600" indent="-461963" algn="l" defTabSz="914400" rtl="0" eaLnBrk="1" latinLnBrk="0" hangingPunct="1">
              <a:spcBef>
                <a:spcPct val="20000"/>
              </a:spcBef>
              <a:buClr>
                <a:schemeClr val="accent3">
                  <a:lumMod val="50000"/>
                </a:schemeClr>
              </a:buClr>
              <a:buFont typeface="Wingdings" pitchFamily="2" charset="2"/>
              <a:buChar char="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19563" indent="-461963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 pitchFamily="2" charset="2"/>
              <a:buChar char="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800" dirty="0" smtClean="0"/>
              <a:t>The server’s costs are high across the board.</a:t>
            </a:r>
          </a:p>
        </p:txBody>
      </p:sp>
    </p:spTree>
    <p:extLst>
      <p:ext uri="{BB962C8B-B14F-4D97-AF65-F5344CB8AC3E}">
        <p14:creationId xmlns:p14="http://schemas.microsoft.com/office/powerpoint/2010/main" val="37199484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6645" y="247508"/>
            <a:ext cx="7999356" cy="1383008"/>
          </a:xfrm>
        </p:spPr>
        <p:txBody>
          <a:bodyPr/>
          <a:lstStyle/>
          <a:p>
            <a:pPr algn="l"/>
            <a:r>
              <a:rPr lang="en-US" dirty="0" smtClean="0"/>
              <a:t>Summary of performance in this area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6645" y="1767355"/>
            <a:ext cx="8211022" cy="3735977"/>
          </a:xfrm>
        </p:spPr>
        <p:txBody>
          <a:bodyPr>
            <a:normAutofit/>
          </a:bodyPr>
          <a:lstStyle/>
          <a:p>
            <a:r>
              <a:rPr lang="en-US" dirty="0" smtClean="0"/>
              <a:t>None of the systems is at true practicality</a:t>
            </a:r>
          </a:p>
          <a:p>
            <a:pPr>
              <a:spcBef>
                <a:spcPts val="4800"/>
              </a:spcBef>
            </a:pPr>
            <a:r>
              <a:rPr lang="en-US" dirty="0" smtClean="0"/>
              <a:t>Server’s costs </a:t>
            </a:r>
            <a:r>
              <a:rPr lang="en-US" dirty="0"/>
              <a:t>still a disaster (though lots of progress</a:t>
            </a:r>
            <a:r>
              <a:rPr lang="en-US" dirty="0" smtClean="0"/>
              <a:t>)</a:t>
            </a:r>
          </a:p>
          <a:p>
            <a:pPr>
              <a:spcBef>
                <a:spcPts val="4800"/>
              </a:spcBef>
            </a:pPr>
            <a:r>
              <a:rPr lang="en-US" dirty="0" smtClean="0"/>
              <a:t>Client approaches practicality, at the cost of generality</a:t>
            </a:r>
          </a:p>
          <a:p>
            <a:pPr lvl="1">
              <a:buFont typeface="Wingdings" charset="2"/>
              <a:buChar char="§"/>
            </a:pPr>
            <a:r>
              <a:rPr lang="en-US" dirty="0" smtClean="0"/>
              <a:t>Otherwise, there are setup costs that must be amortized</a:t>
            </a:r>
          </a:p>
          <a:p>
            <a:pPr lvl="1">
              <a:buFont typeface="Wingdings" charset="2"/>
              <a:buChar char="§"/>
            </a:pPr>
            <a:r>
              <a:rPr lang="en-US" dirty="0" smtClean="0"/>
              <a:t>(We focused on CPU; network costs are similar.)</a:t>
            </a:r>
          </a:p>
        </p:txBody>
      </p:sp>
    </p:spTree>
    <p:extLst>
      <p:ext uri="{BB962C8B-B14F-4D97-AF65-F5344CB8AC3E}">
        <p14:creationId xmlns:p14="http://schemas.microsoft.com/office/powerpoint/2010/main" val="23419033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1074232" y="1779416"/>
            <a:ext cx="7064351" cy="3863013"/>
          </a:xfrm>
        </p:spPr>
        <p:txBody>
          <a:bodyPr>
            <a:normAutofit/>
          </a:bodyPr>
          <a:lstStyle/>
          <a:p>
            <a:pPr>
              <a:spcBef>
                <a:spcPts val="3600"/>
              </a:spcBef>
            </a:pPr>
            <a:r>
              <a:rPr lang="en-US" sz="2200" dirty="0" smtClean="0"/>
              <a:t>Can we design more efficient constraints or circuits?</a:t>
            </a:r>
          </a:p>
          <a:p>
            <a:pPr>
              <a:spcBef>
                <a:spcPts val="3600"/>
              </a:spcBef>
            </a:pPr>
            <a:r>
              <a:rPr lang="en-US" sz="2200" dirty="0" smtClean="0"/>
              <a:t>Can we apply cryptographic and complexity-theoretic machinery that does not require a setup cost?</a:t>
            </a:r>
          </a:p>
          <a:p>
            <a:pPr>
              <a:spcBef>
                <a:spcPts val="3600"/>
              </a:spcBef>
            </a:pPr>
            <a:r>
              <a:rPr lang="en-US" sz="2200" dirty="0" smtClean="0"/>
              <a:t>Can we provide comprehensive secrecy </a:t>
            </a:r>
            <a:r>
              <a:rPr lang="en-US" sz="2200" dirty="0" smtClean="0"/>
              <a:t>guarantees?</a:t>
            </a:r>
            <a:endParaRPr lang="en-US" sz="2200" dirty="0"/>
          </a:p>
          <a:p>
            <a:pPr>
              <a:spcBef>
                <a:spcPts val="3600"/>
              </a:spcBef>
            </a:pPr>
            <a:r>
              <a:rPr lang="en-US" sz="2200" dirty="0" smtClean="0"/>
              <a:t>Can </a:t>
            </a:r>
            <a:r>
              <a:rPr lang="en-US" sz="2200" dirty="0"/>
              <a:t>we extend the machinery to handle multi-user databases (and a system of real scale)</a:t>
            </a:r>
            <a:r>
              <a:rPr lang="en-US" sz="2200" dirty="0" smtClean="0"/>
              <a:t>?</a:t>
            </a:r>
            <a:endParaRPr lang="en-US" sz="2200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1062372" y="800790"/>
            <a:ext cx="6853948" cy="6779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457200" indent="-457200" algn="l" defTabSz="914400" rtl="0" eaLnBrk="1" latinLnBrk="0" hangingPunct="1">
              <a:spcBef>
                <a:spcPts val="2000"/>
              </a:spcBef>
              <a:buClr>
                <a:srgbClr val="333333"/>
              </a:buClr>
              <a:buFont typeface="Wingdings" charset="2"/>
              <a:buChar char="§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914400" indent="-457200" algn="l" defTabSz="914400" rtl="0" eaLnBrk="1" latinLnBrk="0" hangingPunct="1">
              <a:spcBef>
                <a:spcPts val="600"/>
              </a:spcBef>
              <a:buClr>
                <a:schemeClr val="accent3">
                  <a:lumMod val="50000"/>
                </a:schemeClr>
              </a:buClr>
              <a:buFont typeface="Wingdings" pitchFamily="2" charset="2"/>
              <a:buChar char="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371600" indent="-457200" algn="l" defTabSz="914400" rtl="0" eaLnBrk="1" latinLnBrk="0" hangingPunct="1">
              <a:spcBef>
                <a:spcPts val="600"/>
              </a:spcBef>
              <a:buClr>
                <a:schemeClr val="accent3"/>
              </a:buClr>
              <a:buFont typeface="Wingdings" pitchFamily="2" charset="2"/>
              <a:buChar char="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828800" indent="-457200" algn="l" defTabSz="914400" rtl="0" eaLnBrk="1" latinLnBrk="0" hangingPunct="1">
              <a:spcBef>
                <a:spcPts val="600"/>
              </a:spcBef>
              <a:buClr>
                <a:schemeClr val="accent3">
                  <a:lumMod val="50000"/>
                </a:schemeClr>
              </a:buClr>
              <a:buFont typeface="Wingdings" pitchFamily="2" charset="2"/>
              <a:buChar char="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286000" indent="-457200" algn="l" defTabSz="914400" rtl="0" eaLnBrk="1" latinLnBrk="0" hangingPunct="1">
              <a:spcBef>
                <a:spcPts val="600"/>
              </a:spcBef>
              <a:buClr>
                <a:schemeClr val="accent3"/>
              </a:buClr>
              <a:buFont typeface="Wingdings" pitchFamily="2" charset="2"/>
              <a:buChar char="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743200" indent="-461963" algn="l" defTabSz="914400" rtl="0" eaLnBrk="1" latinLnBrk="0" hangingPunct="1">
              <a:spcBef>
                <a:spcPct val="20000"/>
              </a:spcBef>
              <a:buClr>
                <a:schemeClr val="accent3">
                  <a:lumMod val="50000"/>
                </a:schemeClr>
              </a:buClr>
              <a:buFont typeface="Wingdings" pitchFamily="2" charset="2"/>
              <a:buChar char="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05163" indent="-461963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 pitchFamily="2" charset="2"/>
              <a:buChar char="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57600" indent="-461963" algn="l" defTabSz="914400" rtl="0" eaLnBrk="1" latinLnBrk="0" hangingPunct="1">
              <a:spcBef>
                <a:spcPct val="20000"/>
              </a:spcBef>
              <a:buClr>
                <a:schemeClr val="accent3">
                  <a:lumMod val="50000"/>
                </a:schemeClr>
              </a:buClr>
              <a:buFont typeface="Wingdings" pitchFamily="2" charset="2"/>
              <a:buChar char="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19563" indent="-461963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 pitchFamily="2" charset="2"/>
              <a:buChar char="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1200"/>
              </a:spcBef>
              <a:buFont typeface="Wingdings" charset="2"/>
              <a:buNone/>
            </a:pPr>
            <a:r>
              <a:rPr lang="en-US" sz="3200" dirty="0" smtClean="0"/>
              <a:t>Research questions:  </a:t>
            </a:r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1067881" y="4677833"/>
            <a:ext cx="7770813" cy="10371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457200" indent="-457200" algn="l" defTabSz="914400" rtl="0" eaLnBrk="1" latinLnBrk="0" hangingPunct="1">
              <a:spcBef>
                <a:spcPts val="2000"/>
              </a:spcBef>
              <a:buClr>
                <a:srgbClr val="333333"/>
              </a:buClr>
              <a:buFont typeface="Wingdings" charset="2"/>
              <a:buChar char="§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914400" indent="-457200" algn="l" defTabSz="914400" rtl="0" eaLnBrk="1" latinLnBrk="0" hangingPunct="1">
              <a:spcBef>
                <a:spcPts val="600"/>
              </a:spcBef>
              <a:buClr>
                <a:schemeClr val="accent3">
                  <a:lumMod val="50000"/>
                </a:schemeClr>
              </a:buClr>
              <a:buFont typeface="Wingdings" pitchFamily="2" charset="2"/>
              <a:buChar char="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371600" indent="-457200" algn="l" defTabSz="914400" rtl="0" eaLnBrk="1" latinLnBrk="0" hangingPunct="1">
              <a:spcBef>
                <a:spcPts val="600"/>
              </a:spcBef>
              <a:buClr>
                <a:schemeClr val="accent3"/>
              </a:buClr>
              <a:buFont typeface="Wingdings" pitchFamily="2" charset="2"/>
              <a:buChar char="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828800" indent="-457200" algn="l" defTabSz="914400" rtl="0" eaLnBrk="1" latinLnBrk="0" hangingPunct="1">
              <a:spcBef>
                <a:spcPts val="600"/>
              </a:spcBef>
              <a:buClr>
                <a:schemeClr val="accent3">
                  <a:lumMod val="50000"/>
                </a:schemeClr>
              </a:buClr>
              <a:buFont typeface="Wingdings" pitchFamily="2" charset="2"/>
              <a:buChar char="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286000" indent="-457200" algn="l" defTabSz="914400" rtl="0" eaLnBrk="1" latinLnBrk="0" hangingPunct="1">
              <a:spcBef>
                <a:spcPts val="600"/>
              </a:spcBef>
              <a:buClr>
                <a:schemeClr val="accent3"/>
              </a:buClr>
              <a:buFont typeface="Wingdings" pitchFamily="2" charset="2"/>
              <a:buChar char="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743200" indent="-461963" algn="l" defTabSz="914400" rtl="0" eaLnBrk="1" latinLnBrk="0" hangingPunct="1">
              <a:spcBef>
                <a:spcPct val="20000"/>
              </a:spcBef>
              <a:buClr>
                <a:schemeClr val="accent3">
                  <a:lumMod val="50000"/>
                </a:schemeClr>
              </a:buClr>
              <a:buFont typeface="Wingdings" pitchFamily="2" charset="2"/>
              <a:buChar char="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05163" indent="-461963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 pitchFamily="2" charset="2"/>
              <a:buChar char="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57600" indent="-461963" algn="l" defTabSz="914400" rtl="0" eaLnBrk="1" latinLnBrk="0" hangingPunct="1">
              <a:spcBef>
                <a:spcPct val="20000"/>
              </a:spcBef>
              <a:buClr>
                <a:schemeClr val="accent3">
                  <a:lumMod val="50000"/>
                </a:schemeClr>
              </a:buClr>
              <a:buFont typeface="Wingdings" pitchFamily="2" charset="2"/>
              <a:buChar char="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19563" indent="-461963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 pitchFamily="2" charset="2"/>
              <a:buChar char="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4259095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8245" y="1543642"/>
            <a:ext cx="8177119" cy="5164267"/>
          </a:xfrm>
        </p:spPr>
        <p:txBody>
          <a:bodyPr>
            <a:normAutofit/>
          </a:bodyPr>
          <a:lstStyle/>
          <a:p>
            <a:pPr>
              <a:spcBef>
                <a:spcPts val="4800"/>
              </a:spcBef>
            </a:pPr>
            <a:r>
              <a:rPr lang="en-US" sz="2200" dirty="0" smtClean="0"/>
              <a:t>We have reduced the costs of a PCP-based </a:t>
            </a:r>
            <a:r>
              <a:rPr lang="en-US" sz="2200" dirty="0" smtClean="0">
                <a:solidFill>
                  <a:schemeClr val="accent2">
                    <a:lumMod val="75000"/>
                  </a:schemeClr>
                </a:solidFill>
              </a:rPr>
              <a:t>argument system </a:t>
            </a:r>
            <a:r>
              <a:rPr lang="en-US" sz="1600" dirty="0"/>
              <a:t>[</a:t>
            </a:r>
            <a:r>
              <a:rPr lang="en-US" sz="1600" dirty="0" err="1"/>
              <a:t>Ishai</a:t>
            </a:r>
            <a:r>
              <a:rPr lang="en-US" sz="1600" dirty="0"/>
              <a:t> et al., CCC07]</a:t>
            </a:r>
            <a:r>
              <a:rPr lang="en-US" sz="2000" dirty="0"/>
              <a:t> </a:t>
            </a:r>
            <a:r>
              <a:rPr lang="en-US" sz="2200" dirty="0" smtClean="0"/>
              <a:t>by 20 orders of magnitude</a:t>
            </a:r>
          </a:p>
          <a:p>
            <a:pPr lvl="1">
              <a:spcBef>
                <a:spcPts val="1200"/>
              </a:spcBef>
              <a:buFont typeface="Wingdings" charset="2"/>
              <a:buChar char="§"/>
            </a:pPr>
            <a:r>
              <a:rPr lang="en-US" dirty="0" smtClean="0"/>
              <a:t>We broaden the computational model, handle </a:t>
            </a:r>
            <a:r>
              <a:rPr lang="en-US" dirty="0" err="1" smtClean="0"/>
              <a:t>stateful</a:t>
            </a:r>
            <a:r>
              <a:rPr lang="en-US" dirty="0" smtClean="0"/>
              <a:t> computations (</a:t>
            </a:r>
            <a:r>
              <a:rPr lang="en-US" dirty="0" err="1" smtClean="0"/>
              <a:t>MapReduce</a:t>
            </a:r>
            <a:r>
              <a:rPr lang="en-US" dirty="0" smtClean="0"/>
              <a:t>, etc.), and include a compiler</a:t>
            </a:r>
          </a:p>
          <a:p>
            <a:pPr>
              <a:spcBef>
                <a:spcPts val="3600"/>
              </a:spcBef>
            </a:pPr>
            <a:r>
              <a:rPr lang="en-US" dirty="0" smtClean="0"/>
              <a:t>There is a lot of exciting activity in this research area</a:t>
            </a:r>
          </a:p>
          <a:p>
            <a:pPr>
              <a:spcBef>
                <a:spcPts val="3600"/>
              </a:spcBef>
            </a:pPr>
            <a:r>
              <a:rPr lang="en-US" dirty="0" smtClean="0"/>
              <a:t>This is a great research opportunity:</a:t>
            </a:r>
          </a:p>
          <a:p>
            <a:pPr lvl="1">
              <a:spcBef>
                <a:spcPts val="1200"/>
              </a:spcBef>
              <a:buFont typeface="Wingdings" charset="2"/>
              <a:buChar char="§"/>
            </a:pPr>
            <a:r>
              <a:rPr lang="en-US" dirty="0" smtClean="0"/>
              <a:t>There are still lots of problems (</a:t>
            </a:r>
            <a:r>
              <a:rPr lang="en-US" dirty="0" err="1" smtClean="0"/>
              <a:t>prover</a:t>
            </a:r>
            <a:r>
              <a:rPr lang="en-US" dirty="0" smtClean="0"/>
              <a:t> overhead, setup costs, the computational model)</a:t>
            </a:r>
          </a:p>
          <a:p>
            <a:pPr lvl="1">
              <a:spcBef>
                <a:spcPts val="1200"/>
              </a:spcBef>
              <a:buFont typeface="Wingdings" charset="2"/>
              <a:buChar char="§"/>
            </a:pPr>
            <a:r>
              <a:rPr lang="en-US" dirty="0" smtClean="0"/>
              <a:t>The potential is large, and goes far beyond cloud computing</a:t>
            </a:r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685806" y="98985"/>
            <a:ext cx="7770813" cy="1371600"/>
          </a:xfrm>
        </p:spPr>
        <p:txBody>
          <a:bodyPr/>
          <a:lstStyle/>
          <a:p>
            <a:pPr algn="l"/>
            <a:r>
              <a:rPr lang="en-US" sz="3200" dirty="0" smtClean="0"/>
              <a:t>Summary and take-</a:t>
            </a:r>
            <a:r>
              <a:rPr lang="en-US" sz="3200" dirty="0" err="1" smtClean="0"/>
              <a:t>aways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950300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645716" y="1399580"/>
            <a:ext cx="7999356" cy="1383008"/>
          </a:xfrm>
        </p:spPr>
        <p:txBody>
          <a:bodyPr/>
          <a:lstStyle/>
          <a:p>
            <a:r>
              <a:rPr lang="en-US" dirty="0" smtClean="0"/>
              <a:t>Appendix Slides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2988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7240" y="2383716"/>
            <a:ext cx="7770813" cy="1371600"/>
          </a:xfrm>
        </p:spPr>
        <p:txBody>
          <a:bodyPr/>
          <a:lstStyle/>
          <a:p>
            <a:r>
              <a:rPr lang="en-US" dirty="0" smtClean="0"/>
              <a:t>PERFORMANCE COMPARISON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65760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00574" y="1293089"/>
            <a:ext cx="8224062" cy="5749638"/>
          </a:xfrm>
        </p:spPr>
        <p:txBody>
          <a:bodyPr>
            <a:normAutofit/>
          </a:bodyPr>
          <a:lstStyle/>
          <a:p>
            <a:r>
              <a:rPr lang="en-US" sz="2200" dirty="0" smtClean="0"/>
              <a:t>A system is included </a:t>
            </a:r>
            <a:r>
              <a:rPr lang="en-US" sz="2200" dirty="0" err="1" smtClean="0"/>
              <a:t>iff</a:t>
            </a:r>
            <a:r>
              <a:rPr lang="en-US" sz="2200" dirty="0" smtClean="0"/>
              <a:t> it has published </a:t>
            </a:r>
            <a:r>
              <a:rPr lang="en-US" sz="2200" dirty="0"/>
              <a:t>experimental </a:t>
            </a:r>
            <a:r>
              <a:rPr lang="en-US" sz="2200" dirty="0" smtClean="0"/>
              <a:t>results.</a:t>
            </a:r>
          </a:p>
          <a:p>
            <a:r>
              <a:rPr lang="en-US" sz="2200" dirty="0" smtClean="0"/>
              <a:t>Data are from our re-implementations and match or exceed published results.</a:t>
            </a:r>
            <a:endParaRPr lang="en-US" sz="2200" dirty="0"/>
          </a:p>
          <a:p>
            <a:r>
              <a:rPr lang="en-US" sz="2200" dirty="0" smtClean="0"/>
              <a:t>All experiments are run </a:t>
            </a:r>
            <a:r>
              <a:rPr lang="en-US" sz="2200" dirty="0"/>
              <a:t>on </a:t>
            </a:r>
            <a:r>
              <a:rPr lang="en-US" sz="2200" dirty="0" smtClean="0"/>
              <a:t>the same machines (2.7Ghz, 32GB RAM). Average 3 runs (experimental variation is minor).</a:t>
            </a:r>
            <a:endParaRPr lang="en-US" sz="2200" dirty="0"/>
          </a:p>
          <a:p>
            <a:pPr lvl="1">
              <a:buFont typeface="Wingdings" charset="2"/>
              <a:buChar char="§"/>
            </a:pPr>
            <a:r>
              <a:rPr lang="en-US" sz="2000" dirty="0" smtClean="0"/>
              <a:t>For a few systems, </a:t>
            </a:r>
            <a:r>
              <a:rPr lang="en-US" sz="2000" dirty="0"/>
              <a:t>w</a:t>
            </a:r>
            <a:r>
              <a:rPr lang="en-US" sz="2000" dirty="0" smtClean="0"/>
              <a:t>e extrapolate from detailed </a:t>
            </a:r>
            <a:r>
              <a:rPr lang="en-US" sz="2000" dirty="0" err="1" smtClean="0"/>
              <a:t>microbenchmarks</a:t>
            </a:r>
            <a:endParaRPr lang="en-US" sz="2000" dirty="0" smtClean="0"/>
          </a:p>
          <a:p>
            <a:r>
              <a:rPr lang="en-US" sz="2200" dirty="0" smtClean="0"/>
              <a:t>Measured systems:</a:t>
            </a:r>
          </a:p>
          <a:p>
            <a:pPr lvl="1">
              <a:buFont typeface="Wingdings" charset="2"/>
              <a:buChar char="§"/>
            </a:pPr>
            <a:r>
              <a:rPr lang="en-US" sz="2000" dirty="0" smtClean="0"/>
              <a:t>General-purpose: IKO, Pepper, Ginger, </a:t>
            </a:r>
            <a:r>
              <a:rPr lang="en-US" sz="2000" dirty="0" err="1" smtClean="0"/>
              <a:t>Zaatar</a:t>
            </a:r>
            <a:r>
              <a:rPr lang="en-US" sz="2000" dirty="0" smtClean="0"/>
              <a:t>, Pinocchio</a:t>
            </a:r>
          </a:p>
          <a:p>
            <a:pPr lvl="1">
              <a:buFont typeface="Wingdings" charset="2"/>
              <a:buChar char="§"/>
            </a:pPr>
            <a:r>
              <a:rPr lang="en-US" sz="2000" dirty="0" smtClean="0"/>
              <a:t>Special-purpose: CMT, Pepper-tailored, Ginger-tailored, Allspice </a:t>
            </a:r>
          </a:p>
          <a:p>
            <a:r>
              <a:rPr lang="en-US" sz="2200" dirty="0" smtClean="0"/>
              <a:t>Benchmarks: 150×150 matrix multiplication and clustering algorithm (others in our papers)</a:t>
            </a:r>
            <a:endParaRPr lang="en-US" sz="2200" dirty="0"/>
          </a:p>
          <a:p>
            <a:endParaRPr lang="en-US" sz="2200" dirty="0" smtClean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644492" y="477535"/>
            <a:ext cx="7888798" cy="63082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457200" indent="-457200" algn="l" defTabSz="914400" rtl="0" eaLnBrk="1" latinLnBrk="0" hangingPunct="1">
              <a:spcBef>
                <a:spcPts val="2000"/>
              </a:spcBef>
              <a:buClr>
                <a:srgbClr val="333333"/>
              </a:buClr>
              <a:buFont typeface="Wingdings" charset="2"/>
              <a:buChar char="§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914400" indent="-457200" algn="l" defTabSz="914400" rtl="0" eaLnBrk="1" latinLnBrk="0" hangingPunct="1">
              <a:spcBef>
                <a:spcPts val="600"/>
              </a:spcBef>
              <a:buClr>
                <a:schemeClr val="accent3">
                  <a:lumMod val="50000"/>
                </a:schemeClr>
              </a:buClr>
              <a:buFont typeface="Wingdings" pitchFamily="2" charset="2"/>
              <a:buChar char="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371600" indent="-457200" algn="l" defTabSz="914400" rtl="0" eaLnBrk="1" latinLnBrk="0" hangingPunct="1">
              <a:spcBef>
                <a:spcPts val="600"/>
              </a:spcBef>
              <a:buClr>
                <a:schemeClr val="accent3"/>
              </a:buClr>
              <a:buFont typeface="Wingdings" pitchFamily="2" charset="2"/>
              <a:buChar char="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828800" indent="-457200" algn="l" defTabSz="914400" rtl="0" eaLnBrk="1" latinLnBrk="0" hangingPunct="1">
              <a:spcBef>
                <a:spcPts val="600"/>
              </a:spcBef>
              <a:buClr>
                <a:schemeClr val="accent3">
                  <a:lumMod val="50000"/>
                </a:schemeClr>
              </a:buClr>
              <a:buFont typeface="Wingdings" pitchFamily="2" charset="2"/>
              <a:buChar char="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286000" indent="-457200" algn="l" defTabSz="914400" rtl="0" eaLnBrk="1" latinLnBrk="0" hangingPunct="1">
              <a:spcBef>
                <a:spcPts val="600"/>
              </a:spcBef>
              <a:buClr>
                <a:schemeClr val="accent3"/>
              </a:buClr>
              <a:buFont typeface="Wingdings" pitchFamily="2" charset="2"/>
              <a:buChar char="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743200" indent="-461963" algn="l" defTabSz="914400" rtl="0" eaLnBrk="1" latinLnBrk="0" hangingPunct="1">
              <a:spcBef>
                <a:spcPct val="20000"/>
              </a:spcBef>
              <a:buClr>
                <a:schemeClr val="accent3">
                  <a:lumMod val="50000"/>
                </a:schemeClr>
              </a:buClr>
              <a:buFont typeface="Wingdings" pitchFamily="2" charset="2"/>
              <a:buChar char="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05163" indent="-461963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 pitchFamily="2" charset="2"/>
              <a:buChar char="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57600" indent="-461963" algn="l" defTabSz="914400" rtl="0" eaLnBrk="1" latinLnBrk="0" hangingPunct="1">
              <a:spcBef>
                <a:spcPct val="20000"/>
              </a:spcBef>
              <a:buClr>
                <a:schemeClr val="accent3">
                  <a:lumMod val="50000"/>
                </a:schemeClr>
              </a:buClr>
              <a:buFont typeface="Wingdings" pitchFamily="2" charset="2"/>
              <a:buChar char="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19563" indent="-461963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 pitchFamily="2" charset="2"/>
              <a:buChar char="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800" dirty="0" smtClean="0"/>
              <a:t>Experimental setup and ground rules 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5180157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44117" y="1595930"/>
            <a:ext cx="7637555" cy="771713"/>
          </a:xfrm>
        </p:spPr>
        <p:txBody>
          <a:bodyPr>
            <a:normAutofit/>
          </a:bodyPr>
          <a:lstStyle/>
          <a:p>
            <a:pPr marL="514350" indent="-514350">
              <a:buAutoNum type="arabicParenBoth"/>
            </a:pPr>
            <a:r>
              <a:rPr lang="en-US" dirty="0" err="1" smtClean="0"/>
              <a:t>Zaatar</a:t>
            </a:r>
            <a:r>
              <a:rPr lang="en-US" dirty="0" smtClean="0"/>
              <a:t>: a PCP-based efficient argument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951378" y="2954817"/>
            <a:ext cx="7884193" cy="10728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457200" indent="-457200" algn="l" defTabSz="914400" rtl="0" eaLnBrk="1" latinLnBrk="0" hangingPunct="1">
              <a:spcBef>
                <a:spcPts val="2000"/>
              </a:spcBef>
              <a:buClr>
                <a:srgbClr val="333333"/>
              </a:buClr>
              <a:buFont typeface="Wingdings" charset="2"/>
              <a:buChar char="§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914400" indent="-457200" algn="l" defTabSz="914400" rtl="0" eaLnBrk="1" latinLnBrk="0" hangingPunct="1">
              <a:spcBef>
                <a:spcPts val="600"/>
              </a:spcBef>
              <a:buClr>
                <a:schemeClr val="accent3">
                  <a:lumMod val="50000"/>
                </a:schemeClr>
              </a:buClr>
              <a:buFont typeface="Wingdings" pitchFamily="2" charset="2"/>
              <a:buChar char="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371600" indent="-457200" algn="l" defTabSz="914400" rtl="0" eaLnBrk="1" latinLnBrk="0" hangingPunct="1">
              <a:spcBef>
                <a:spcPts val="600"/>
              </a:spcBef>
              <a:buClr>
                <a:schemeClr val="accent3"/>
              </a:buClr>
              <a:buFont typeface="Wingdings" pitchFamily="2" charset="2"/>
              <a:buChar char="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828800" indent="-457200" algn="l" defTabSz="914400" rtl="0" eaLnBrk="1" latinLnBrk="0" hangingPunct="1">
              <a:spcBef>
                <a:spcPts val="600"/>
              </a:spcBef>
              <a:buClr>
                <a:schemeClr val="accent3">
                  <a:lumMod val="50000"/>
                </a:schemeClr>
              </a:buClr>
              <a:buFont typeface="Wingdings" pitchFamily="2" charset="2"/>
              <a:buChar char="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286000" indent="-457200" algn="l" defTabSz="914400" rtl="0" eaLnBrk="1" latinLnBrk="0" hangingPunct="1">
              <a:spcBef>
                <a:spcPts val="600"/>
              </a:spcBef>
              <a:buClr>
                <a:schemeClr val="accent3"/>
              </a:buClr>
              <a:buFont typeface="Wingdings" pitchFamily="2" charset="2"/>
              <a:buChar char="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743200" indent="-461963" algn="l" defTabSz="914400" rtl="0" eaLnBrk="1" latinLnBrk="0" hangingPunct="1">
              <a:spcBef>
                <a:spcPct val="20000"/>
              </a:spcBef>
              <a:buClr>
                <a:schemeClr val="accent3">
                  <a:lumMod val="50000"/>
                </a:schemeClr>
              </a:buClr>
              <a:buFont typeface="Wingdings" pitchFamily="2" charset="2"/>
              <a:buChar char="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05163" indent="-461963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 pitchFamily="2" charset="2"/>
              <a:buChar char="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57600" indent="-461963" algn="l" defTabSz="914400" rtl="0" eaLnBrk="1" latinLnBrk="0" hangingPunct="1">
              <a:spcBef>
                <a:spcPct val="20000"/>
              </a:spcBef>
              <a:buClr>
                <a:schemeClr val="accent3">
                  <a:lumMod val="50000"/>
                </a:schemeClr>
              </a:buClr>
              <a:buFont typeface="Wingdings" pitchFamily="2" charset="2"/>
              <a:buChar char="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19563" indent="-461963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 pitchFamily="2" charset="2"/>
              <a:buChar char="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 smtClean="0"/>
              <a:t>(2)  Pantry: extending verifiability to </a:t>
            </a:r>
            <a:r>
              <a:rPr lang="en-US" dirty="0" err="1" smtClean="0"/>
              <a:t>stateful</a:t>
            </a:r>
            <a:r>
              <a:rPr lang="en-US" dirty="0" smtClean="0"/>
              <a:t> computations</a:t>
            </a: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949566" y="4395360"/>
            <a:ext cx="7637555" cy="10728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457200" indent="-457200" algn="l" defTabSz="914400" rtl="0" eaLnBrk="1" latinLnBrk="0" hangingPunct="1">
              <a:spcBef>
                <a:spcPts val="2000"/>
              </a:spcBef>
              <a:buClr>
                <a:srgbClr val="333333"/>
              </a:buClr>
              <a:buFont typeface="Wingdings" charset="2"/>
              <a:buChar char="§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914400" indent="-457200" algn="l" defTabSz="914400" rtl="0" eaLnBrk="1" latinLnBrk="0" hangingPunct="1">
              <a:spcBef>
                <a:spcPts val="600"/>
              </a:spcBef>
              <a:buClr>
                <a:schemeClr val="accent3">
                  <a:lumMod val="50000"/>
                </a:schemeClr>
              </a:buClr>
              <a:buFont typeface="Wingdings" pitchFamily="2" charset="2"/>
              <a:buChar char="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371600" indent="-457200" algn="l" defTabSz="914400" rtl="0" eaLnBrk="1" latinLnBrk="0" hangingPunct="1">
              <a:spcBef>
                <a:spcPts val="600"/>
              </a:spcBef>
              <a:buClr>
                <a:schemeClr val="accent3"/>
              </a:buClr>
              <a:buFont typeface="Wingdings" pitchFamily="2" charset="2"/>
              <a:buChar char="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828800" indent="-457200" algn="l" defTabSz="914400" rtl="0" eaLnBrk="1" latinLnBrk="0" hangingPunct="1">
              <a:spcBef>
                <a:spcPts val="600"/>
              </a:spcBef>
              <a:buClr>
                <a:schemeClr val="accent3">
                  <a:lumMod val="50000"/>
                </a:schemeClr>
              </a:buClr>
              <a:buFont typeface="Wingdings" pitchFamily="2" charset="2"/>
              <a:buChar char="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286000" indent="-457200" algn="l" defTabSz="914400" rtl="0" eaLnBrk="1" latinLnBrk="0" hangingPunct="1">
              <a:spcBef>
                <a:spcPts val="600"/>
              </a:spcBef>
              <a:buClr>
                <a:schemeClr val="accent3"/>
              </a:buClr>
              <a:buFont typeface="Wingdings" pitchFamily="2" charset="2"/>
              <a:buChar char="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743200" indent="-461963" algn="l" defTabSz="914400" rtl="0" eaLnBrk="1" latinLnBrk="0" hangingPunct="1">
              <a:spcBef>
                <a:spcPct val="20000"/>
              </a:spcBef>
              <a:buClr>
                <a:schemeClr val="accent3">
                  <a:lumMod val="50000"/>
                </a:schemeClr>
              </a:buClr>
              <a:buFont typeface="Wingdings" pitchFamily="2" charset="2"/>
              <a:buChar char="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05163" indent="-461963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 pitchFamily="2" charset="2"/>
              <a:buChar char="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57600" indent="-461963" algn="l" defTabSz="914400" rtl="0" eaLnBrk="1" latinLnBrk="0" hangingPunct="1">
              <a:spcBef>
                <a:spcPct val="20000"/>
              </a:spcBef>
              <a:buClr>
                <a:schemeClr val="accent3">
                  <a:lumMod val="50000"/>
                </a:schemeClr>
              </a:buClr>
              <a:buFont typeface="Wingdings" pitchFamily="2" charset="2"/>
              <a:buChar char="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19563" indent="-461963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 pitchFamily="2" charset="2"/>
              <a:buChar char="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 smtClean="0"/>
              <a:t>(3)  Landscape and outlook</a:t>
            </a: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1442334" y="2011401"/>
            <a:ext cx="3964215" cy="7717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457200" indent="-457200" algn="l" defTabSz="914400" rtl="0" eaLnBrk="1" latinLnBrk="0" hangingPunct="1">
              <a:spcBef>
                <a:spcPts val="2000"/>
              </a:spcBef>
              <a:buClr>
                <a:srgbClr val="333333"/>
              </a:buClr>
              <a:buFont typeface="Wingdings" charset="2"/>
              <a:buChar char="§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914400" indent="-457200" algn="l" defTabSz="914400" rtl="0" eaLnBrk="1" latinLnBrk="0" hangingPunct="1">
              <a:spcBef>
                <a:spcPts val="600"/>
              </a:spcBef>
              <a:buClr>
                <a:schemeClr val="accent3">
                  <a:lumMod val="50000"/>
                </a:schemeClr>
              </a:buClr>
              <a:buFont typeface="Wingdings" pitchFamily="2" charset="2"/>
              <a:buChar char="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371600" indent="-457200" algn="l" defTabSz="914400" rtl="0" eaLnBrk="1" latinLnBrk="0" hangingPunct="1">
              <a:spcBef>
                <a:spcPts val="600"/>
              </a:spcBef>
              <a:buClr>
                <a:schemeClr val="accent3"/>
              </a:buClr>
              <a:buFont typeface="Wingdings" pitchFamily="2" charset="2"/>
              <a:buChar char="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828800" indent="-457200" algn="l" defTabSz="914400" rtl="0" eaLnBrk="1" latinLnBrk="0" hangingPunct="1">
              <a:spcBef>
                <a:spcPts val="600"/>
              </a:spcBef>
              <a:buClr>
                <a:schemeClr val="accent3">
                  <a:lumMod val="50000"/>
                </a:schemeClr>
              </a:buClr>
              <a:buFont typeface="Wingdings" pitchFamily="2" charset="2"/>
              <a:buChar char="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286000" indent="-457200" algn="l" defTabSz="914400" rtl="0" eaLnBrk="1" latinLnBrk="0" hangingPunct="1">
              <a:spcBef>
                <a:spcPts val="600"/>
              </a:spcBef>
              <a:buClr>
                <a:schemeClr val="accent3"/>
              </a:buClr>
              <a:buFont typeface="Wingdings" pitchFamily="2" charset="2"/>
              <a:buChar char="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743200" indent="-461963" algn="l" defTabSz="914400" rtl="0" eaLnBrk="1" latinLnBrk="0" hangingPunct="1">
              <a:spcBef>
                <a:spcPct val="20000"/>
              </a:spcBef>
              <a:buClr>
                <a:schemeClr val="accent3">
                  <a:lumMod val="50000"/>
                </a:schemeClr>
              </a:buClr>
              <a:buFont typeface="Wingdings" pitchFamily="2" charset="2"/>
              <a:buChar char="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05163" indent="-461963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 pitchFamily="2" charset="2"/>
              <a:buChar char="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57600" indent="-461963" algn="l" defTabSz="914400" rtl="0" eaLnBrk="1" latinLnBrk="0" hangingPunct="1">
              <a:spcBef>
                <a:spcPct val="20000"/>
              </a:spcBef>
              <a:buClr>
                <a:schemeClr val="accent3">
                  <a:lumMod val="50000"/>
                </a:schemeClr>
              </a:buClr>
              <a:buFont typeface="Wingdings" pitchFamily="2" charset="2"/>
              <a:buChar char="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19563" indent="-461963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 pitchFamily="2" charset="2"/>
              <a:buChar char="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800" cap="small" dirty="0" smtClean="0">
                <a:solidFill>
                  <a:schemeClr val="accent5"/>
                </a:solidFill>
              </a:rPr>
              <a:t>[ndss12, security12, eurosys12]</a:t>
            </a:r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1458664" y="3370306"/>
            <a:ext cx="3964215" cy="7717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457200" indent="-457200" algn="l" defTabSz="914400" rtl="0" eaLnBrk="1" latinLnBrk="0" hangingPunct="1">
              <a:spcBef>
                <a:spcPts val="2000"/>
              </a:spcBef>
              <a:buClr>
                <a:srgbClr val="333333"/>
              </a:buClr>
              <a:buFont typeface="Wingdings" charset="2"/>
              <a:buChar char="§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914400" indent="-457200" algn="l" defTabSz="914400" rtl="0" eaLnBrk="1" latinLnBrk="0" hangingPunct="1">
              <a:spcBef>
                <a:spcPts val="600"/>
              </a:spcBef>
              <a:buClr>
                <a:schemeClr val="accent3">
                  <a:lumMod val="50000"/>
                </a:schemeClr>
              </a:buClr>
              <a:buFont typeface="Wingdings" pitchFamily="2" charset="2"/>
              <a:buChar char="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371600" indent="-457200" algn="l" defTabSz="914400" rtl="0" eaLnBrk="1" latinLnBrk="0" hangingPunct="1">
              <a:spcBef>
                <a:spcPts val="600"/>
              </a:spcBef>
              <a:buClr>
                <a:schemeClr val="accent3"/>
              </a:buClr>
              <a:buFont typeface="Wingdings" pitchFamily="2" charset="2"/>
              <a:buChar char="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828800" indent="-457200" algn="l" defTabSz="914400" rtl="0" eaLnBrk="1" latinLnBrk="0" hangingPunct="1">
              <a:spcBef>
                <a:spcPts val="600"/>
              </a:spcBef>
              <a:buClr>
                <a:schemeClr val="accent3">
                  <a:lumMod val="50000"/>
                </a:schemeClr>
              </a:buClr>
              <a:buFont typeface="Wingdings" pitchFamily="2" charset="2"/>
              <a:buChar char="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286000" indent="-457200" algn="l" defTabSz="914400" rtl="0" eaLnBrk="1" latinLnBrk="0" hangingPunct="1">
              <a:spcBef>
                <a:spcPts val="600"/>
              </a:spcBef>
              <a:buClr>
                <a:schemeClr val="accent3"/>
              </a:buClr>
              <a:buFont typeface="Wingdings" pitchFamily="2" charset="2"/>
              <a:buChar char="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743200" indent="-461963" algn="l" defTabSz="914400" rtl="0" eaLnBrk="1" latinLnBrk="0" hangingPunct="1">
              <a:spcBef>
                <a:spcPct val="20000"/>
              </a:spcBef>
              <a:buClr>
                <a:schemeClr val="accent3">
                  <a:lumMod val="50000"/>
                </a:schemeClr>
              </a:buClr>
              <a:buFont typeface="Wingdings" pitchFamily="2" charset="2"/>
              <a:buChar char="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05163" indent="-461963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 pitchFamily="2" charset="2"/>
              <a:buChar char="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57600" indent="-461963" algn="l" defTabSz="914400" rtl="0" eaLnBrk="1" latinLnBrk="0" hangingPunct="1">
              <a:spcBef>
                <a:spcPct val="20000"/>
              </a:spcBef>
              <a:buClr>
                <a:schemeClr val="accent3">
                  <a:lumMod val="50000"/>
                </a:schemeClr>
              </a:buClr>
              <a:buFont typeface="Wingdings" pitchFamily="2" charset="2"/>
              <a:buChar char="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19563" indent="-461963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 pitchFamily="2" charset="2"/>
              <a:buChar char="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800" cap="small" dirty="0" smtClean="0">
                <a:solidFill>
                  <a:schemeClr val="accent5"/>
                </a:solidFill>
              </a:rPr>
              <a:t>[sosp13]</a:t>
            </a:r>
          </a:p>
        </p:txBody>
      </p:sp>
    </p:spTree>
    <p:extLst>
      <p:ext uri="{BB962C8B-B14F-4D97-AF65-F5344CB8AC3E}">
        <p14:creationId xmlns:p14="http://schemas.microsoft.com/office/powerpoint/2010/main" val="17029541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385" name="Object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73580031"/>
              </p:ext>
            </p:extLst>
          </p:nvPr>
        </p:nvGraphicFramePr>
        <p:xfrm>
          <a:off x="1906143" y="995315"/>
          <a:ext cx="6572250" cy="553640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95" name="Chart" r:id="rId3" imgW="13133592" imgH="11061311" progId="MSGraph.Chart.8">
                  <p:embed/>
                </p:oleObj>
              </mc:Choice>
              <mc:Fallback>
                <p:oleObj name="Chart" r:id="rId3" imgW="13133592" imgH="11061311" progId="MSGraph.Chart.8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06143" y="995315"/>
                        <a:ext cx="6572250" cy="553640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blipFill dpi="0" rotWithShape="0">
                              <a:blip/>
                              <a:srcRect/>
                              <a:stretch>
                                <a:fillRect/>
                              </a:stretch>
                            </a:blip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386" name="Rectangle 2"/>
          <p:cNvSpPr>
            <a:spLocks/>
          </p:cNvSpPr>
          <p:nvPr/>
        </p:nvSpPr>
        <p:spPr bwMode="auto">
          <a:xfrm>
            <a:off x="1396609" y="5615580"/>
            <a:ext cx="366086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r>
              <a:rPr lang="en-US" sz="2100">
                <a:solidFill>
                  <a:schemeClr val="tx1"/>
                </a:solidFill>
                <a:latin typeface="Calisto MT" charset="0"/>
                <a:ea typeface="ＭＳ Ｐゴシック" charset="0"/>
                <a:cs typeface="Calisto MT" charset="0"/>
                <a:sym typeface="Calisto MT" charset="0"/>
              </a:rPr>
              <a:t>10</a:t>
            </a:r>
            <a:r>
              <a:rPr lang="en-US" sz="2100" baseline="32000">
                <a:solidFill>
                  <a:schemeClr val="tx1"/>
                </a:solidFill>
                <a:latin typeface="Calisto MT" charset="0"/>
                <a:ea typeface="ＭＳ Ｐゴシック" charset="0"/>
                <a:cs typeface="Calisto MT" charset="0"/>
                <a:sym typeface="Calisto MT" charset="0"/>
              </a:rPr>
              <a:t>2</a:t>
            </a:r>
          </a:p>
        </p:txBody>
      </p:sp>
      <p:sp>
        <p:nvSpPr>
          <p:cNvPr id="16387" name="Rectangle 3"/>
          <p:cNvSpPr>
            <a:spLocks/>
          </p:cNvSpPr>
          <p:nvPr/>
        </p:nvSpPr>
        <p:spPr bwMode="auto">
          <a:xfrm>
            <a:off x="1350849" y="3999307"/>
            <a:ext cx="457607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r>
              <a:rPr lang="en-US" sz="2100">
                <a:solidFill>
                  <a:schemeClr val="tx1"/>
                </a:solidFill>
                <a:latin typeface="Calisto MT" charset="0"/>
                <a:ea typeface="ＭＳ Ｐゴシック" charset="0"/>
                <a:cs typeface="Calisto MT" charset="0"/>
                <a:sym typeface="Calisto MT" charset="0"/>
              </a:rPr>
              <a:t>10</a:t>
            </a:r>
            <a:r>
              <a:rPr lang="en-US" sz="2100" baseline="32000">
                <a:solidFill>
                  <a:schemeClr val="tx1"/>
                </a:solidFill>
                <a:latin typeface="Calisto MT" charset="0"/>
                <a:ea typeface="ＭＳ Ｐゴシック" charset="0"/>
                <a:cs typeface="Calisto MT" charset="0"/>
                <a:sym typeface="Calisto MT" charset="0"/>
              </a:rPr>
              <a:t>11</a:t>
            </a:r>
          </a:p>
        </p:txBody>
      </p:sp>
      <p:sp>
        <p:nvSpPr>
          <p:cNvPr id="16388" name="Rectangle 4"/>
          <p:cNvSpPr>
            <a:spLocks/>
          </p:cNvSpPr>
          <p:nvPr/>
        </p:nvSpPr>
        <p:spPr bwMode="auto">
          <a:xfrm>
            <a:off x="1396609" y="4535088"/>
            <a:ext cx="366086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r>
              <a:rPr lang="en-US" sz="2100">
                <a:solidFill>
                  <a:schemeClr val="tx1"/>
                </a:solidFill>
                <a:latin typeface="Calisto MT" charset="0"/>
                <a:ea typeface="ＭＳ Ｐゴシック" charset="0"/>
                <a:cs typeface="Calisto MT" charset="0"/>
                <a:sym typeface="Calisto MT" charset="0"/>
              </a:rPr>
              <a:t>10</a:t>
            </a:r>
            <a:r>
              <a:rPr lang="en-US" sz="2100" baseline="32000">
                <a:solidFill>
                  <a:schemeClr val="tx1"/>
                </a:solidFill>
                <a:latin typeface="Calisto MT" charset="0"/>
                <a:ea typeface="ＭＳ Ｐゴシック" charset="0"/>
                <a:cs typeface="Calisto MT" charset="0"/>
                <a:sym typeface="Calisto MT" charset="0"/>
              </a:rPr>
              <a:t>8</a:t>
            </a:r>
          </a:p>
        </p:txBody>
      </p:sp>
      <p:sp>
        <p:nvSpPr>
          <p:cNvPr id="16389" name="Rectangle 5"/>
          <p:cNvSpPr>
            <a:spLocks/>
          </p:cNvSpPr>
          <p:nvPr/>
        </p:nvSpPr>
        <p:spPr bwMode="auto">
          <a:xfrm>
            <a:off x="1396609" y="5079799"/>
            <a:ext cx="366086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r>
              <a:rPr lang="en-US" sz="2100">
                <a:solidFill>
                  <a:schemeClr val="tx1"/>
                </a:solidFill>
                <a:latin typeface="Calisto MT" charset="0"/>
                <a:ea typeface="ＭＳ Ｐゴシック" charset="0"/>
                <a:cs typeface="Calisto MT" charset="0"/>
                <a:sym typeface="Calisto MT" charset="0"/>
              </a:rPr>
              <a:t>10</a:t>
            </a:r>
            <a:r>
              <a:rPr lang="en-US" sz="2100" baseline="32000">
                <a:solidFill>
                  <a:schemeClr val="tx1"/>
                </a:solidFill>
                <a:latin typeface="Calisto MT" charset="0"/>
                <a:ea typeface="ＭＳ Ｐゴシック" charset="0"/>
                <a:cs typeface="Calisto MT" charset="0"/>
                <a:sym typeface="Calisto MT" charset="0"/>
              </a:rPr>
              <a:t>5</a:t>
            </a:r>
          </a:p>
        </p:txBody>
      </p:sp>
      <p:sp>
        <p:nvSpPr>
          <p:cNvPr id="16390" name="Rectangle 6"/>
          <p:cNvSpPr>
            <a:spLocks/>
          </p:cNvSpPr>
          <p:nvPr/>
        </p:nvSpPr>
        <p:spPr bwMode="auto">
          <a:xfrm>
            <a:off x="1348820" y="3499244"/>
            <a:ext cx="461665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r>
              <a:rPr lang="en-US" sz="2100" dirty="0">
                <a:solidFill>
                  <a:schemeClr val="tx1"/>
                </a:solidFill>
                <a:latin typeface="Calisto MT" charset="0"/>
                <a:ea typeface="ＭＳ Ｐゴシック" charset="0"/>
                <a:cs typeface="Calisto MT" charset="0"/>
                <a:sym typeface="Calisto MT" charset="0"/>
              </a:rPr>
              <a:t>10</a:t>
            </a:r>
            <a:r>
              <a:rPr lang="en-US" sz="2100" baseline="32000" dirty="0">
                <a:solidFill>
                  <a:schemeClr val="tx1"/>
                </a:solidFill>
                <a:latin typeface="Calisto MT" charset="0"/>
                <a:ea typeface="ＭＳ Ｐゴシック" charset="0"/>
                <a:cs typeface="Calisto MT" charset="0"/>
                <a:sym typeface="Calisto MT" charset="0"/>
              </a:rPr>
              <a:t>14</a:t>
            </a:r>
          </a:p>
        </p:txBody>
      </p:sp>
      <p:sp>
        <p:nvSpPr>
          <p:cNvPr id="16391" name="Rectangle 7"/>
          <p:cNvSpPr>
            <a:spLocks/>
          </p:cNvSpPr>
          <p:nvPr/>
        </p:nvSpPr>
        <p:spPr bwMode="auto">
          <a:xfrm>
            <a:off x="1350849" y="2954534"/>
            <a:ext cx="457607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r>
              <a:rPr lang="en-US" sz="2100">
                <a:solidFill>
                  <a:schemeClr val="tx1"/>
                </a:solidFill>
                <a:latin typeface="Calisto MT" charset="0"/>
                <a:ea typeface="ＭＳ Ｐゴシック" charset="0"/>
                <a:cs typeface="Calisto MT" charset="0"/>
                <a:sym typeface="Calisto MT" charset="0"/>
              </a:rPr>
              <a:t>10</a:t>
            </a:r>
            <a:r>
              <a:rPr lang="en-US" sz="2100" baseline="32000">
                <a:solidFill>
                  <a:schemeClr val="tx1"/>
                </a:solidFill>
                <a:latin typeface="Calisto MT" charset="0"/>
                <a:ea typeface="ＭＳ Ｐゴシック" charset="0"/>
                <a:cs typeface="Calisto MT" charset="0"/>
                <a:sym typeface="Calisto MT" charset="0"/>
              </a:rPr>
              <a:t>17</a:t>
            </a:r>
          </a:p>
        </p:txBody>
      </p:sp>
      <p:sp>
        <p:nvSpPr>
          <p:cNvPr id="16392" name="Rectangle 8"/>
          <p:cNvSpPr>
            <a:spLocks/>
          </p:cNvSpPr>
          <p:nvPr/>
        </p:nvSpPr>
        <p:spPr bwMode="auto">
          <a:xfrm>
            <a:off x="1564589" y="6115643"/>
            <a:ext cx="137282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r>
              <a:rPr lang="en-US" sz="2100">
                <a:solidFill>
                  <a:schemeClr val="tx1"/>
                </a:solidFill>
                <a:latin typeface="Calisto MT" charset="0"/>
                <a:ea typeface="ＭＳ Ｐゴシック" charset="0"/>
                <a:cs typeface="Calisto MT" charset="0"/>
                <a:sym typeface="Calisto MT" charset="0"/>
              </a:rPr>
              <a:t>0</a:t>
            </a:r>
          </a:p>
        </p:txBody>
      </p:sp>
      <p:sp>
        <p:nvSpPr>
          <p:cNvPr id="16393" name="Rectangle 9"/>
          <p:cNvSpPr>
            <a:spLocks/>
          </p:cNvSpPr>
          <p:nvPr/>
        </p:nvSpPr>
        <p:spPr bwMode="auto">
          <a:xfrm>
            <a:off x="1359778" y="2418752"/>
            <a:ext cx="457607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r>
              <a:rPr lang="en-US" sz="2100">
                <a:solidFill>
                  <a:schemeClr val="tx1"/>
                </a:solidFill>
                <a:latin typeface="Calisto MT" charset="0"/>
                <a:ea typeface="ＭＳ Ｐゴシック" charset="0"/>
                <a:cs typeface="Calisto MT" charset="0"/>
                <a:sym typeface="Calisto MT" charset="0"/>
              </a:rPr>
              <a:t>10</a:t>
            </a:r>
            <a:r>
              <a:rPr lang="en-US" sz="2100" baseline="32000">
                <a:solidFill>
                  <a:schemeClr val="tx1"/>
                </a:solidFill>
                <a:latin typeface="Calisto MT" charset="0"/>
                <a:ea typeface="ＭＳ Ｐゴシック" charset="0"/>
                <a:cs typeface="Calisto MT" charset="0"/>
                <a:sym typeface="Calisto MT" charset="0"/>
              </a:rPr>
              <a:t>20</a:t>
            </a:r>
          </a:p>
        </p:txBody>
      </p:sp>
      <p:sp>
        <p:nvSpPr>
          <p:cNvPr id="16394" name="Rectangle 10"/>
          <p:cNvSpPr>
            <a:spLocks/>
          </p:cNvSpPr>
          <p:nvPr/>
        </p:nvSpPr>
        <p:spPr bwMode="auto">
          <a:xfrm>
            <a:off x="1350849" y="1909760"/>
            <a:ext cx="457607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r>
              <a:rPr lang="en-US" sz="2100">
                <a:solidFill>
                  <a:schemeClr val="tx1"/>
                </a:solidFill>
                <a:latin typeface="Calisto MT" charset="0"/>
                <a:ea typeface="ＭＳ Ｐゴシック" charset="0"/>
                <a:cs typeface="Calisto MT" charset="0"/>
                <a:sym typeface="Calisto MT" charset="0"/>
              </a:rPr>
              <a:t>10</a:t>
            </a:r>
            <a:r>
              <a:rPr lang="en-US" sz="2100" baseline="32000">
                <a:solidFill>
                  <a:schemeClr val="tx1"/>
                </a:solidFill>
                <a:latin typeface="Calisto MT" charset="0"/>
                <a:ea typeface="ＭＳ Ｐゴシック" charset="0"/>
                <a:cs typeface="Calisto MT" charset="0"/>
                <a:sym typeface="Calisto MT" charset="0"/>
              </a:rPr>
              <a:t>23</a:t>
            </a:r>
          </a:p>
        </p:txBody>
      </p:sp>
      <p:sp>
        <p:nvSpPr>
          <p:cNvPr id="16395" name="Rectangle 11"/>
          <p:cNvSpPr>
            <a:spLocks/>
          </p:cNvSpPr>
          <p:nvPr/>
        </p:nvSpPr>
        <p:spPr bwMode="auto">
          <a:xfrm>
            <a:off x="1350849" y="1373979"/>
            <a:ext cx="457607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r>
              <a:rPr lang="en-US" sz="2100">
                <a:solidFill>
                  <a:schemeClr val="tx1"/>
                </a:solidFill>
                <a:latin typeface="Calisto MT" charset="0"/>
                <a:ea typeface="ＭＳ Ｐゴシック" charset="0"/>
                <a:cs typeface="Calisto MT" charset="0"/>
                <a:sym typeface="Calisto MT" charset="0"/>
              </a:rPr>
              <a:t>10</a:t>
            </a:r>
            <a:r>
              <a:rPr lang="en-US" sz="2100" baseline="32000">
                <a:solidFill>
                  <a:schemeClr val="tx1"/>
                </a:solidFill>
                <a:latin typeface="Calisto MT" charset="0"/>
                <a:ea typeface="ＭＳ Ｐゴシック" charset="0"/>
                <a:cs typeface="Calisto MT" charset="0"/>
                <a:sym typeface="Calisto MT" charset="0"/>
              </a:rPr>
              <a:t>26</a:t>
            </a:r>
          </a:p>
        </p:txBody>
      </p:sp>
      <p:sp>
        <p:nvSpPr>
          <p:cNvPr id="16396" name="Rectangle 12"/>
          <p:cNvSpPr>
            <a:spLocks/>
          </p:cNvSpPr>
          <p:nvPr/>
        </p:nvSpPr>
        <p:spPr bwMode="auto">
          <a:xfrm>
            <a:off x="4139298" y="2833108"/>
            <a:ext cx="4189224" cy="5179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pPr algn="l"/>
            <a:r>
              <a:rPr lang="en-US" sz="2200" dirty="0" smtClean="0">
                <a:solidFill>
                  <a:schemeClr val="tx1"/>
                </a:solidFill>
                <a:latin typeface="Calisto MT" charset="0"/>
                <a:ea typeface="ＭＳ Ｐゴシック" charset="0"/>
                <a:cs typeface="Calisto MT" charset="0"/>
                <a:sym typeface="Calisto MT" charset="0"/>
              </a:rPr>
              <a:t>150×150 matrix multiplication </a:t>
            </a:r>
            <a:endParaRPr lang="en-US" sz="2200" dirty="0">
              <a:solidFill>
                <a:schemeClr val="tx1"/>
              </a:solidFill>
              <a:latin typeface="Calisto MT" charset="0"/>
              <a:ea typeface="ＭＳ Ｐゴシック" charset="0"/>
              <a:cs typeface="Calisto MT" charset="0"/>
              <a:sym typeface="Calisto MT" charset="0"/>
            </a:endParaRPr>
          </a:p>
        </p:txBody>
      </p:sp>
      <p:sp>
        <p:nvSpPr>
          <p:cNvPr id="16397" name="Rectangle 13"/>
          <p:cNvSpPr>
            <a:spLocks/>
          </p:cNvSpPr>
          <p:nvPr/>
        </p:nvSpPr>
        <p:spPr bwMode="auto">
          <a:xfrm>
            <a:off x="3524758" y="5384256"/>
            <a:ext cx="1759148" cy="357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r>
              <a:rPr lang="en-US" sz="2000" dirty="0">
                <a:solidFill>
                  <a:schemeClr val="tx1"/>
                </a:solidFill>
                <a:latin typeface="Calisto MT" charset="0"/>
                <a:ea typeface="ＭＳ Ｐゴシック" charset="0"/>
                <a:cs typeface="Calisto MT" charset="0"/>
                <a:sym typeface="Calisto MT" charset="0"/>
              </a:rPr>
              <a:t>Pepper</a:t>
            </a:r>
          </a:p>
        </p:txBody>
      </p:sp>
      <p:sp>
        <p:nvSpPr>
          <p:cNvPr id="16398" name="Rectangle 14"/>
          <p:cNvSpPr>
            <a:spLocks/>
          </p:cNvSpPr>
          <p:nvPr/>
        </p:nvSpPr>
        <p:spPr bwMode="auto">
          <a:xfrm>
            <a:off x="4812865" y="5416627"/>
            <a:ext cx="1759148" cy="357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r>
              <a:rPr lang="en-US" sz="2000">
                <a:solidFill>
                  <a:schemeClr val="tx1"/>
                </a:solidFill>
                <a:latin typeface="Calisto MT" charset="0"/>
                <a:ea typeface="ＭＳ Ｐゴシック" charset="0"/>
                <a:cs typeface="Calisto MT" charset="0"/>
                <a:sym typeface="Calisto MT" charset="0"/>
              </a:rPr>
              <a:t>Ginger</a:t>
            </a:r>
          </a:p>
        </p:txBody>
      </p:sp>
      <p:sp>
        <p:nvSpPr>
          <p:cNvPr id="16399" name="Rectangle 15"/>
          <p:cNvSpPr>
            <a:spLocks/>
          </p:cNvSpPr>
          <p:nvPr/>
        </p:nvSpPr>
        <p:spPr bwMode="auto">
          <a:xfrm>
            <a:off x="6045162" y="5416627"/>
            <a:ext cx="1759148" cy="357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r>
              <a:rPr lang="en-US" sz="2000">
                <a:solidFill>
                  <a:schemeClr val="tx1"/>
                </a:solidFill>
                <a:latin typeface="Calisto MT" charset="0"/>
                <a:ea typeface="ＭＳ Ｐゴシック" charset="0"/>
                <a:cs typeface="Calisto MT" charset="0"/>
                <a:sym typeface="Calisto MT" charset="0"/>
              </a:rPr>
              <a:t>Zaatar</a:t>
            </a:r>
          </a:p>
        </p:txBody>
      </p:sp>
      <p:sp>
        <p:nvSpPr>
          <p:cNvPr id="16400" name="Rectangle 16"/>
          <p:cNvSpPr>
            <a:spLocks/>
          </p:cNvSpPr>
          <p:nvPr/>
        </p:nvSpPr>
        <p:spPr bwMode="auto">
          <a:xfrm>
            <a:off x="7072076" y="5412162"/>
            <a:ext cx="2125266" cy="357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r>
              <a:rPr lang="en-US" sz="2000">
                <a:solidFill>
                  <a:schemeClr val="tx1"/>
                </a:solidFill>
                <a:latin typeface="Calisto MT" charset="0"/>
                <a:ea typeface="ＭＳ Ｐゴシック" charset="0"/>
                <a:cs typeface="Calisto MT" charset="0"/>
                <a:sym typeface="Calisto MT" charset="0"/>
              </a:rPr>
              <a:t>Pinocchio</a:t>
            </a:r>
          </a:p>
        </p:txBody>
      </p:sp>
      <p:sp>
        <p:nvSpPr>
          <p:cNvPr id="16401" name="Rectangle 17"/>
          <p:cNvSpPr>
            <a:spLocks/>
          </p:cNvSpPr>
          <p:nvPr/>
        </p:nvSpPr>
        <p:spPr bwMode="auto">
          <a:xfrm>
            <a:off x="3411641" y="1580131"/>
            <a:ext cx="4676248" cy="357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r>
              <a:rPr lang="en-US" sz="2000" dirty="0" err="1" smtClean="0">
                <a:latin typeface="Calisto MT" charset="0"/>
                <a:ea typeface="ＭＳ Ｐゴシック" charset="0"/>
                <a:cs typeface="Calisto MT" charset="0"/>
                <a:sym typeface="Calisto MT" charset="0"/>
              </a:rPr>
              <a:t>Ishai</a:t>
            </a:r>
            <a:r>
              <a:rPr lang="en-US" sz="2000" dirty="0" smtClean="0">
                <a:latin typeface="Calisto MT" charset="0"/>
                <a:ea typeface="ＭＳ Ｐゴシック" charset="0"/>
                <a:cs typeface="Calisto MT" charset="0"/>
                <a:sym typeface="Calisto MT" charset="0"/>
              </a:rPr>
              <a:t> et al. (PCP-based efficient argument)</a:t>
            </a:r>
            <a:endParaRPr lang="en-US" sz="2000" dirty="0">
              <a:solidFill>
                <a:schemeClr val="tx1"/>
              </a:solidFill>
              <a:latin typeface="Calisto MT" charset="0"/>
              <a:ea typeface="ＭＳ Ｐゴシック" charset="0"/>
              <a:cs typeface="Calisto MT" charset="0"/>
              <a:sym typeface="Calisto MT" charset="0"/>
            </a:endParaRPr>
          </a:p>
        </p:txBody>
      </p:sp>
      <p:sp>
        <p:nvSpPr>
          <p:cNvPr id="16402" name="Rectangle 18"/>
          <p:cNvSpPr>
            <a:spLocks/>
          </p:cNvSpPr>
          <p:nvPr/>
        </p:nvSpPr>
        <p:spPr bwMode="auto">
          <a:xfrm rot="16200000">
            <a:off x="-118930" y="3057492"/>
            <a:ext cx="2049896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pPr>
              <a:tabLst>
                <a:tab pos="642915" algn="l"/>
                <a:tab pos="642915" algn="l"/>
              </a:tabLst>
            </a:pPr>
            <a:r>
              <a:rPr lang="en-US" sz="2100">
                <a:solidFill>
                  <a:schemeClr val="tx1"/>
                </a:solidFill>
                <a:latin typeface="Calisto MT" charset="0"/>
                <a:ea typeface="ＭＳ Ｐゴシック" charset="0"/>
                <a:cs typeface="Calisto MT" charset="0"/>
                <a:sym typeface="Calisto MT" charset="0"/>
              </a:rPr>
              <a:t>verification cost </a:t>
            </a:r>
          </a:p>
          <a:p>
            <a:pPr>
              <a:tabLst>
                <a:tab pos="642915" algn="l"/>
                <a:tab pos="642915" algn="l"/>
              </a:tabLst>
            </a:pPr>
            <a:r>
              <a:rPr lang="en-US" sz="2100">
                <a:solidFill>
                  <a:schemeClr val="tx1"/>
                </a:solidFill>
                <a:latin typeface="Calisto MT" charset="0"/>
                <a:ea typeface="ＭＳ Ｐゴシック" charset="0"/>
                <a:cs typeface="Calisto MT" charset="0"/>
                <a:sym typeface="Calisto MT" charset="0"/>
              </a:rPr>
              <a:t>(ms of CPU time)</a:t>
            </a:r>
          </a:p>
        </p:txBody>
      </p:sp>
      <p:sp>
        <p:nvSpPr>
          <p:cNvPr id="16403" name="Line 19"/>
          <p:cNvSpPr>
            <a:spLocks noChangeShapeType="1"/>
          </p:cNvSpPr>
          <p:nvPr/>
        </p:nvSpPr>
        <p:spPr bwMode="auto">
          <a:xfrm rot="10800000" flipH="1">
            <a:off x="959596" y="5825161"/>
            <a:ext cx="7488660" cy="17859"/>
          </a:xfrm>
          <a:prstGeom prst="line">
            <a:avLst/>
          </a:prstGeom>
          <a:noFill/>
          <a:ln w="38100" cap="flat">
            <a:solidFill>
              <a:srgbClr val="490000"/>
            </a:solidFill>
            <a:prstDash val="sysDot"/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6404" name="Line 20"/>
          <p:cNvSpPr>
            <a:spLocks noChangeShapeType="1"/>
          </p:cNvSpPr>
          <p:nvPr/>
        </p:nvSpPr>
        <p:spPr bwMode="auto">
          <a:xfrm>
            <a:off x="703985" y="5163247"/>
            <a:ext cx="541362" cy="663029"/>
          </a:xfrm>
          <a:prstGeom prst="line">
            <a:avLst/>
          </a:prstGeom>
          <a:noFill/>
          <a:ln w="38100" cap="flat">
            <a:solidFill>
              <a:schemeClr val="tx1"/>
            </a:solidFill>
            <a:prstDash val="solid"/>
            <a:miter lim="800000"/>
            <a:headEnd type="stealth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6405" name="Rectangle 21"/>
          <p:cNvSpPr>
            <a:spLocks/>
          </p:cNvSpPr>
          <p:nvPr/>
        </p:nvSpPr>
        <p:spPr bwMode="auto">
          <a:xfrm>
            <a:off x="488078" y="4692206"/>
            <a:ext cx="1775892" cy="4018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r>
              <a:rPr lang="en-US" sz="2200" dirty="0">
                <a:solidFill>
                  <a:schemeClr val="tx1"/>
                </a:solidFill>
                <a:latin typeface="Calisto MT" charset="0"/>
                <a:ea typeface="ＭＳ Ｐゴシック" charset="0"/>
                <a:cs typeface="Calisto MT" charset="0"/>
                <a:sym typeface="Calisto MT" charset="0"/>
              </a:rPr>
              <a:t>50 </a:t>
            </a:r>
            <a:r>
              <a:rPr lang="en-US" sz="2200" dirty="0" err="1">
                <a:solidFill>
                  <a:schemeClr val="tx1"/>
                </a:solidFill>
                <a:latin typeface="Calisto MT" charset="0"/>
                <a:ea typeface="ＭＳ Ｐゴシック" charset="0"/>
                <a:cs typeface="Calisto MT" charset="0"/>
                <a:sym typeface="Calisto MT" charset="0"/>
              </a:rPr>
              <a:t>ms</a:t>
            </a:r>
            <a:endParaRPr lang="en-US" sz="2200" dirty="0">
              <a:solidFill>
                <a:schemeClr val="tx1"/>
              </a:solidFill>
              <a:latin typeface="Calisto MT" charset="0"/>
              <a:ea typeface="ＭＳ Ｐゴシック" charset="0"/>
              <a:cs typeface="Calisto MT" charset="0"/>
              <a:sym typeface="Calisto MT" charset="0"/>
            </a:endParaRPr>
          </a:p>
        </p:txBody>
      </p:sp>
      <p:sp>
        <p:nvSpPr>
          <p:cNvPr id="16406" name="Line 22"/>
          <p:cNvSpPr>
            <a:spLocks noChangeShapeType="1"/>
          </p:cNvSpPr>
          <p:nvPr/>
        </p:nvSpPr>
        <p:spPr bwMode="auto">
          <a:xfrm rot="10800000" flipH="1">
            <a:off x="959596" y="6024962"/>
            <a:ext cx="7488660" cy="18976"/>
          </a:xfrm>
          <a:prstGeom prst="line">
            <a:avLst/>
          </a:prstGeom>
          <a:noFill/>
          <a:ln w="38100" cap="flat">
            <a:solidFill>
              <a:srgbClr val="490000"/>
            </a:solidFill>
            <a:prstDash val="sysDot"/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6407" name="Line 23"/>
          <p:cNvSpPr>
            <a:spLocks noChangeShapeType="1"/>
          </p:cNvSpPr>
          <p:nvPr/>
        </p:nvSpPr>
        <p:spPr bwMode="auto">
          <a:xfrm rot="10800000" flipH="1">
            <a:off x="782119" y="6075192"/>
            <a:ext cx="347141" cy="390674"/>
          </a:xfrm>
          <a:prstGeom prst="line">
            <a:avLst/>
          </a:prstGeom>
          <a:noFill/>
          <a:ln w="38100" cap="flat">
            <a:solidFill>
              <a:schemeClr val="tx1"/>
            </a:solidFill>
            <a:prstDash val="solid"/>
            <a:miter lim="800000"/>
            <a:headEnd type="stealth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6408" name="Rectangle 24"/>
          <p:cNvSpPr>
            <a:spLocks/>
          </p:cNvSpPr>
          <p:nvPr/>
        </p:nvSpPr>
        <p:spPr bwMode="auto">
          <a:xfrm>
            <a:off x="414408" y="6317409"/>
            <a:ext cx="1927697" cy="4018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r>
              <a:rPr lang="en-US" sz="2200">
                <a:solidFill>
                  <a:schemeClr val="tx1"/>
                </a:solidFill>
                <a:latin typeface="Calisto MT" charset="0"/>
                <a:ea typeface="ＭＳ Ｐゴシック" charset="0"/>
                <a:cs typeface="Calisto MT" charset="0"/>
                <a:sym typeface="Calisto MT" charset="0"/>
              </a:rPr>
              <a:t>5 ms</a:t>
            </a:r>
          </a:p>
        </p:txBody>
      </p:sp>
      <p:sp useBgFill="1">
        <p:nvSpPr>
          <p:cNvPr id="2" name="Rectangle 1"/>
          <p:cNvSpPr/>
          <p:nvPr/>
        </p:nvSpPr>
        <p:spPr>
          <a:xfrm>
            <a:off x="467896" y="574842"/>
            <a:ext cx="8275052" cy="655053"/>
          </a:xfrm>
          <a:prstGeom prst="rect">
            <a:avLst/>
          </a:prstGeom>
          <a:ln w="2540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Content Placeholder 2"/>
          <p:cNvSpPr txBox="1">
            <a:spLocks/>
          </p:cNvSpPr>
          <p:nvPr/>
        </p:nvSpPr>
        <p:spPr>
          <a:xfrm>
            <a:off x="615527" y="213593"/>
            <a:ext cx="7960921" cy="111596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457200" indent="-457200" algn="l" defTabSz="914400" rtl="0" eaLnBrk="1" latinLnBrk="0" hangingPunct="1">
              <a:spcBef>
                <a:spcPts val="2000"/>
              </a:spcBef>
              <a:buClr>
                <a:srgbClr val="333333"/>
              </a:buClr>
              <a:buFont typeface="Wingdings" charset="2"/>
              <a:buChar char="§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914400" indent="-457200" algn="l" defTabSz="914400" rtl="0" eaLnBrk="1" latinLnBrk="0" hangingPunct="1">
              <a:spcBef>
                <a:spcPts val="600"/>
              </a:spcBef>
              <a:buClr>
                <a:schemeClr val="accent3">
                  <a:lumMod val="50000"/>
                </a:schemeClr>
              </a:buClr>
              <a:buFont typeface="Wingdings" pitchFamily="2" charset="2"/>
              <a:buChar char="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371600" indent="-457200" algn="l" defTabSz="914400" rtl="0" eaLnBrk="1" latinLnBrk="0" hangingPunct="1">
              <a:spcBef>
                <a:spcPts val="600"/>
              </a:spcBef>
              <a:buClr>
                <a:schemeClr val="accent3"/>
              </a:buClr>
              <a:buFont typeface="Wingdings" pitchFamily="2" charset="2"/>
              <a:buChar char="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828800" indent="-457200" algn="l" defTabSz="914400" rtl="0" eaLnBrk="1" latinLnBrk="0" hangingPunct="1">
              <a:spcBef>
                <a:spcPts val="600"/>
              </a:spcBef>
              <a:buClr>
                <a:schemeClr val="accent3">
                  <a:lumMod val="50000"/>
                </a:schemeClr>
              </a:buClr>
              <a:buFont typeface="Wingdings" pitchFamily="2" charset="2"/>
              <a:buChar char="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286000" indent="-457200" algn="l" defTabSz="914400" rtl="0" eaLnBrk="1" latinLnBrk="0" hangingPunct="1">
              <a:spcBef>
                <a:spcPts val="600"/>
              </a:spcBef>
              <a:buClr>
                <a:schemeClr val="accent3"/>
              </a:buClr>
              <a:buFont typeface="Wingdings" pitchFamily="2" charset="2"/>
              <a:buChar char="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743200" indent="-461963" algn="l" defTabSz="914400" rtl="0" eaLnBrk="1" latinLnBrk="0" hangingPunct="1">
              <a:spcBef>
                <a:spcPct val="20000"/>
              </a:spcBef>
              <a:buClr>
                <a:schemeClr val="accent3">
                  <a:lumMod val="50000"/>
                </a:schemeClr>
              </a:buClr>
              <a:buFont typeface="Wingdings" pitchFamily="2" charset="2"/>
              <a:buChar char="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05163" indent="-461963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 pitchFamily="2" charset="2"/>
              <a:buChar char="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57600" indent="-461963" algn="l" defTabSz="914400" rtl="0" eaLnBrk="1" latinLnBrk="0" hangingPunct="1">
              <a:spcBef>
                <a:spcPct val="20000"/>
              </a:spcBef>
              <a:buClr>
                <a:schemeClr val="accent3">
                  <a:lumMod val="50000"/>
                </a:schemeClr>
              </a:buClr>
              <a:buFont typeface="Wingdings" pitchFamily="2" charset="2"/>
              <a:buChar char="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19563" indent="-461963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 pitchFamily="2" charset="2"/>
              <a:buChar char="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800" dirty="0" smtClean="0"/>
              <a:t>Verification cost sometimes beats (</a:t>
            </a:r>
            <a:r>
              <a:rPr lang="en-US" sz="2800" dirty="0" err="1" smtClean="0"/>
              <a:t>unoptimized</a:t>
            </a:r>
            <a:r>
              <a:rPr lang="en-US" sz="2800" dirty="0" smtClean="0"/>
              <a:t>) native execution.  </a:t>
            </a:r>
          </a:p>
        </p:txBody>
      </p:sp>
    </p:spTree>
    <p:extLst>
      <p:ext uri="{BB962C8B-B14F-4D97-AF65-F5344CB8AC3E}">
        <p14:creationId xmlns:p14="http://schemas.microsoft.com/office/powerpoint/2010/main" val="42618864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4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64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64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406" grpId="0" animBg="1"/>
      <p:bldP spid="16407" grpId="0" animBg="1"/>
      <p:bldP spid="16408" grpId="0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2"/>
          <p:cNvSpPr txBox="1">
            <a:spLocks/>
          </p:cNvSpPr>
          <p:nvPr/>
        </p:nvSpPr>
        <p:spPr>
          <a:xfrm>
            <a:off x="998352" y="535040"/>
            <a:ext cx="7960921" cy="111596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457200" indent="-457200" algn="l" defTabSz="914400" rtl="0" eaLnBrk="1" latinLnBrk="0" hangingPunct="1">
              <a:spcBef>
                <a:spcPts val="2000"/>
              </a:spcBef>
              <a:buClr>
                <a:srgbClr val="333333"/>
              </a:buClr>
              <a:buFont typeface="Wingdings" charset="2"/>
              <a:buChar char="§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914400" indent="-457200" algn="l" defTabSz="914400" rtl="0" eaLnBrk="1" latinLnBrk="0" hangingPunct="1">
              <a:spcBef>
                <a:spcPts val="600"/>
              </a:spcBef>
              <a:buClr>
                <a:schemeClr val="accent3">
                  <a:lumMod val="50000"/>
                </a:schemeClr>
              </a:buClr>
              <a:buFont typeface="Wingdings" pitchFamily="2" charset="2"/>
              <a:buChar char="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371600" indent="-457200" algn="l" defTabSz="914400" rtl="0" eaLnBrk="1" latinLnBrk="0" hangingPunct="1">
              <a:spcBef>
                <a:spcPts val="600"/>
              </a:spcBef>
              <a:buClr>
                <a:schemeClr val="accent3"/>
              </a:buClr>
              <a:buFont typeface="Wingdings" pitchFamily="2" charset="2"/>
              <a:buChar char="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828800" indent="-457200" algn="l" defTabSz="914400" rtl="0" eaLnBrk="1" latinLnBrk="0" hangingPunct="1">
              <a:spcBef>
                <a:spcPts val="600"/>
              </a:spcBef>
              <a:buClr>
                <a:schemeClr val="accent3">
                  <a:lumMod val="50000"/>
                </a:schemeClr>
              </a:buClr>
              <a:buFont typeface="Wingdings" pitchFamily="2" charset="2"/>
              <a:buChar char="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286000" indent="-457200" algn="l" defTabSz="914400" rtl="0" eaLnBrk="1" latinLnBrk="0" hangingPunct="1">
              <a:spcBef>
                <a:spcPts val="600"/>
              </a:spcBef>
              <a:buClr>
                <a:schemeClr val="accent3"/>
              </a:buClr>
              <a:buFont typeface="Wingdings" pitchFamily="2" charset="2"/>
              <a:buChar char="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743200" indent="-461963" algn="l" defTabSz="914400" rtl="0" eaLnBrk="1" latinLnBrk="0" hangingPunct="1">
              <a:spcBef>
                <a:spcPct val="20000"/>
              </a:spcBef>
              <a:buClr>
                <a:schemeClr val="accent3">
                  <a:lumMod val="50000"/>
                </a:schemeClr>
              </a:buClr>
              <a:buFont typeface="Wingdings" pitchFamily="2" charset="2"/>
              <a:buChar char="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05163" indent="-461963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 pitchFamily="2" charset="2"/>
              <a:buChar char="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57600" indent="-461963" algn="l" defTabSz="914400" rtl="0" eaLnBrk="1" latinLnBrk="0" hangingPunct="1">
              <a:spcBef>
                <a:spcPct val="20000"/>
              </a:spcBef>
              <a:buClr>
                <a:schemeClr val="accent3">
                  <a:lumMod val="50000"/>
                </a:schemeClr>
              </a:buClr>
              <a:buFont typeface="Wingdings" pitchFamily="2" charset="2"/>
              <a:buChar char="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19563" indent="-461963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 pitchFamily="2" charset="2"/>
              <a:buChar char="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800" dirty="0" smtClean="0"/>
              <a:t>Some of the general-purpose protocols have reasonable cross-over points.</a:t>
            </a:r>
          </a:p>
        </p:txBody>
      </p:sp>
      <p:pic>
        <p:nvPicPr>
          <p:cNvPr id="36" name="Picture 3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760682"/>
            <a:ext cx="9144000" cy="4892583"/>
          </a:xfrm>
          <a:prstGeom prst="rect">
            <a:avLst/>
          </a:prstGeom>
        </p:spPr>
      </p:pic>
      <p:sp useBgFill="1">
        <p:nvSpPr>
          <p:cNvPr id="33" name="Rectangle 32"/>
          <p:cNvSpPr/>
          <p:nvPr/>
        </p:nvSpPr>
        <p:spPr>
          <a:xfrm>
            <a:off x="1246909" y="1798790"/>
            <a:ext cx="2089727" cy="277091"/>
          </a:xfrm>
          <a:prstGeom prst="rect">
            <a:avLst/>
          </a:prstGeom>
          <a:ln w="2540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34" name="Rectangle 33"/>
          <p:cNvSpPr/>
          <p:nvPr/>
        </p:nvSpPr>
        <p:spPr>
          <a:xfrm>
            <a:off x="1039091" y="2655466"/>
            <a:ext cx="718127" cy="274782"/>
          </a:xfrm>
          <a:prstGeom prst="rect">
            <a:avLst/>
          </a:prstGeom>
          <a:ln w="2540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/>
          <p:cNvSpPr/>
          <p:nvPr/>
        </p:nvSpPr>
        <p:spPr>
          <a:xfrm>
            <a:off x="883029" y="2641671"/>
            <a:ext cx="98175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1.6 days</a:t>
            </a:r>
          </a:p>
        </p:txBody>
      </p:sp>
      <p:cxnSp>
        <p:nvCxnSpPr>
          <p:cNvPr id="38" name="Straight Connector 37"/>
          <p:cNvCxnSpPr/>
          <p:nvPr/>
        </p:nvCxnSpPr>
        <p:spPr>
          <a:xfrm>
            <a:off x="1794387" y="1887538"/>
            <a:ext cx="6981" cy="901267"/>
          </a:xfrm>
          <a:prstGeom prst="line">
            <a:avLst/>
          </a:prstGeom>
          <a:ln w="12700"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 useBgFill="1">
        <p:nvSpPr>
          <p:cNvPr id="2" name="Rectangle 1"/>
          <p:cNvSpPr/>
          <p:nvPr/>
        </p:nvSpPr>
        <p:spPr>
          <a:xfrm>
            <a:off x="2605548" y="6014065"/>
            <a:ext cx="5866581" cy="606322"/>
          </a:xfrm>
          <a:prstGeom prst="rect">
            <a:avLst/>
          </a:prstGeom>
          <a:ln w="2540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2704943" y="6061121"/>
            <a:ext cx="5750800" cy="51010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457200" indent="-457200" algn="l" defTabSz="914400" rtl="0" eaLnBrk="1" latinLnBrk="0" hangingPunct="1">
              <a:spcBef>
                <a:spcPts val="2000"/>
              </a:spcBef>
              <a:buClr>
                <a:srgbClr val="333333"/>
              </a:buClr>
              <a:buFont typeface="Wingdings" charset="2"/>
              <a:buChar char="§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914400" indent="-457200" algn="l" defTabSz="914400" rtl="0" eaLnBrk="1" latinLnBrk="0" hangingPunct="1">
              <a:spcBef>
                <a:spcPts val="600"/>
              </a:spcBef>
              <a:buClr>
                <a:schemeClr val="accent3">
                  <a:lumMod val="50000"/>
                </a:schemeClr>
              </a:buClr>
              <a:buFont typeface="Wingdings" pitchFamily="2" charset="2"/>
              <a:buChar char="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371600" indent="-457200" algn="l" defTabSz="914400" rtl="0" eaLnBrk="1" latinLnBrk="0" hangingPunct="1">
              <a:spcBef>
                <a:spcPts val="600"/>
              </a:spcBef>
              <a:buClr>
                <a:schemeClr val="accent3"/>
              </a:buClr>
              <a:buFont typeface="Wingdings" pitchFamily="2" charset="2"/>
              <a:buChar char="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828800" indent="-457200" algn="l" defTabSz="914400" rtl="0" eaLnBrk="1" latinLnBrk="0" hangingPunct="1">
              <a:spcBef>
                <a:spcPts val="600"/>
              </a:spcBef>
              <a:buClr>
                <a:schemeClr val="accent3">
                  <a:lumMod val="50000"/>
                </a:schemeClr>
              </a:buClr>
              <a:buFont typeface="Wingdings" pitchFamily="2" charset="2"/>
              <a:buChar char="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286000" indent="-457200" algn="l" defTabSz="914400" rtl="0" eaLnBrk="1" latinLnBrk="0" hangingPunct="1">
              <a:spcBef>
                <a:spcPts val="600"/>
              </a:spcBef>
              <a:buClr>
                <a:schemeClr val="accent3"/>
              </a:buClr>
              <a:buFont typeface="Wingdings" pitchFamily="2" charset="2"/>
              <a:buChar char="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743200" indent="-461963" algn="l" defTabSz="914400" rtl="0" eaLnBrk="1" latinLnBrk="0" hangingPunct="1">
              <a:spcBef>
                <a:spcPct val="20000"/>
              </a:spcBef>
              <a:buClr>
                <a:schemeClr val="accent3">
                  <a:lumMod val="50000"/>
                </a:schemeClr>
              </a:buClr>
              <a:buFont typeface="Wingdings" pitchFamily="2" charset="2"/>
              <a:buChar char="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05163" indent="-461963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 pitchFamily="2" charset="2"/>
              <a:buChar char="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57600" indent="-461963" algn="l" defTabSz="914400" rtl="0" eaLnBrk="1" latinLnBrk="0" hangingPunct="1">
              <a:spcBef>
                <a:spcPct val="20000"/>
              </a:spcBef>
              <a:buClr>
                <a:schemeClr val="accent3">
                  <a:lumMod val="50000"/>
                </a:schemeClr>
              </a:buClr>
              <a:buFont typeface="Wingdings" pitchFamily="2" charset="2"/>
              <a:buChar char="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19563" indent="-461963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 pitchFamily="2" charset="2"/>
              <a:buChar char="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 smtClean="0">
                <a:solidFill>
                  <a:schemeClr val="tx1"/>
                </a:solidFill>
              </a:rPr>
              <a:t>instances of 150x150 matrix multiplication</a:t>
            </a:r>
          </a:p>
        </p:txBody>
      </p:sp>
    </p:spTree>
    <p:extLst>
      <p:ext uri="{BB962C8B-B14F-4D97-AF65-F5344CB8AC3E}">
        <p14:creationId xmlns:p14="http://schemas.microsoft.com/office/powerpoint/2010/main" val="26555585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9457" name="Object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1723596"/>
              </p:ext>
            </p:extLst>
          </p:nvPr>
        </p:nvGraphicFramePr>
        <p:xfrm>
          <a:off x="1381548" y="2241550"/>
          <a:ext cx="7500937" cy="2768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520" name="Chart" r:id="rId3" imgW="14986253" imgH="5530655" progId="MSGraph.Chart.8">
                  <p:embed/>
                </p:oleObj>
              </mc:Choice>
              <mc:Fallback>
                <p:oleObj name="Chart" r:id="rId3" imgW="14986253" imgH="5530655" progId="MSGraph.Chart.8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81548" y="2241550"/>
                        <a:ext cx="7500937" cy="2768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blipFill dpi="0" rotWithShape="0">
                              <a:blip/>
                              <a:srcRect/>
                              <a:stretch>
                                <a:fillRect/>
                              </a:stretch>
                            </a:blip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458" name="Rectangle 2"/>
          <p:cNvSpPr>
            <a:spLocks/>
          </p:cNvSpPr>
          <p:nvPr/>
        </p:nvSpPr>
        <p:spPr bwMode="auto">
          <a:xfrm>
            <a:off x="793504" y="4093414"/>
            <a:ext cx="482197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r>
              <a:rPr lang="en-US" sz="2100">
                <a:latin typeface="Calisto MT" charset="0"/>
                <a:ea typeface="ＭＳ Ｐゴシック" charset="0"/>
                <a:cs typeface="Calisto MT" charset="0"/>
                <a:sym typeface="Calisto MT" charset="0"/>
              </a:rPr>
              <a:t>15K</a:t>
            </a:r>
          </a:p>
        </p:txBody>
      </p:sp>
      <p:sp>
        <p:nvSpPr>
          <p:cNvPr id="19459" name="Rectangle 3"/>
          <p:cNvSpPr>
            <a:spLocks/>
          </p:cNvSpPr>
          <p:nvPr/>
        </p:nvSpPr>
        <p:spPr bwMode="auto">
          <a:xfrm>
            <a:off x="791271" y="3620140"/>
            <a:ext cx="482197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r>
              <a:rPr lang="en-US" sz="2100">
                <a:latin typeface="Calisto MT" charset="0"/>
                <a:ea typeface="ＭＳ Ｐゴシック" charset="0"/>
                <a:cs typeface="Calisto MT" charset="0"/>
                <a:sym typeface="Calisto MT" charset="0"/>
              </a:rPr>
              <a:t>30K</a:t>
            </a:r>
          </a:p>
        </p:txBody>
      </p:sp>
      <p:sp>
        <p:nvSpPr>
          <p:cNvPr id="19460" name="Rectangle 4"/>
          <p:cNvSpPr>
            <a:spLocks/>
          </p:cNvSpPr>
          <p:nvPr/>
        </p:nvSpPr>
        <p:spPr bwMode="auto">
          <a:xfrm>
            <a:off x="773412" y="3111148"/>
            <a:ext cx="482197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r>
              <a:rPr lang="en-US" sz="2100">
                <a:latin typeface="Calisto MT" charset="0"/>
                <a:ea typeface="ＭＳ Ｐゴシック" charset="0"/>
                <a:cs typeface="Calisto MT" charset="0"/>
                <a:sym typeface="Calisto MT" charset="0"/>
              </a:rPr>
              <a:t>45K</a:t>
            </a:r>
          </a:p>
        </p:txBody>
      </p:sp>
      <p:sp>
        <p:nvSpPr>
          <p:cNvPr id="19461" name="Rectangle 5"/>
          <p:cNvSpPr>
            <a:spLocks/>
          </p:cNvSpPr>
          <p:nvPr/>
        </p:nvSpPr>
        <p:spPr bwMode="auto">
          <a:xfrm>
            <a:off x="773412" y="2602156"/>
            <a:ext cx="482197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r>
              <a:rPr lang="en-US" sz="2100">
                <a:latin typeface="Calisto MT" charset="0"/>
                <a:ea typeface="ＭＳ Ｐゴシック" charset="0"/>
                <a:cs typeface="Calisto MT" charset="0"/>
                <a:sym typeface="Calisto MT" charset="0"/>
              </a:rPr>
              <a:t>60K</a:t>
            </a:r>
          </a:p>
        </p:txBody>
      </p:sp>
      <p:sp>
        <p:nvSpPr>
          <p:cNvPr id="19462" name="Rectangle 6"/>
          <p:cNvSpPr>
            <a:spLocks/>
          </p:cNvSpPr>
          <p:nvPr/>
        </p:nvSpPr>
        <p:spPr bwMode="auto">
          <a:xfrm>
            <a:off x="5264220" y="1875152"/>
            <a:ext cx="524144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r>
              <a:rPr lang="en-US" sz="2100" dirty="0" smtClean="0">
                <a:latin typeface="Calisto MT" charset="0"/>
                <a:ea typeface="ＭＳ Ｐゴシック" charset="0"/>
                <a:cs typeface="Calisto MT" charset="0"/>
                <a:sym typeface="Calisto MT" charset="0"/>
              </a:rPr>
              <a:t>1.2B</a:t>
            </a:r>
            <a:endParaRPr lang="en-US" sz="2100" dirty="0">
              <a:latin typeface="Calisto MT" charset="0"/>
              <a:ea typeface="ＭＳ Ｐゴシック" charset="0"/>
              <a:cs typeface="Calisto MT" charset="0"/>
              <a:sym typeface="Calisto MT" charset="0"/>
            </a:endParaRPr>
          </a:p>
        </p:txBody>
      </p:sp>
      <p:sp>
        <p:nvSpPr>
          <p:cNvPr id="19463" name="Rectangle 7"/>
          <p:cNvSpPr>
            <a:spLocks/>
          </p:cNvSpPr>
          <p:nvPr/>
        </p:nvSpPr>
        <p:spPr bwMode="auto">
          <a:xfrm>
            <a:off x="6417739" y="1874036"/>
            <a:ext cx="619479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r>
              <a:rPr lang="en-US" sz="2100" dirty="0">
                <a:latin typeface="Calisto MT" charset="0"/>
                <a:ea typeface="ＭＳ Ｐゴシック" charset="0"/>
                <a:cs typeface="Calisto MT" charset="0"/>
                <a:sym typeface="Calisto MT" charset="0"/>
              </a:rPr>
              <a:t>450K</a:t>
            </a:r>
          </a:p>
        </p:txBody>
      </p:sp>
      <p:sp>
        <p:nvSpPr>
          <p:cNvPr id="19464" name="Rectangle 8"/>
          <p:cNvSpPr>
            <a:spLocks/>
          </p:cNvSpPr>
          <p:nvPr/>
        </p:nvSpPr>
        <p:spPr bwMode="auto">
          <a:xfrm>
            <a:off x="2058149" y="3587472"/>
            <a:ext cx="695090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r>
              <a:rPr lang="en-US" sz="2100" dirty="0">
                <a:latin typeface="Calisto MT" charset="0"/>
                <a:ea typeface="ＭＳ Ｐゴシック" charset="0"/>
                <a:cs typeface="Calisto MT" charset="0"/>
                <a:sym typeface="Calisto MT" charset="0"/>
              </a:rPr>
              <a:t>25.5K</a:t>
            </a:r>
          </a:p>
        </p:txBody>
      </p:sp>
      <p:sp>
        <p:nvSpPr>
          <p:cNvPr id="19465" name="Rectangle 9"/>
          <p:cNvSpPr>
            <a:spLocks/>
          </p:cNvSpPr>
          <p:nvPr/>
        </p:nvSpPr>
        <p:spPr bwMode="auto">
          <a:xfrm>
            <a:off x="2669854" y="2704146"/>
            <a:ext cx="695090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r>
              <a:rPr lang="en-US" sz="2100" dirty="0">
                <a:latin typeface="Calisto MT" charset="0"/>
                <a:ea typeface="ＭＳ Ｐゴシック" charset="0"/>
                <a:cs typeface="Calisto MT" charset="0"/>
                <a:sym typeface="Calisto MT" charset="0"/>
              </a:rPr>
              <a:t>50.5K</a:t>
            </a:r>
          </a:p>
        </p:txBody>
      </p:sp>
      <p:sp>
        <p:nvSpPr>
          <p:cNvPr id="19466" name="Rectangle 10"/>
          <p:cNvSpPr>
            <a:spLocks/>
          </p:cNvSpPr>
          <p:nvPr/>
        </p:nvSpPr>
        <p:spPr bwMode="auto">
          <a:xfrm>
            <a:off x="5878643" y="3702740"/>
            <a:ext cx="482197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r>
              <a:rPr lang="en-US" sz="2100" dirty="0">
                <a:latin typeface="Calisto MT" charset="0"/>
                <a:ea typeface="ＭＳ Ｐゴシック" charset="0"/>
                <a:cs typeface="Calisto MT" charset="0"/>
                <a:sym typeface="Calisto MT" charset="0"/>
              </a:rPr>
              <a:t>22K</a:t>
            </a:r>
          </a:p>
        </p:txBody>
      </p:sp>
      <p:sp>
        <p:nvSpPr>
          <p:cNvPr id="19467" name="Rectangle 11"/>
          <p:cNvSpPr>
            <a:spLocks/>
          </p:cNvSpPr>
          <p:nvPr/>
        </p:nvSpPr>
        <p:spPr bwMode="auto">
          <a:xfrm>
            <a:off x="1453599" y="1888929"/>
            <a:ext cx="611195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r>
              <a:rPr lang="en-US" sz="2100" dirty="0" smtClean="0">
                <a:latin typeface="Calisto MT" charset="0"/>
                <a:ea typeface="ＭＳ Ｐゴシック" charset="0"/>
                <a:cs typeface="Calisto MT" charset="0"/>
                <a:sym typeface="Calisto MT" charset="0"/>
              </a:rPr>
              <a:t>4.5M</a:t>
            </a:r>
            <a:endParaRPr lang="en-US" sz="2100" dirty="0">
              <a:latin typeface="Calisto MT" charset="0"/>
              <a:ea typeface="ＭＳ Ｐゴシック" charset="0"/>
              <a:cs typeface="Calisto MT" charset="0"/>
              <a:sym typeface="Calisto MT" charset="0"/>
            </a:endParaRPr>
          </a:p>
        </p:txBody>
      </p:sp>
      <p:sp>
        <p:nvSpPr>
          <p:cNvPr id="19468" name="Rectangle 12"/>
          <p:cNvSpPr>
            <a:spLocks/>
          </p:cNvSpPr>
          <p:nvPr/>
        </p:nvSpPr>
        <p:spPr bwMode="auto">
          <a:xfrm>
            <a:off x="1279405" y="6143535"/>
            <a:ext cx="2980872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r>
              <a:rPr lang="en-US" dirty="0">
                <a:latin typeface="Calisto MT" charset="0"/>
                <a:ea typeface="ＭＳ Ｐゴシック" charset="0"/>
                <a:cs typeface="Calisto MT" charset="0"/>
                <a:sym typeface="Calisto MT" charset="0"/>
              </a:rPr>
              <a:t>matrix multiplication (m=150)</a:t>
            </a:r>
          </a:p>
        </p:txBody>
      </p:sp>
      <p:sp>
        <p:nvSpPr>
          <p:cNvPr id="19469" name="Rectangle 13"/>
          <p:cNvSpPr>
            <a:spLocks/>
          </p:cNvSpPr>
          <p:nvPr/>
        </p:nvSpPr>
        <p:spPr bwMode="auto">
          <a:xfrm>
            <a:off x="5162450" y="6143535"/>
            <a:ext cx="3076902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r>
              <a:rPr lang="en-US" dirty="0">
                <a:latin typeface="Calisto MT" charset="0"/>
                <a:ea typeface="ＭＳ Ｐゴシック" charset="0"/>
                <a:cs typeface="Calisto MT" charset="0"/>
                <a:sym typeface="Calisto MT" charset="0"/>
              </a:rPr>
              <a:t>PAM clustering (m=20, d=128)</a:t>
            </a:r>
          </a:p>
        </p:txBody>
      </p:sp>
      <p:sp>
        <p:nvSpPr>
          <p:cNvPr id="19470" name="Rectangle 14"/>
          <p:cNvSpPr>
            <a:spLocks/>
          </p:cNvSpPr>
          <p:nvPr/>
        </p:nvSpPr>
        <p:spPr bwMode="auto">
          <a:xfrm rot="-3600000">
            <a:off x="1274081" y="5053556"/>
            <a:ext cx="679673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r>
              <a:rPr lang="en-US">
                <a:latin typeface="Calisto MT" charset="0"/>
                <a:ea typeface="ＭＳ Ｐゴシック" charset="0"/>
                <a:cs typeface="Calisto MT" charset="0"/>
                <a:sym typeface="Calisto MT" charset="0"/>
              </a:rPr>
              <a:t>Ginger</a:t>
            </a:r>
          </a:p>
        </p:txBody>
      </p:sp>
      <p:sp>
        <p:nvSpPr>
          <p:cNvPr id="19471" name="Rectangle 15"/>
          <p:cNvSpPr>
            <a:spLocks/>
          </p:cNvSpPr>
          <p:nvPr/>
        </p:nvSpPr>
        <p:spPr bwMode="auto">
          <a:xfrm rot="-3600000">
            <a:off x="1878815" y="5018395"/>
            <a:ext cx="642228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r>
              <a:rPr lang="en-US">
                <a:latin typeface="Calisto MT" charset="0"/>
                <a:ea typeface="ＭＳ Ｐゴシック" charset="0"/>
                <a:cs typeface="Calisto MT" charset="0"/>
                <a:sym typeface="Calisto MT" charset="0"/>
              </a:rPr>
              <a:t>Zaatar</a:t>
            </a:r>
          </a:p>
        </p:txBody>
      </p:sp>
      <p:sp>
        <p:nvSpPr>
          <p:cNvPr id="19472" name="Rectangle 16"/>
          <p:cNvSpPr>
            <a:spLocks/>
          </p:cNvSpPr>
          <p:nvPr/>
        </p:nvSpPr>
        <p:spPr bwMode="auto">
          <a:xfrm rot="-3600000">
            <a:off x="2185909" y="5134480"/>
            <a:ext cx="983517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r>
              <a:rPr lang="en-US">
                <a:latin typeface="Calisto MT" charset="0"/>
                <a:ea typeface="ＭＳ Ｐゴシック" charset="0"/>
                <a:cs typeface="Calisto MT" charset="0"/>
                <a:sym typeface="Calisto MT" charset="0"/>
              </a:rPr>
              <a:t>Pinocchio</a:t>
            </a:r>
          </a:p>
        </p:txBody>
      </p:sp>
      <p:sp>
        <p:nvSpPr>
          <p:cNvPr id="19473" name="Rectangle 17"/>
          <p:cNvSpPr>
            <a:spLocks/>
          </p:cNvSpPr>
          <p:nvPr/>
        </p:nvSpPr>
        <p:spPr bwMode="auto">
          <a:xfrm>
            <a:off x="3293498" y="4162684"/>
            <a:ext cx="557807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r>
              <a:rPr lang="en-US" sz="2100" dirty="0">
                <a:latin typeface="Calisto MT" charset="0"/>
                <a:ea typeface="ＭＳ Ｐゴシック" charset="0"/>
                <a:cs typeface="Calisto MT" charset="0"/>
                <a:sym typeface="Calisto MT" charset="0"/>
              </a:rPr>
              <a:t>7.4K</a:t>
            </a:r>
          </a:p>
        </p:txBody>
      </p:sp>
      <p:sp>
        <p:nvSpPr>
          <p:cNvPr id="19474" name="Rectangle 18"/>
          <p:cNvSpPr>
            <a:spLocks/>
          </p:cNvSpPr>
          <p:nvPr/>
        </p:nvSpPr>
        <p:spPr bwMode="auto">
          <a:xfrm rot="-3600000">
            <a:off x="2468823" y="5306935"/>
            <a:ext cx="1500411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r>
              <a:rPr lang="en-US">
                <a:latin typeface="Calisto MT" charset="0"/>
                <a:ea typeface="ＭＳ Ｐゴシック" charset="0"/>
                <a:cs typeface="Calisto MT" charset="0"/>
                <a:sym typeface="Calisto MT" charset="0"/>
              </a:rPr>
              <a:t>Ginger-tailored</a:t>
            </a:r>
          </a:p>
        </p:txBody>
      </p:sp>
      <p:sp>
        <p:nvSpPr>
          <p:cNvPr id="19475" name="Rectangle 19"/>
          <p:cNvSpPr>
            <a:spLocks/>
          </p:cNvSpPr>
          <p:nvPr/>
        </p:nvSpPr>
        <p:spPr bwMode="auto">
          <a:xfrm rot="-3600000">
            <a:off x="3536965" y="5131690"/>
            <a:ext cx="788414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r>
              <a:rPr lang="en-US">
                <a:latin typeface="Calisto MT" charset="0"/>
                <a:ea typeface="ＭＳ Ｐゴシック" charset="0"/>
                <a:cs typeface="Calisto MT" charset="0"/>
                <a:sym typeface="Calisto MT" charset="0"/>
              </a:rPr>
              <a:t>Allspice</a:t>
            </a:r>
          </a:p>
        </p:txBody>
      </p:sp>
      <p:sp>
        <p:nvSpPr>
          <p:cNvPr id="19476" name="Rectangle 20"/>
          <p:cNvSpPr>
            <a:spLocks/>
          </p:cNvSpPr>
          <p:nvPr/>
        </p:nvSpPr>
        <p:spPr bwMode="auto">
          <a:xfrm rot="-3600000">
            <a:off x="4151742" y="5049091"/>
            <a:ext cx="541126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r>
              <a:rPr lang="en-US">
                <a:latin typeface="Calisto MT" charset="0"/>
                <a:ea typeface="ＭＳ Ｐゴシック" charset="0"/>
                <a:cs typeface="Calisto MT" charset="0"/>
                <a:sym typeface="Calisto MT" charset="0"/>
              </a:rPr>
              <a:t>CMT</a:t>
            </a:r>
          </a:p>
        </p:txBody>
      </p:sp>
      <p:sp>
        <p:nvSpPr>
          <p:cNvPr id="19477" name="Rectangle 21"/>
          <p:cNvSpPr>
            <a:spLocks/>
          </p:cNvSpPr>
          <p:nvPr/>
        </p:nvSpPr>
        <p:spPr bwMode="auto">
          <a:xfrm>
            <a:off x="4010423" y="4402254"/>
            <a:ext cx="137282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r>
              <a:rPr lang="en-US" sz="2100" dirty="0">
                <a:latin typeface="Calisto MT" charset="0"/>
                <a:ea typeface="ＭＳ Ｐゴシック" charset="0"/>
                <a:cs typeface="Calisto MT" charset="0"/>
                <a:sym typeface="Calisto MT" charset="0"/>
              </a:rPr>
              <a:t>7</a:t>
            </a:r>
          </a:p>
        </p:txBody>
      </p:sp>
      <p:sp>
        <p:nvSpPr>
          <p:cNvPr id="19478" name="Rectangle 22"/>
          <p:cNvSpPr>
            <a:spLocks/>
          </p:cNvSpPr>
          <p:nvPr/>
        </p:nvSpPr>
        <p:spPr bwMode="auto">
          <a:xfrm>
            <a:off x="4382121" y="4402254"/>
            <a:ext cx="137282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r>
              <a:rPr lang="en-US" sz="2100">
                <a:latin typeface="Calisto MT" charset="0"/>
                <a:ea typeface="ＭＳ Ｐゴシック" charset="0"/>
                <a:cs typeface="Calisto MT" charset="0"/>
                <a:sym typeface="Calisto MT" charset="0"/>
              </a:rPr>
              <a:t>1</a:t>
            </a:r>
          </a:p>
        </p:txBody>
      </p:sp>
      <p:sp>
        <p:nvSpPr>
          <p:cNvPr id="19479" name="Rectangle 23"/>
          <p:cNvSpPr>
            <a:spLocks/>
          </p:cNvSpPr>
          <p:nvPr/>
        </p:nvSpPr>
        <p:spPr bwMode="auto">
          <a:xfrm rot="-3600000">
            <a:off x="5064734" y="5049091"/>
            <a:ext cx="679673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r>
              <a:rPr lang="en-US">
                <a:latin typeface="Calisto MT" charset="0"/>
                <a:ea typeface="ＭＳ Ｐゴシック" charset="0"/>
                <a:cs typeface="Calisto MT" charset="0"/>
                <a:sym typeface="Calisto MT" charset="0"/>
              </a:rPr>
              <a:t>Ginger</a:t>
            </a:r>
          </a:p>
        </p:txBody>
      </p:sp>
      <p:sp>
        <p:nvSpPr>
          <p:cNvPr id="19480" name="Rectangle 24"/>
          <p:cNvSpPr>
            <a:spLocks/>
          </p:cNvSpPr>
          <p:nvPr/>
        </p:nvSpPr>
        <p:spPr bwMode="auto">
          <a:xfrm rot="-3600000">
            <a:off x="5673932" y="5016162"/>
            <a:ext cx="642228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r>
              <a:rPr lang="en-US">
                <a:latin typeface="Calisto MT" charset="0"/>
                <a:ea typeface="ＭＳ Ｐゴシック" charset="0"/>
                <a:cs typeface="Calisto MT" charset="0"/>
                <a:sym typeface="Calisto MT" charset="0"/>
              </a:rPr>
              <a:t>Zaatar</a:t>
            </a:r>
          </a:p>
        </p:txBody>
      </p:sp>
      <p:sp>
        <p:nvSpPr>
          <p:cNvPr id="19481" name="Rectangle 25"/>
          <p:cNvSpPr>
            <a:spLocks/>
          </p:cNvSpPr>
          <p:nvPr/>
        </p:nvSpPr>
        <p:spPr bwMode="auto">
          <a:xfrm rot="-3600000">
            <a:off x="5978793" y="5132248"/>
            <a:ext cx="983517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r>
              <a:rPr lang="en-US">
                <a:latin typeface="Calisto MT" charset="0"/>
                <a:ea typeface="ＭＳ Ｐゴシック" charset="0"/>
                <a:cs typeface="Calisto MT" charset="0"/>
                <a:sym typeface="Calisto MT" charset="0"/>
              </a:rPr>
              <a:t>Pinocchio</a:t>
            </a:r>
          </a:p>
        </p:txBody>
      </p:sp>
      <p:sp>
        <p:nvSpPr>
          <p:cNvPr id="19482" name="Rectangle 26"/>
          <p:cNvSpPr>
            <a:spLocks/>
          </p:cNvSpPr>
          <p:nvPr/>
        </p:nvSpPr>
        <p:spPr bwMode="auto">
          <a:xfrm rot="-3600000">
            <a:off x="6262824" y="5309168"/>
            <a:ext cx="1500411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r>
              <a:rPr lang="en-US">
                <a:latin typeface="Calisto MT" charset="0"/>
                <a:ea typeface="ＭＳ Ｐゴシック" charset="0"/>
                <a:cs typeface="Calisto MT" charset="0"/>
                <a:sym typeface="Calisto MT" charset="0"/>
              </a:rPr>
              <a:t>Ginger-tailored</a:t>
            </a:r>
          </a:p>
        </p:txBody>
      </p:sp>
      <p:sp>
        <p:nvSpPr>
          <p:cNvPr id="19483" name="Rectangle 27"/>
          <p:cNvSpPr>
            <a:spLocks/>
          </p:cNvSpPr>
          <p:nvPr/>
        </p:nvSpPr>
        <p:spPr bwMode="auto">
          <a:xfrm rot="-3600000">
            <a:off x="7332082" y="5129458"/>
            <a:ext cx="788414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r>
              <a:rPr lang="en-US">
                <a:latin typeface="Calisto MT" charset="0"/>
                <a:ea typeface="ＭＳ Ｐゴシック" charset="0"/>
                <a:cs typeface="Calisto MT" charset="0"/>
                <a:sym typeface="Calisto MT" charset="0"/>
              </a:rPr>
              <a:t>Allspice</a:t>
            </a:r>
          </a:p>
        </p:txBody>
      </p:sp>
      <p:sp>
        <p:nvSpPr>
          <p:cNvPr id="19484" name="Rectangle 28"/>
          <p:cNvSpPr>
            <a:spLocks/>
          </p:cNvSpPr>
          <p:nvPr/>
        </p:nvSpPr>
        <p:spPr bwMode="auto">
          <a:xfrm rot="-3600000">
            <a:off x="7949091" y="5053556"/>
            <a:ext cx="541126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r>
              <a:rPr lang="en-US">
                <a:latin typeface="Calisto MT" charset="0"/>
                <a:ea typeface="ＭＳ Ｐゴシック" charset="0"/>
                <a:cs typeface="Calisto MT" charset="0"/>
                <a:sym typeface="Calisto MT" charset="0"/>
              </a:rPr>
              <a:t>CMT</a:t>
            </a:r>
          </a:p>
        </p:txBody>
      </p:sp>
      <p:sp>
        <p:nvSpPr>
          <p:cNvPr id="19485" name="Rectangle 29"/>
          <p:cNvSpPr>
            <a:spLocks/>
          </p:cNvSpPr>
          <p:nvPr/>
        </p:nvSpPr>
        <p:spPr bwMode="auto">
          <a:xfrm>
            <a:off x="7565873" y="4029009"/>
            <a:ext cx="572053" cy="3246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r>
              <a:rPr lang="en-US" sz="2100" dirty="0">
                <a:latin typeface="Calisto MT" charset="0"/>
                <a:ea typeface="ＭＳ Ｐゴシック" charset="0"/>
                <a:cs typeface="Calisto MT" charset="0"/>
                <a:sym typeface="Calisto MT" charset="0"/>
              </a:rPr>
              <a:t>N/A</a:t>
            </a:r>
          </a:p>
        </p:txBody>
      </p:sp>
      <p:sp>
        <p:nvSpPr>
          <p:cNvPr id="19487" name="Rectangle 31"/>
          <p:cNvSpPr>
            <a:spLocks/>
          </p:cNvSpPr>
          <p:nvPr/>
        </p:nvSpPr>
        <p:spPr bwMode="auto">
          <a:xfrm rot="-5400000">
            <a:off x="-352809" y="3309834"/>
            <a:ext cx="1808187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pPr>
              <a:tabLst>
                <a:tab pos="642915" algn="l"/>
              </a:tabLst>
            </a:pPr>
            <a:r>
              <a:rPr lang="en-US" sz="2100">
                <a:latin typeface="Calisto MT" charset="0"/>
                <a:ea typeface="ＭＳ Ｐゴシック" charset="0"/>
                <a:cs typeface="Calisto MT" charset="0"/>
                <a:sym typeface="Calisto MT" charset="0"/>
              </a:rPr>
              <a:t>cross-over point</a:t>
            </a:r>
          </a:p>
        </p:txBody>
      </p:sp>
      <p:sp>
        <p:nvSpPr>
          <p:cNvPr id="32" name="Content Placeholder 2"/>
          <p:cNvSpPr txBox="1">
            <a:spLocks/>
          </p:cNvSpPr>
          <p:nvPr/>
        </p:nvSpPr>
        <p:spPr>
          <a:xfrm>
            <a:off x="998353" y="396500"/>
            <a:ext cx="7164284" cy="111596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457200" indent="-457200" algn="l" defTabSz="914400" rtl="0" eaLnBrk="1" latinLnBrk="0" hangingPunct="1">
              <a:spcBef>
                <a:spcPts val="2000"/>
              </a:spcBef>
              <a:buClr>
                <a:srgbClr val="333333"/>
              </a:buClr>
              <a:buFont typeface="Wingdings" charset="2"/>
              <a:buChar char="§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914400" indent="-457200" algn="l" defTabSz="914400" rtl="0" eaLnBrk="1" latinLnBrk="0" hangingPunct="1">
              <a:spcBef>
                <a:spcPts val="600"/>
              </a:spcBef>
              <a:buClr>
                <a:schemeClr val="accent3">
                  <a:lumMod val="50000"/>
                </a:schemeClr>
              </a:buClr>
              <a:buFont typeface="Wingdings" pitchFamily="2" charset="2"/>
              <a:buChar char="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371600" indent="-457200" algn="l" defTabSz="914400" rtl="0" eaLnBrk="1" latinLnBrk="0" hangingPunct="1">
              <a:spcBef>
                <a:spcPts val="600"/>
              </a:spcBef>
              <a:buClr>
                <a:schemeClr val="accent3"/>
              </a:buClr>
              <a:buFont typeface="Wingdings" pitchFamily="2" charset="2"/>
              <a:buChar char="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828800" indent="-457200" algn="l" defTabSz="914400" rtl="0" eaLnBrk="1" latinLnBrk="0" hangingPunct="1">
              <a:spcBef>
                <a:spcPts val="600"/>
              </a:spcBef>
              <a:buClr>
                <a:schemeClr val="accent3">
                  <a:lumMod val="50000"/>
                </a:schemeClr>
              </a:buClr>
              <a:buFont typeface="Wingdings" pitchFamily="2" charset="2"/>
              <a:buChar char="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286000" indent="-457200" algn="l" defTabSz="914400" rtl="0" eaLnBrk="1" latinLnBrk="0" hangingPunct="1">
              <a:spcBef>
                <a:spcPts val="600"/>
              </a:spcBef>
              <a:buClr>
                <a:schemeClr val="accent3"/>
              </a:buClr>
              <a:buFont typeface="Wingdings" pitchFamily="2" charset="2"/>
              <a:buChar char="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743200" indent="-461963" algn="l" defTabSz="914400" rtl="0" eaLnBrk="1" latinLnBrk="0" hangingPunct="1">
              <a:spcBef>
                <a:spcPct val="20000"/>
              </a:spcBef>
              <a:buClr>
                <a:schemeClr val="accent3">
                  <a:lumMod val="50000"/>
                </a:schemeClr>
              </a:buClr>
              <a:buFont typeface="Wingdings" pitchFamily="2" charset="2"/>
              <a:buChar char="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05163" indent="-461963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 pitchFamily="2" charset="2"/>
              <a:buChar char="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57600" indent="-461963" algn="l" defTabSz="914400" rtl="0" eaLnBrk="1" latinLnBrk="0" hangingPunct="1">
              <a:spcBef>
                <a:spcPct val="20000"/>
              </a:spcBef>
              <a:buClr>
                <a:schemeClr val="accent3">
                  <a:lumMod val="50000"/>
                </a:schemeClr>
              </a:buClr>
              <a:buFont typeface="Wingdings" pitchFamily="2" charset="2"/>
              <a:buChar char="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19563" indent="-461963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 pitchFamily="2" charset="2"/>
              <a:buChar char="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800" dirty="0" smtClean="0"/>
              <a:t>The cross-over points can sometimes improve with special-purpose protocols.</a:t>
            </a:r>
          </a:p>
        </p:txBody>
      </p:sp>
      <p:sp>
        <p:nvSpPr>
          <p:cNvPr id="4" name="Left Brace 3"/>
          <p:cNvSpPr/>
          <p:nvPr/>
        </p:nvSpPr>
        <p:spPr>
          <a:xfrm rot="5400000">
            <a:off x="7677717" y="3879273"/>
            <a:ext cx="346363" cy="1350818"/>
          </a:xfrm>
          <a:prstGeom prst="leftBrace">
            <a:avLst>
              <a:gd name="adj1" fmla="val 41666"/>
              <a:gd name="adj2" fmla="val 50000"/>
            </a:avLst>
          </a:prstGeom>
          <a:ln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73107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"/>
          <p:cNvSpPr txBox="1">
            <a:spLocks noChangeArrowheads="1"/>
          </p:cNvSpPr>
          <p:nvPr/>
        </p:nvSpPr>
        <p:spPr>
          <a:xfrm>
            <a:off x="894096" y="524388"/>
            <a:ext cx="7786477" cy="1040580"/>
          </a:xfrm>
          <a:prstGeom prst="rect">
            <a:avLst/>
          </a:prstGeom>
          <a:ln/>
          <a:effectLst/>
        </p:spPr>
        <p:txBody>
          <a:bodyPr vert="horz" lIns="91440" tIns="45720" rIns="91440" bIns="45720" rtlCol="0" anchor="ctr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rgbClr val="2D2F2B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400" dirty="0" smtClean="0"/>
              <a:t>When Allspice is applicable, it has low cross-over points.</a:t>
            </a:r>
            <a:endParaRPr lang="en-US" sz="2400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46015560"/>
              </p:ext>
            </p:extLst>
          </p:nvPr>
        </p:nvGraphicFramePr>
        <p:xfrm>
          <a:off x="954115" y="2791893"/>
          <a:ext cx="6534729" cy="853440"/>
        </p:xfrm>
        <a:graphic>
          <a:graphicData uri="http://schemas.openxmlformats.org/drawingml/2006/table">
            <a:tbl>
              <a:tblPr>
                <a:effectLst/>
                <a:tableStyleId>{BC89EF96-8CEA-46FF-86C4-4CE0E7609802}</a:tableStyleId>
              </a:tblPr>
              <a:tblGrid>
                <a:gridCol w="1560444"/>
                <a:gridCol w="1458001"/>
                <a:gridCol w="1584960"/>
                <a:gridCol w="1931324"/>
              </a:tblGrid>
              <a:tr h="393529">
                <a:tc>
                  <a:txBody>
                    <a:bodyPr/>
                    <a:lstStyle/>
                    <a:p>
                      <a:pPr algn="l"/>
                      <a:r>
                        <a:rPr lang="en-US" sz="2200" b="0" dirty="0" err="1" smtClean="0">
                          <a:solidFill>
                            <a:schemeClr val="tx2"/>
                          </a:solidFill>
                        </a:rPr>
                        <a:t>Zaatar</a:t>
                      </a:r>
                      <a:endParaRPr lang="en-US" sz="2200" b="0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b="0" dirty="0" smtClean="0">
                          <a:solidFill>
                            <a:schemeClr val="tx2"/>
                          </a:solidFill>
                        </a:rPr>
                        <a:t>4400</a:t>
                      </a:r>
                      <a:endParaRPr lang="en-US" sz="2200" b="0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b="0" dirty="0" smtClean="0">
                          <a:solidFill>
                            <a:schemeClr val="tx2"/>
                          </a:solidFill>
                        </a:rPr>
                        <a:t>180</a:t>
                      </a:r>
                      <a:endParaRPr lang="en-US" sz="2200" b="0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b="0" dirty="0" smtClean="0">
                          <a:solidFill>
                            <a:schemeClr val="tx2"/>
                          </a:solidFill>
                        </a:rPr>
                        <a:t>210</a:t>
                      </a:r>
                      <a:endParaRPr lang="en-US" sz="2200" b="0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93529">
                <a:tc>
                  <a:txBody>
                    <a:bodyPr/>
                    <a:lstStyle/>
                    <a:p>
                      <a:pPr algn="l"/>
                      <a:r>
                        <a:rPr lang="en-US" sz="2200" dirty="0" smtClean="0">
                          <a:solidFill>
                            <a:schemeClr val="tx2"/>
                          </a:solidFill>
                        </a:rPr>
                        <a:t>Allspice</a:t>
                      </a:r>
                      <a:endParaRPr lang="en-US" sz="2200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smtClean="0">
                          <a:solidFill>
                            <a:schemeClr val="tx2"/>
                          </a:solidFill>
                        </a:rPr>
                        <a:t>47</a:t>
                      </a:r>
                      <a:endParaRPr lang="en-US" sz="2200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smtClean="0">
                          <a:solidFill>
                            <a:schemeClr val="tx2"/>
                          </a:solidFill>
                        </a:rPr>
                        <a:t>7</a:t>
                      </a:r>
                      <a:endParaRPr lang="en-US" sz="2200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smtClean="0">
                          <a:solidFill>
                            <a:schemeClr val="tx2"/>
                          </a:solidFill>
                        </a:rPr>
                        <a:t>15</a:t>
                      </a:r>
                      <a:endParaRPr lang="en-US" sz="2200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cxnSp>
        <p:nvCxnSpPr>
          <p:cNvPr id="7" name="Straight Connector 6"/>
          <p:cNvCxnSpPr/>
          <p:nvPr/>
        </p:nvCxnSpPr>
        <p:spPr>
          <a:xfrm>
            <a:off x="1041548" y="3712812"/>
            <a:ext cx="6456532" cy="5748"/>
          </a:xfrm>
          <a:prstGeom prst="line">
            <a:avLst/>
          </a:prstGeom>
          <a:ln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Rectangle 2"/>
          <p:cNvSpPr txBox="1">
            <a:spLocks noChangeArrowheads="1"/>
          </p:cNvSpPr>
          <p:nvPr/>
        </p:nvSpPr>
        <p:spPr>
          <a:xfrm>
            <a:off x="2311415" y="2019791"/>
            <a:ext cx="1831473" cy="822071"/>
          </a:xfrm>
          <a:prstGeom prst="rect">
            <a:avLst/>
          </a:prstGeom>
          <a:ln/>
        </p:spPr>
        <p:txBody>
          <a:bodyPr vert="horz" lIns="91440" tIns="45720" rIns="91440" bIns="45720" rtlCol="0">
            <a:normAutofit/>
          </a:bodyPr>
          <a:lstStyle>
            <a:lvl1pPr marL="457200" indent="-457200" algn="l" defTabSz="914400" rtl="0" eaLnBrk="1" latinLnBrk="0" hangingPunct="1">
              <a:spcBef>
                <a:spcPts val="2000"/>
              </a:spcBef>
              <a:buClr>
                <a:srgbClr val="333333"/>
              </a:buClr>
              <a:buFont typeface="Wingdings" charset="2"/>
              <a:buChar char="§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914400" indent="-457200" algn="l" defTabSz="914400" rtl="0" eaLnBrk="1" latinLnBrk="0" hangingPunct="1">
              <a:spcBef>
                <a:spcPts val="600"/>
              </a:spcBef>
              <a:buClr>
                <a:schemeClr val="accent3">
                  <a:lumMod val="50000"/>
                </a:schemeClr>
              </a:buClr>
              <a:buFont typeface="Wingdings" pitchFamily="2" charset="2"/>
              <a:buChar char="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371600" indent="-457200" algn="l" defTabSz="914400" rtl="0" eaLnBrk="1" latinLnBrk="0" hangingPunct="1">
              <a:spcBef>
                <a:spcPts val="600"/>
              </a:spcBef>
              <a:buClr>
                <a:schemeClr val="accent3"/>
              </a:buClr>
              <a:buFont typeface="Wingdings" pitchFamily="2" charset="2"/>
              <a:buChar char="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828800" indent="-457200" algn="l" defTabSz="914400" rtl="0" eaLnBrk="1" latinLnBrk="0" hangingPunct="1">
              <a:spcBef>
                <a:spcPts val="600"/>
              </a:spcBef>
              <a:buClr>
                <a:schemeClr val="accent3">
                  <a:lumMod val="50000"/>
                </a:schemeClr>
              </a:buClr>
              <a:buFont typeface="Wingdings" pitchFamily="2" charset="2"/>
              <a:buChar char="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286000" indent="-457200" algn="l" defTabSz="914400" rtl="0" eaLnBrk="1" latinLnBrk="0" hangingPunct="1">
              <a:spcBef>
                <a:spcPts val="600"/>
              </a:spcBef>
              <a:buClr>
                <a:schemeClr val="accent3"/>
              </a:buClr>
              <a:buFont typeface="Wingdings" pitchFamily="2" charset="2"/>
              <a:buChar char="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743200" indent="-461963" algn="l" defTabSz="914400" rtl="0" eaLnBrk="1" latinLnBrk="0" hangingPunct="1">
              <a:spcBef>
                <a:spcPct val="20000"/>
              </a:spcBef>
              <a:buClr>
                <a:schemeClr val="accent3">
                  <a:lumMod val="50000"/>
                </a:schemeClr>
              </a:buClr>
              <a:buFont typeface="Wingdings" pitchFamily="2" charset="2"/>
              <a:buChar char="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05163" indent="-461963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 pitchFamily="2" charset="2"/>
              <a:buChar char="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57600" indent="-461963" algn="l" defTabSz="914400" rtl="0" eaLnBrk="1" latinLnBrk="0" hangingPunct="1">
              <a:spcBef>
                <a:spcPct val="20000"/>
              </a:spcBef>
              <a:buClr>
                <a:schemeClr val="accent3">
                  <a:lumMod val="50000"/>
                </a:schemeClr>
              </a:buClr>
              <a:buFont typeface="Wingdings" pitchFamily="2" charset="2"/>
              <a:buChar char="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19563" indent="-461963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 pitchFamily="2" charset="2"/>
              <a:buChar char="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buFont typeface="Wingdings" charset="2"/>
              <a:buNone/>
            </a:pPr>
            <a:r>
              <a:rPr lang="en-US" sz="2000" dirty="0"/>
              <a:t>m</a:t>
            </a:r>
            <a:r>
              <a:rPr lang="en-US" sz="2000" dirty="0" smtClean="0"/>
              <a:t>at. </a:t>
            </a:r>
            <a:r>
              <a:rPr lang="en-US" sz="2000" dirty="0" err="1"/>
              <a:t>m</a:t>
            </a:r>
            <a:r>
              <a:rPr lang="en-US" sz="2000" dirty="0" err="1" smtClean="0"/>
              <a:t>ult</a:t>
            </a:r>
            <a:r>
              <a:rPr lang="en-US" sz="2000" dirty="0" smtClean="0"/>
              <a:t>.</a:t>
            </a:r>
          </a:p>
          <a:p>
            <a:pPr marL="0" indent="0" algn="ctr">
              <a:spcBef>
                <a:spcPts val="0"/>
              </a:spcBef>
              <a:buFont typeface="Wingdings" charset="2"/>
              <a:buNone/>
            </a:pPr>
            <a:r>
              <a:rPr lang="en-US" sz="2000" dirty="0" smtClean="0"/>
              <a:t>(m=128)</a:t>
            </a:r>
          </a:p>
        </p:txBody>
      </p:sp>
      <p:sp>
        <p:nvSpPr>
          <p:cNvPr id="10" name="Rectangle 2"/>
          <p:cNvSpPr txBox="1">
            <a:spLocks noChangeArrowheads="1"/>
          </p:cNvSpPr>
          <p:nvPr/>
        </p:nvSpPr>
        <p:spPr>
          <a:xfrm>
            <a:off x="3793083" y="2019802"/>
            <a:ext cx="2040022" cy="887805"/>
          </a:xfrm>
          <a:prstGeom prst="rect">
            <a:avLst/>
          </a:prstGeom>
          <a:ln/>
        </p:spPr>
        <p:txBody>
          <a:bodyPr vert="horz" lIns="91440" tIns="45720" rIns="91440" bIns="45720" rtlCol="0">
            <a:normAutofit/>
          </a:bodyPr>
          <a:lstStyle>
            <a:lvl1pPr marL="457200" indent="-457200" algn="l" defTabSz="914400" rtl="0" eaLnBrk="1" latinLnBrk="0" hangingPunct="1">
              <a:spcBef>
                <a:spcPts val="2000"/>
              </a:spcBef>
              <a:buClr>
                <a:srgbClr val="333333"/>
              </a:buClr>
              <a:buFont typeface="Wingdings" charset="2"/>
              <a:buChar char="§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914400" indent="-457200" algn="l" defTabSz="914400" rtl="0" eaLnBrk="1" latinLnBrk="0" hangingPunct="1">
              <a:spcBef>
                <a:spcPts val="600"/>
              </a:spcBef>
              <a:buClr>
                <a:schemeClr val="accent3">
                  <a:lumMod val="50000"/>
                </a:schemeClr>
              </a:buClr>
              <a:buFont typeface="Wingdings" pitchFamily="2" charset="2"/>
              <a:buChar char="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371600" indent="-457200" algn="l" defTabSz="914400" rtl="0" eaLnBrk="1" latinLnBrk="0" hangingPunct="1">
              <a:spcBef>
                <a:spcPts val="600"/>
              </a:spcBef>
              <a:buClr>
                <a:schemeClr val="accent3"/>
              </a:buClr>
              <a:buFont typeface="Wingdings" pitchFamily="2" charset="2"/>
              <a:buChar char="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828800" indent="-457200" algn="l" defTabSz="914400" rtl="0" eaLnBrk="1" latinLnBrk="0" hangingPunct="1">
              <a:spcBef>
                <a:spcPts val="600"/>
              </a:spcBef>
              <a:buClr>
                <a:schemeClr val="accent3">
                  <a:lumMod val="50000"/>
                </a:schemeClr>
              </a:buClr>
              <a:buFont typeface="Wingdings" pitchFamily="2" charset="2"/>
              <a:buChar char="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286000" indent="-457200" algn="l" defTabSz="914400" rtl="0" eaLnBrk="1" latinLnBrk="0" hangingPunct="1">
              <a:spcBef>
                <a:spcPts val="600"/>
              </a:spcBef>
              <a:buClr>
                <a:schemeClr val="accent3"/>
              </a:buClr>
              <a:buFont typeface="Wingdings" pitchFamily="2" charset="2"/>
              <a:buChar char="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743200" indent="-461963" algn="l" defTabSz="914400" rtl="0" eaLnBrk="1" latinLnBrk="0" hangingPunct="1">
              <a:spcBef>
                <a:spcPct val="20000"/>
              </a:spcBef>
              <a:buClr>
                <a:schemeClr val="accent3">
                  <a:lumMod val="50000"/>
                </a:schemeClr>
              </a:buClr>
              <a:buFont typeface="Wingdings" pitchFamily="2" charset="2"/>
              <a:buChar char="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05163" indent="-461963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 pitchFamily="2" charset="2"/>
              <a:buChar char="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57600" indent="-461963" algn="l" defTabSz="914400" rtl="0" eaLnBrk="1" latinLnBrk="0" hangingPunct="1">
              <a:spcBef>
                <a:spcPct val="20000"/>
              </a:spcBef>
              <a:buClr>
                <a:schemeClr val="accent3">
                  <a:lumMod val="50000"/>
                </a:schemeClr>
              </a:buClr>
              <a:buFont typeface="Wingdings" pitchFamily="2" charset="2"/>
              <a:buChar char="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19563" indent="-461963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 pitchFamily="2" charset="2"/>
              <a:buChar char="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buFont typeface="Wingdings" charset="2"/>
              <a:buNone/>
            </a:pPr>
            <a:r>
              <a:rPr lang="en-US" sz="2000" dirty="0"/>
              <a:t>p</a:t>
            </a:r>
            <a:r>
              <a:rPr lang="en-US" sz="2000" dirty="0" smtClean="0"/>
              <a:t>oly. </a:t>
            </a:r>
            <a:r>
              <a:rPr lang="en-US" sz="2000" dirty="0" err="1" smtClean="0"/>
              <a:t>eval</a:t>
            </a:r>
            <a:endParaRPr lang="en-US" sz="2000" dirty="0" smtClean="0"/>
          </a:p>
          <a:p>
            <a:pPr marL="0" indent="0" algn="ctr">
              <a:spcBef>
                <a:spcPts val="0"/>
              </a:spcBef>
              <a:buFont typeface="Wingdings" charset="2"/>
              <a:buNone/>
            </a:pPr>
            <a:r>
              <a:rPr lang="en-US" sz="2000" dirty="0" smtClean="0"/>
              <a:t>(m=512)</a:t>
            </a:r>
          </a:p>
        </p:txBody>
      </p:sp>
      <p:sp>
        <p:nvSpPr>
          <p:cNvPr id="11" name="Rectangle 2"/>
          <p:cNvSpPr txBox="1">
            <a:spLocks noChangeArrowheads="1"/>
          </p:cNvSpPr>
          <p:nvPr/>
        </p:nvSpPr>
        <p:spPr>
          <a:xfrm>
            <a:off x="5595261" y="2009639"/>
            <a:ext cx="2040022" cy="1118733"/>
          </a:xfrm>
          <a:prstGeom prst="rect">
            <a:avLst/>
          </a:prstGeom>
          <a:ln/>
        </p:spPr>
        <p:txBody>
          <a:bodyPr vert="horz" lIns="91440" tIns="45720" rIns="91440" bIns="45720" rtlCol="0">
            <a:normAutofit/>
          </a:bodyPr>
          <a:lstStyle>
            <a:lvl1pPr marL="457200" indent="-457200" algn="l" defTabSz="914400" rtl="0" eaLnBrk="1" latinLnBrk="0" hangingPunct="1">
              <a:spcBef>
                <a:spcPts val="2000"/>
              </a:spcBef>
              <a:buClr>
                <a:srgbClr val="333333"/>
              </a:buClr>
              <a:buFont typeface="Wingdings" charset="2"/>
              <a:buChar char="§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914400" indent="-457200" algn="l" defTabSz="914400" rtl="0" eaLnBrk="1" latinLnBrk="0" hangingPunct="1">
              <a:spcBef>
                <a:spcPts val="600"/>
              </a:spcBef>
              <a:buClr>
                <a:schemeClr val="accent3">
                  <a:lumMod val="50000"/>
                </a:schemeClr>
              </a:buClr>
              <a:buFont typeface="Wingdings" pitchFamily="2" charset="2"/>
              <a:buChar char="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371600" indent="-457200" algn="l" defTabSz="914400" rtl="0" eaLnBrk="1" latinLnBrk="0" hangingPunct="1">
              <a:spcBef>
                <a:spcPts val="600"/>
              </a:spcBef>
              <a:buClr>
                <a:schemeClr val="accent3"/>
              </a:buClr>
              <a:buFont typeface="Wingdings" pitchFamily="2" charset="2"/>
              <a:buChar char="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828800" indent="-457200" algn="l" defTabSz="914400" rtl="0" eaLnBrk="1" latinLnBrk="0" hangingPunct="1">
              <a:spcBef>
                <a:spcPts val="600"/>
              </a:spcBef>
              <a:buClr>
                <a:schemeClr val="accent3">
                  <a:lumMod val="50000"/>
                </a:schemeClr>
              </a:buClr>
              <a:buFont typeface="Wingdings" pitchFamily="2" charset="2"/>
              <a:buChar char="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286000" indent="-457200" algn="l" defTabSz="914400" rtl="0" eaLnBrk="1" latinLnBrk="0" hangingPunct="1">
              <a:spcBef>
                <a:spcPts val="600"/>
              </a:spcBef>
              <a:buClr>
                <a:schemeClr val="accent3"/>
              </a:buClr>
              <a:buFont typeface="Wingdings" pitchFamily="2" charset="2"/>
              <a:buChar char="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743200" indent="-461963" algn="l" defTabSz="914400" rtl="0" eaLnBrk="1" latinLnBrk="0" hangingPunct="1">
              <a:spcBef>
                <a:spcPct val="20000"/>
              </a:spcBef>
              <a:buClr>
                <a:schemeClr val="accent3">
                  <a:lumMod val="50000"/>
                </a:schemeClr>
              </a:buClr>
              <a:buFont typeface="Wingdings" pitchFamily="2" charset="2"/>
              <a:buChar char="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05163" indent="-461963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 pitchFamily="2" charset="2"/>
              <a:buChar char="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57600" indent="-461963" algn="l" defTabSz="914400" rtl="0" eaLnBrk="1" latinLnBrk="0" hangingPunct="1">
              <a:spcBef>
                <a:spcPct val="20000"/>
              </a:spcBef>
              <a:buClr>
                <a:schemeClr val="accent3">
                  <a:lumMod val="50000"/>
                </a:schemeClr>
              </a:buClr>
              <a:buFont typeface="Wingdings" pitchFamily="2" charset="2"/>
              <a:buChar char="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19563" indent="-461963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 pitchFamily="2" charset="2"/>
              <a:buChar char="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buFont typeface="Wingdings" charset="2"/>
              <a:buNone/>
            </a:pPr>
            <a:r>
              <a:rPr lang="en-US" sz="2000" dirty="0" smtClean="0"/>
              <a:t>root finding</a:t>
            </a:r>
          </a:p>
          <a:p>
            <a:pPr marL="0" indent="0" algn="ctr">
              <a:spcBef>
                <a:spcPts val="0"/>
              </a:spcBef>
              <a:buFont typeface="Wingdings" charset="2"/>
              <a:buNone/>
            </a:pPr>
            <a:r>
              <a:rPr lang="en-US" sz="2000" dirty="0" smtClean="0"/>
              <a:t>(m=256, L=8)</a:t>
            </a:r>
          </a:p>
        </p:txBody>
      </p:sp>
      <p:cxnSp>
        <p:nvCxnSpPr>
          <p:cNvPr id="22" name="Straight Connector 21"/>
          <p:cNvCxnSpPr/>
          <p:nvPr/>
        </p:nvCxnSpPr>
        <p:spPr>
          <a:xfrm>
            <a:off x="1041548" y="2757772"/>
            <a:ext cx="6456532" cy="5748"/>
          </a:xfrm>
          <a:prstGeom prst="line">
            <a:avLst/>
          </a:prstGeom>
          <a:ln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ontent Placeholder 2"/>
          <p:cNvSpPr txBox="1">
            <a:spLocks/>
          </p:cNvSpPr>
          <p:nvPr/>
        </p:nvSpPr>
        <p:spPr>
          <a:xfrm>
            <a:off x="854932" y="4469719"/>
            <a:ext cx="7685811" cy="218719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457200" indent="-457200" algn="l" defTabSz="914400" rtl="0" eaLnBrk="1" latinLnBrk="0" hangingPunct="1">
              <a:spcBef>
                <a:spcPts val="2000"/>
              </a:spcBef>
              <a:buClr>
                <a:srgbClr val="333333"/>
              </a:buClr>
              <a:buFont typeface="Wingdings" charset="2"/>
              <a:buChar char="§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914400" indent="-457200" algn="l" defTabSz="914400" rtl="0" eaLnBrk="1" latinLnBrk="0" hangingPunct="1">
              <a:spcBef>
                <a:spcPts val="600"/>
              </a:spcBef>
              <a:buClr>
                <a:schemeClr val="accent3">
                  <a:lumMod val="50000"/>
                </a:schemeClr>
              </a:buClr>
              <a:buFont typeface="Wingdings" pitchFamily="2" charset="2"/>
              <a:buChar char="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371600" indent="-457200" algn="l" defTabSz="914400" rtl="0" eaLnBrk="1" latinLnBrk="0" hangingPunct="1">
              <a:spcBef>
                <a:spcPts val="600"/>
              </a:spcBef>
              <a:buClr>
                <a:schemeClr val="accent3"/>
              </a:buClr>
              <a:buFont typeface="Wingdings" pitchFamily="2" charset="2"/>
              <a:buChar char="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828800" indent="-457200" algn="l" defTabSz="914400" rtl="0" eaLnBrk="1" latinLnBrk="0" hangingPunct="1">
              <a:spcBef>
                <a:spcPts val="600"/>
              </a:spcBef>
              <a:buClr>
                <a:schemeClr val="accent3">
                  <a:lumMod val="50000"/>
                </a:schemeClr>
              </a:buClr>
              <a:buFont typeface="Wingdings" pitchFamily="2" charset="2"/>
              <a:buChar char="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286000" indent="-457200" algn="l" defTabSz="914400" rtl="0" eaLnBrk="1" latinLnBrk="0" hangingPunct="1">
              <a:spcBef>
                <a:spcPts val="600"/>
              </a:spcBef>
              <a:buClr>
                <a:schemeClr val="accent3"/>
              </a:buClr>
              <a:buFont typeface="Wingdings" pitchFamily="2" charset="2"/>
              <a:buChar char="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743200" indent="-461963" algn="l" defTabSz="914400" rtl="0" eaLnBrk="1" latinLnBrk="0" hangingPunct="1">
              <a:spcBef>
                <a:spcPct val="20000"/>
              </a:spcBef>
              <a:buClr>
                <a:schemeClr val="accent3">
                  <a:lumMod val="50000"/>
                </a:schemeClr>
              </a:buClr>
              <a:buFont typeface="Wingdings" pitchFamily="2" charset="2"/>
              <a:buChar char="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05163" indent="-461963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 pitchFamily="2" charset="2"/>
              <a:buChar char="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57600" indent="-461963" algn="l" defTabSz="914400" rtl="0" eaLnBrk="1" latinLnBrk="0" hangingPunct="1">
              <a:spcBef>
                <a:spcPct val="20000"/>
              </a:spcBef>
              <a:buClr>
                <a:schemeClr val="accent3">
                  <a:lumMod val="50000"/>
                </a:schemeClr>
              </a:buClr>
              <a:buFont typeface="Wingdings" pitchFamily="2" charset="2"/>
              <a:buChar char="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19563" indent="-461963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 pitchFamily="2" charset="2"/>
              <a:buChar char="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800"/>
              </a:spcBef>
              <a:buNone/>
            </a:pPr>
            <a:r>
              <a:rPr lang="en-US" sz="2200" dirty="0"/>
              <a:t>But, of our benchmarks, CMT</a:t>
            </a:r>
            <a:r>
              <a:rPr lang="en-US" sz="2200" dirty="0" smtClean="0"/>
              <a:t>-improved does </a:t>
            </a:r>
            <a:r>
              <a:rPr lang="en-US" sz="2200" dirty="0"/>
              <a:t>not apply to:</a:t>
            </a:r>
          </a:p>
          <a:p>
            <a:pPr>
              <a:spcBef>
                <a:spcPts val="800"/>
              </a:spcBef>
            </a:pPr>
            <a:r>
              <a:rPr lang="en-US" sz="2200" dirty="0"/>
              <a:t>PAM clustering</a:t>
            </a:r>
          </a:p>
          <a:p>
            <a:pPr>
              <a:spcBef>
                <a:spcPts val="800"/>
              </a:spcBef>
            </a:pPr>
            <a:r>
              <a:rPr lang="en-US" sz="2200" dirty="0"/>
              <a:t>Longest common subsequence</a:t>
            </a:r>
          </a:p>
          <a:p>
            <a:pPr>
              <a:spcBef>
                <a:spcPts val="800"/>
              </a:spcBef>
            </a:pPr>
            <a:r>
              <a:rPr lang="en-US" sz="2200" dirty="0"/>
              <a:t>Floyd-</a:t>
            </a:r>
            <a:r>
              <a:rPr lang="en-US" sz="2200" dirty="0" err="1"/>
              <a:t>Warshall</a:t>
            </a: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19515229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5601" name="Object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21888375"/>
              </p:ext>
            </p:extLst>
          </p:nvPr>
        </p:nvGraphicFramePr>
        <p:xfrm>
          <a:off x="1741289" y="935619"/>
          <a:ext cx="6572250" cy="419695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544" name="Chart" r:id="rId3" imgW="13133592" imgH="8387734" progId="MSGraph.Chart.8">
                  <p:embed/>
                </p:oleObj>
              </mc:Choice>
              <mc:Fallback>
                <p:oleObj name="Chart" r:id="rId3" imgW="13133592" imgH="8387734" progId="MSGraph.Chart.8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41289" y="935619"/>
                        <a:ext cx="6572250" cy="419695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blipFill dpi="0" rotWithShape="0">
                              <a:blip/>
                              <a:srcRect/>
                              <a:stretch>
                                <a:fillRect/>
                              </a:stretch>
                            </a:blip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602" name="Rectangle 2"/>
          <p:cNvSpPr>
            <a:spLocks/>
          </p:cNvSpPr>
          <p:nvPr/>
        </p:nvSpPr>
        <p:spPr bwMode="auto">
          <a:xfrm>
            <a:off x="1223367" y="4069849"/>
            <a:ext cx="313788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r>
              <a:rPr lang="en-US">
                <a:latin typeface="Calisto MT" charset="0"/>
                <a:ea typeface="ＭＳ Ｐゴシック" charset="0"/>
                <a:cs typeface="Calisto MT" charset="0"/>
                <a:sym typeface="Calisto MT" charset="0"/>
              </a:rPr>
              <a:t>10</a:t>
            </a:r>
            <a:r>
              <a:rPr lang="en-US" baseline="32000">
                <a:latin typeface="Calisto MT" charset="0"/>
                <a:ea typeface="ＭＳ Ｐゴシック" charset="0"/>
                <a:cs typeface="Calisto MT" charset="0"/>
                <a:sym typeface="Calisto MT" charset="0"/>
              </a:rPr>
              <a:t>1</a:t>
            </a:r>
          </a:p>
        </p:txBody>
      </p:sp>
      <p:sp>
        <p:nvSpPr>
          <p:cNvPr id="25603" name="Rectangle 3"/>
          <p:cNvSpPr>
            <a:spLocks/>
          </p:cNvSpPr>
          <p:nvPr/>
        </p:nvSpPr>
        <p:spPr bwMode="auto">
          <a:xfrm>
            <a:off x="1196578" y="2739326"/>
            <a:ext cx="313788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r>
              <a:rPr lang="en-US">
                <a:latin typeface="Calisto MT" charset="0"/>
                <a:ea typeface="ＭＳ Ｐゴシック" charset="0"/>
                <a:cs typeface="Calisto MT" charset="0"/>
                <a:sym typeface="Calisto MT" charset="0"/>
              </a:rPr>
              <a:t>10</a:t>
            </a:r>
            <a:r>
              <a:rPr lang="en-US" baseline="32000">
                <a:latin typeface="Calisto MT" charset="0"/>
                <a:ea typeface="ＭＳ Ｐゴシック" charset="0"/>
                <a:cs typeface="Calisto MT" charset="0"/>
                <a:sym typeface="Calisto MT" charset="0"/>
              </a:rPr>
              <a:t>5</a:t>
            </a:r>
          </a:p>
        </p:txBody>
      </p:sp>
      <p:sp>
        <p:nvSpPr>
          <p:cNvPr id="25604" name="Rectangle 4"/>
          <p:cNvSpPr>
            <a:spLocks/>
          </p:cNvSpPr>
          <p:nvPr/>
        </p:nvSpPr>
        <p:spPr bwMode="auto">
          <a:xfrm>
            <a:off x="1362894" y="4730646"/>
            <a:ext cx="11767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r>
              <a:rPr lang="en-US">
                <a:latin typeface="Calisto MT" charset="0"/>
                <a:ea typeface="ＭＳ Ｐゴシック" charset="0"/>
                <a:cs typeface="Calisto MT" charset="0"/>
                <a:sym typeface="Calisto MT" charset="0"/>
              </a:rPr>
              <a:t>0</a:t>
            </a:r>
          </a:p>
        </p:txBody>
      </p:sp>
      <p:sp>
        <p:nvSpPr>
          <p:cNvPr id="25605" name="Rectangle 5"/>
          <p:cNvSpPr>
            <a:spLocks/>
          </p:cNvSpPr>
          <p:nvPr/>
        </p:nvSpPr>
        <p:spPr bwMode="auto">
          <a:xfrm>
            <a:off x="1178719" y="1426662"/>
            <a:ext cx="313788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r>
              <a:rPr lang="en-US">
                <a:latin typeface="Calisto MT" charset="0"/>
                <a:ea typeface="ＭＳ Ｐゴシック" charset="0"/>
                <a:cs typeface="Calisto MT" charset="0"/>
                <a:sym typeface="Calisto MT" charset="0"/>
              </a:rPr>
              <a:t>10</a:t>
            </a:r>
            <a:r>
              <a:rPr lang="en-US" baseline="32000">
                <a:latin typeface="Calisto MT" charset="0"/>
                <a:ea typeface="ＭＳ Ｐゴシック" charset="0"/>
                <a:cs typeface="Calisto MT" charset="0"/>
                <a:sym typeface="Calisto MT" charset="0"/>
              </a:rPr>
              <a:t>9</a:t>
            </a:r>
          </a:p>
        </p:txBody>
      </p:sp>
      <p:sp>
        <p:nvSpPr>
          <p:cNvPr id="25606" name="Rectangle 6"/>
          <p:cNvSpPr>
            <a:spLocks/>
          </p:cNvSpPr>
          <p:nvPr/>
        </p:nvSpPr>
        <p:spPr bwMode="auto">
          <a:xfrm>
            <a:off x="1205508" y="3417982"/>
            <a:ext cx="313788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r>
              <a:rPr lang="en-US">
                <a:latin typeface="Calisto MT" charset="0"/>
                <a:ea typeface="ＭＳ Ｐゴシック" charset="0"/>
                <a:cs typeface="Calisto MT" charset="0"/>
                <a:sym typeface="Calisto MT" charset="0"/>
              </a:rPr>
              <a:t>10</a:t>
            </a:r>
            <a:r>
              <a:rPr lang="en-US" baseline="32000">
                <a:latin typeface="Calisto MT" charset="0"/>
                <a:ea typeface="ＭＳ Ｐゴシック" charset="0"/>
                <a:cs typeface="Calisto MT" charset="0"/>
                <a:sym typeface="Calisto MT" charset="0"/>
              </a:rPr>
              <a:t>3</a:t>
            </a:r>
          </a:p>
        </p:txBody>
      </p:sp>
      <p:sp>
        <p:nvSpPr>
          <p:cNvPr id="25607" name="Rectangle 7"/>
          <p:cNvSpPr>
            <a:spLocks/>
          </p:cNvSpPr>
          <p:nvPr/>
        </p:nvSpPr>
        <p:spPr bwMode="auto">
          <a:xfrm>
            <a:off x="1196578" y="2105318"/>
            <a:ext cx="313788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r>
              <a:rPr lang="en-US">
                <a:latin typeface="Calisto MT" charset="0"/>
                <a:ea typeface="ＭＳ Ｐゴシック" charset="0"/>
                <a:cs typeface="Calisto MT" charset="0"/>
                <a:sym typeface="Calisto MT" charset="0"/>
              </a:rPr>
              <a:t>10</a:t>
            </a:r>
            <a:r>
              <a:rPr lang="en-US" baseline="32000">
                <a:latin typeface="Calisto MT" charset="0"/>
                <a:ea typeface="ＭＳ Ｐゴシック" charset="0"/>
                <a:cs typeface="Calisto MT" charset="0"/>
                <a:sym typeface="Calisto MT" charset="0"/>
              </a:rPr>
              <a:t>7</a:t>
            </a:r>
          </a:p>
        </p:txBody>
      </p:sp>
      <p:sp>
        <p:nvSpPr>
          <p:cNvPr id="25608" name="Rectangle 8"/>
          <p:cNvSpPr>
            <a:spLocks/>
          </p:cNvSpPr>
          <p:nvPr/>
        </p:nvSpPr>
        <p:spPr bwMode="auto">
          <a:xfrm>
            <a:off x="1150814" y="792654"/>
            <a:ext cx="392235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r>
              <a:rPr lang="en-US">
                <a:latin typeface="Calisto MT" charset="0"/>
                <a:ea typeface="ＭＳ Ｐゴシック" charset="0"/>
                <a:cs typeface="Calisto MT" charset="0"/>
                <a:sym typeface="Calisto MT" charset="0"/>
              </a:rPr>
              <a:t>10</a:t>
            </a:r>
            <a:r>
              <a:rPr lang="en-US" baseline="32000">
                <a:latin typeface="Calisto MT" charset="0"/>
                <a:ea typeface="ＭＳ Ｐゴシック" charset="0"/>
                <a:cs typeface="Calisto MT" charset="0"/>
                <a:sym typeface="Calisto MT" charset="0"/>
              </a:rPr>
              <a:t>11</a:t>
            </a:r>
          </a:p>
        </p:txBody>
      </p:sp>
      <p:sp>
        <p:nvSpPr>
          <p:cNvPr id="25609" name="Rectangle 9"/>
          <p:cNvSpPr>
            <a:spLocks/>
          </p:cNvSpPr>
          <p:nvPr/>
        </p:nvSpPr>
        <p:spPr bwMode="auto">
          <a:xfrm rot="-5400000">
            <a:off x="-518757" y="2817876"/>
            <a:ext cx="261046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pPr>
              <a:tabLst>
                <a:tab pos="642915" algn="l"/>
                <a:tab pos="642915" algn="l"/>
              </a:tabLst>
            </a:pPr>
            <a:r>
              <a:rPr lang="en-US" sz="2100" dirty="0" smtClean="0">
                <a:ea typeface="ＭＳ Ｐゴシック" charset="0"/>
                <a:cs typeface="Calisto MT" charset="0"/>
                <a:sym typeface="Calisto MT" charset="0"/>
              </a:rPr>
              <a:t>server’s cost </a:t>
            </a:r>
            <a:endParaRPr lang="en-US" sz="2100" dirty="0">
              <a:ea typeface="ＭＳ Ｐゴシック" charset="0"/>
              <a:cs typeface="Calisto MT" charset="0"/>
              <a:sym typeface="Calisto MT" charset="0"/>
            </a:endParaRPr>
          </a:p>
          <a:p>
            <a:pPr>
              <a:tabLst>
                <a:tab pos="642915" algn="l"/>
                <a:tab pos="642915" algn="l"/>
              </a:tabLst>
            </a:pPr>
            <a:r>
              <a:rPr lang="en-US" sz="2100" dirty="0">
                <a:ea typeface="ＭＳ Ｐゴシック" charset="0"/>
                <a:cs typeface="Calisto MT" charset="0"/>
                <a:sym typeface="Calisto MT" charset="0"/>
              </a:rPr>
              <a:t>normalized to native C</a:t>
            </a:r>
          </a:p>
        </p:txBody>
      </p:sp>
      <p:sp>
        <p:nvSpPr>
          <p:cNvPr id="25610" name="Rectangle 10"/>
          <p:cNvSpPr>
            <a:spLocks/>
          </p:cNvSpPr>
          <p:nvPr/>
        </p:nvSpPr>
        <p:spPr bwMode="auto">
          <a:xfrm>
            <a:off x="1858491" y="6427287"/>
            <a:ext cx="2980872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r>
              <a:rPr lang="en-US">
                <a:latin typeface="Calisto MT" charset="0"/>
                <a:ea typeface="ＭＳ Ｐゴシック" charset="0"/>
                <a:cs typeface="Calisto MT" charset="0"/>
                <a:sym typeface="Calisto MT" charset="0"/>
              </a:rPr>
              <a:t>matrix multiplication (m=150)</a:t>
            </a:r>
          </a:p>
        </p:txBody>
      </p:sp>
      <p:sp>
        <p:nvSpPr>
          <p:cNvPr id="25611" name="Rectangle 11"/>
          <p:cNvSpPr>
            <a:spLocks/>
          </p:cNvSpPr>
          <p:nvPr/>
        </p:nvSpPr>
        <p:spPr bwMode="auto">
          <a:xfrm>
            <a:off x="5141268" y="6427287"/>
            <a:ext cx="3076902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r>
              <a:rPr lang="en-US">
                <a:latin typeface="Calisto MT" charset="0"/>
                <a:ea typeface="ＭＳ Ｐゴシック" charset="0"/>
                <a:cs typeface="Calisto MT" charset="0"/>
                <a:sym typeface="Calisto MT" charset="0"/>
              </a:rPr>
              <a:t>PAM clustering (m=20, d=128)</a:t>
            </a:r>
          </a:p>
        </p:txBody>
      </p:sp>
      <p:sp>
        <p:nvSpPr>
          <p:cNvPr id="25612" name="Rectangle 12"/>
          <p:cNvSpPr>
            <a:spLocks/>
          </p:cNvSpPr>
          <p:nvPr/>
        </p:nvSpPr>
        <p:spPr bwMode="auto">
          <a:xfrm rot="-4500000">
            <a:off x="1528735" y="5140854"/>
            <a:ext cx="67514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r>
              <a:rPr lang="en-US" dirty="0">
                <a:latin typeface="Calisto MT" charset="0"/>
                <a:ea typeface="ＭＳ Ｐゴシック" charset="0"/>
                <a:cs typeface="Calisto MT" charset="0"/>
                <a:sym typeface="Calisto MT" charset="0"/>
              </a:rPr>
              <a:t>Pepper</a:t>
            </a:r>
          </a:p>
        </p:txBody>
      </p:sp>
      <p:sp>
        <p:nvSpPr>
          <p:cNvPr id="25613" name="Rectangle 13"/>
          <p:cNvSpPr>
            <a:spLocks/>
          </p:cNvSpPr>
          <p:nvPr/>
        </p:nvSpPr>
        <p:spPr bwMode="auto">
          <a:xfrm rot="-4500000">
            <a:off x="1870261" y="5139738"/>
            <a:ext cx="679673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r>
              <a:rPr lang="en-US">
                <a:latin typeface="Calisto MT" charset="0"/>
                <a:ea typeface="ＭＳ Ｐゴシック" charset="0"/>
                <a:cs typeface="Calisto MT" charset="0"/>
                <a:sym typeface="Calisto MT" charset="0"/>
              </a:rPr>
              <a:t>Ginger</a:t>
            </a:r>
          </a:p>
        </p:txBody>
      </p:sp>
      <p:sp>
        <p:nvSpPr>
          <p:cNvPr id="25614" name="Rectangle 14"/>
          <p:cNvSpPr>
            <a:spLocks/>
          </p:cNvSpPr>
          <p:nvPr/>
        </p:nvSpPr>
        <p:spPr bwMode="auto">
          <a:xfrm rot="-4500000">
            <a:off x="2411507" y="5257498"/>
            <a:ext cx="983517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r>
              <a:rPr lang="en-US">
                <a:latin typeface="Calisto MT" charset="0"/>
                <a:ea typeface="ＭＳ Ｐゴシック" charset="0"/>
                <a:cs typeface="Calisto MT" charset="0"/>
                <a:sym typeface="Calisto MT" charset="0"/>
              </a:rPr>
              <a:t>Pinocchio</a:t>
            </a:r>
          </a:p>
        </p:txBody>
      </p:sp>
      <p:sp>
        <p:nvSpPr>
          <p:cNvPr id="25615" name="Rectangle 15"/>
          <p:cNvSpPr>
            <a:spLocks/>
          </p:cNvSpPr>
          <p:nvPr/>
        </p:nvSpPr>
        <p:spPr bwMode="auto">
          <a:xfrm rot="-4500000">
            <a:off x="2280774" y="5138622"/>
            <a:ext cx="642228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r>
              <a:rPr lang="en-US">
                <a:latin typeface="Calisto MT" charset="0"/>
                <a:ea typeface="ＭＳ Ｐゴシック" charset="0"/>
                <a:cs typeface="Calisto MT" charset="0"/>
                <a:sym typeface="Calisto MT" charset="0"/>
              </a:rPr>
              <a:t>Zaatar</a:t>
            </a:r>
          </a:p>
        </p:txBody>
      </p:sp>
      <p:sp>
        <p:nvSpPr>
          <p:cNvPr id="25616" name="Rectangle 16"/>
          <p:cNvSpPr>
            <a:spLocks/>
          </p:cNvSpPr>
          <p:nvPr/>
        </p:nvSpPr>
        <p:spPr bwMode="auto">
          <a:xfrm rot="-4500000">
            <a:off x="2807159" y="5484647"/>
            <a:ext cx="1500411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r>
              <a:rPr lang="en-US">
                <a:latin typeface="Calisto MT" charset="0"/>
                <a:ea typeface="ＭＳ Ｐゴシック" charset="0"/>
                <a:cs typeface="Calisto MT" charset="0"/>
                <a:sym typeface="Calisto MT" charset="0"/>
              </a:rPr>
              <a:t>Ginger-tailored</a:t>
            </a:r>
          </a:p>
        </p:txBody>
      </p:sp>
      <p:sp>
        <p:nvSpPr>
          <p:cNvPr id="25617" name="Rectangle 17"/>
          <p:cNvSpPr>
            <a:spLocks/>
          </p:cNvSpPr>
          <p:nvPr/>
        </p:nvSpPr>
        <p:spPr bwMode="auto">
          <a:xfrm rot="-4500000">
            <a:off x="3760075" y="5076114"/>
            <a:ext cx="541126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r>
              <a:rPr lang="en-US">
                <a:latin typeface="Calisto MT" charset="0"/>
                <a:ea typeface="ＭＳ Ｐゴシック" charset="0"/>
                <a:cs typeface="Calisto MT" charset="0"/>
                <a:sym typeface="Calisto MT" charset="0"/>
              </a:rPr>
              <a:t>CMT</a:t>
            </a:r>
          </a:p>
        </p:txBody>
      </p:sp>
      <p:sp>
        <p:nvSpPr>
          <p:cNvPr id="25618" name="Rectangle 18"/>
          <p:cNvSpPr>
            <a:spLocks/>
          </p:cNvSpPr>
          <p:nvPr/>
        </p:nvSpPr>
        <p:spPr bwMode="auto">
          <a:xfrm rot="-4500000">
            <a:off x="4286013" y="5205594"/>
            <a:ext cx="810844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r>
              <a:rPr lang="en-US">
                <a:latin typeface="Calisto MT" charset="0"/>
                <a:ea typeface="ＭＳ Ｐゴシック" charset="0"/>
                <a:cs typeface="Calisto MT" charset="0"/>
                <a:sym typeface="Calisto MT" charset="0"/>
              </a:rPr>
              <a:t>native C</a:t>
            </a:r>
          </a:p>
        </p:txBody>
      </p:sp>
      <p:sp>
        <p:nvSpPr>
          <p:cNvPr id="25619" name="Rectangle 19"/>
          <p:cNvSpPr>
            <a:spLocks/>
          </p:cNvSpPr>
          <p:nvPr/>
        </p:nvSpPr>
        <p:spPr bwMode="auto">
          <a:xfrm rot="-4500000">
            <a:off x="2419268" y="5484647"/>
            <a:ext cx="1490379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r>
              <a:rPr lang="en-US" dirty="0">
                <a:latin typeface="Calisto MT" charset="0"/>
                <a:ea typeface="ＭＳ Ｐゴシック" charset="0"/>
                <a:cs typeface="Calisto MT" charset="0"/>
                <a:sym typeface="Calisto MT" charset="0"/>
              </a:rPr>
              <a:t>Pepper-tailored</a:t>
            </a:r>
          </a:p>
        </p:txBody>
      </p:sp>
      <p:sp>
        <p:nvSpPr>
          <p:cNvPr id="25620" name="Rectangle 20"/>
          <p:cNvSpPr>
            <a:spLocks/>
          </p:cNvSpPr>
          <p:nvPr/>
        </p:nvSpPr>
        <p:spPr bwMode="auto">
          <a:xfrm rot="-4500000">
            <a:off x="3931111" y="5183270"/>
            <a:ext cx="788414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r>
              <a:rPr lang="en-US">
                <a:latin typeface="Calisto MT" charset="0"/>
                <a:ea typeface="ＭＳ Ｐゴシック" charset="0"/>
                <a:cs typeface="Calisto MT" charset="0"/>
                <a:sym typeface="Calisto MT" charset="0"/>
              </a:rPr>
              <a:t>Allspice</a:t>
            </a:r>
          </a:p>
        </p:txBody>
      </p:sp>
      <p:sp>
        <p:nvSpPr>
          <p:cNvPr id="25621" name="Rectangle 21"/>
          <p:cNvSpPr>
            <a:spLocks/>
          </p:cNvSpPr>
          <p:nvPr/>
        </p:nvSpPr>
        <p:spPr bwMode="auto">
          <a:xfrm rot="-4500000">
            <a:off x="4827138" y="5148667"/>
            <a:ext cx="67514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r>
              <a:rPr lang="en-US" dirty="0">
                <a:latin typeface="Calisto MT" charset="0"/>
                <a:ea typeface="ＭＳ Ｐゴシック" charset="0"/>
                <a:cs typeface="Calisto MT" charset="0"/>
                <a:sym typeface="Calisto MT" charset="0"/>
              </a:rPr>
              <a:t>Pepper</a:t>
            </a:r>
          </a:p>
        </p:txBody>
      </p:sp>
      <p:sp>
        <p:nvSpPr>
          <p:cNvPr id="25622" name="Rectangle 22"/>
          <p:cNvSpPr>
            <a:spLocks/>
          </p:cNvSpPr>
          <p:nvPr/>
        </p:nvSpPr>
        <p:spPr bwMode="auto">
          <a:xfrm rot="-4500000">
            <a:off x="5183175" y="5151458"/>
            <a:ext cx="679673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r>
              <a:rPr lang="en-US">
                <a:latin typeface="Calisto MT" charset="0"/>
                <a:ea typeface="ＭＳ Ｐゴシック" charset="0"/>
                <a:cs typeface="Calisto MT" charset="0"/>
                <a:sym typeface="Calisto MT" charset="0"/>
              </a:rPr>
              <a:t>Ginger</a:t>
            </a:r>
          </a:p>
        </p:txBody>
      </p:sp>
      <p:sp>
        <p:nvSpPr>
          <p:cNvPr id="25623" name="Rectangle 23"/>
          <p:cNvSpPr>
            <a:spLocks/>
          </p:cNvSpPr>
          <p:nvPr/>
        </p:nvSpPr>
        <p:spPr bwMode="auto">
          <a:xfrm rot="-4500000">
            <a:off x="5756790" y="5257498"/>
            <a:ext cx="983517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r>
              <a:rPr lang="en-US">
                <a:latin typeface="Calisto MT" charset="0"/>
                <a:ea typeface="ＭＳ Ｐゴシック" charset="0"/>
                <a:cs typeface="Calisto MT" charset="0"/>
                <a:sym typeface="Calisto MT" charset="0"/>
              </a:rPr>
              <a:t>Pinocchio</a:t>
            </a:r>
          </a:p>
        </p:txBody>
      </p:sp>
      <p:sp>
        <p:nvSpPr>
          <p:cNvPr id="25624" name="Rectangle 24"/>
          <p:cNvSpPr>
            <a:spLocks/>
          </p:cNvSpPr>
          <p:nvPr/>
        </p:nvSpPr>
        <p:spPr bwMode="auto">
          <a:xfrm rot="-4500000">
            <a:off x="5554620" y="5151458"/>
            <a:ext cx="642228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r>
              <a:rPr lang="en-US">
                <a:latin typeface="Calisto MT" charset="0"/>
                <a:ea typeface="ＭＳ Ｐゴシック" charset="0"/>
                <a:cs typeface="Calisto MT" charset="0"/>
                <a:sym typeface="Calisto MT" charset="0"/>
              </a:rPr>
              <a:t>Zaatar</a:t>
            </a:r>
          </a:p>
        </p:txBody>
      </p:sp>
      <p:sp>
        <p:nvSpPr>
          <p:cNvPr id="25625" name="Rectangle 25"/>
          <p:cNvSpPr>
            <a:spLocks/>
          </p:cNvSpPr>
          <p:nvPr/>
        </p:nvSpPr>
        <p:spPr bwMode="auto">
          <a:xfrm rot="-4500000">
            <a:off x="6222765" y="5522598"/>
            <a:ext cx="1500411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r>
              <a:rPr lang="en-US">
                <a:latin typeface="Calisto MT" charset="0"/>
                <a:ea typeface="ＭＳ Ｐゴシック" charset="0"/>
                <a:cs typeface="Calisto MT" charset="0"/>
                <a:sym typeface="Calisto MT" charset="0"/>
              </a:rPr>
              <a:t>Ginger-tailored</a:t>
            </a:r>
          </a:p>
        </p:txBody>
      </p:sp>
      <p:sp>
        <p:nvSpPr>
          <p:cNvPr id="25626" name="Rectangle 26"/>
          <p:cNvSpPr>
            <a:spLocks/>
          </p:cNvSpPr>
          <p:nvPr/>
        </p:nvSpPr>
        <p:spPr bwMode="auto">
          <a:xfrm rot="-4500000">
            <a:off x="7109824" y="5077230"/>
            <a:ext cx="541126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r>
              <a:rPr lang="en-US">
                <a:latin typeface="Calisto MT" charset="0"/>
                <a:ea typeface="ＭＳ Ｐゴシック" charset="0"/>
                <a:cs typeface="Calisto MT" charset="0"/>
                <a:sym typeface="Calisto MT" charset="0"/>
              </a:rPr>
              <a:t>CMT</a:t>
            </a:r>
          </a:p>
        </p:txBody>
      </p:sp>
      <p:sp>
        <p:nvSpPr>
          <p:cNvPr id="25627" name="Rectangle 27"/>
          <p:cNvSpPr>
            <a:spLocks/>
          </p:cNvSpPr>
          <p:nvPr/>
        </p:nvSpPr>
        <p:spPr bwMode="auto">
          <a:xfrm rot="-4500000">
            <a:off x="7562092" y="5212292"/>
            <a:ext cx="810844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r>
              <a:rPr lang="en-US">
                <a:latin typeface="Calisto MT" charset="0"/>
                <a:ea typeface="ＭＳ Ｐゴシック" charset="0"/>
                <a:cs typeface="Calisto MT" charset="0"/>
                <a:sym typeface="Calisto MT" charset="0"/>
              </a:rPr>
              <a:t>native C</a:t>
            </a:r>
          </a:p>
        </p:txBody>
      </p:sp>
      <p:sp>
        <p:nvSpPr>
          <p:cNvPr id="25628" name="Rectangle 28"/>
          <p:cNvSpPr>
            <a:spLocks/>
          </p:cNvSpPr>
          <p:nvPr/>
        </p:nvSpPr>
        <p:spPr bwMode="auto">
          <a:xfrm rot="-4500000">
            <a:off x="5852733" y="5485205"/>
            <a:ext cx="1490379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r>
              <a:rPr lang="en-US" dirty="0">
                <a:latin typeface="Calisto MT" charset="0"/>
                <a:ea typeface="ＭＳ Ｐゴシック" charset="0"/>
                <a:cs typeface="Calisto MT" charset="0"/>
                <a:sym typeface="Calisto MT" charset="0"/>
              </a:rPr>
              <a:t>Pepper-tailored</a:t>
            </a:r>
          </a:p>
        </p:txBody>
      </p:sp>
      <p:sp>
        <p:nvSpPr>
          <p:cNvPr id="25629" name="Rectangle 29"/>
          <p:cNvSpPr>
            <a:spLocks/>
          </p:cNvSpPr>
          <p:nvPr/>
        </p:nvSpPr>
        <p:spPr bwMode="auto">
          <a:xfrm rot="-4500000">
            <a:off x="7276395" y="5183270"/>
            <a:ext cx="788414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r>
              <a:rPr lang="en-US">
                <a:latin typeface="Calisto MT" charset="0"/>
                <a:ea typeface="ＭＳ Ｐゴシック" charset="0"/>
                <a:cs typeface="Calisto MT" charset="0"/>
                <a:sym typeface="Calisto MT" charset="0"/>
              </a:rPr>
              <a:t>Allspice</a:t>
            </a:r>
          </a:p>
        </p:txBody>
      </p:sp>
      <p:pic>
        <p:nvPicPr>
          <p:cNvPr id="25630" name="Picture 3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0477" y="4500797"/>
            <a:ext cx="1169789" cy="3694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31" name="Rectangle 31"/>
          <p:cNvSpPr>
            <a:spLocks/>
          </p:cNvSpPr>
          <p:nvPr/>
        </p:nvSpPr>
        <p:spPr bwMode="auto">
          <a:xfrm>
            <a:off x="6979667" y="4257373"/>
            <a:ext cx="488152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r>
              <a:rPr lang="en-US">
                <a:latin typeface="Calisto MT" charset="0"/>
                <a:ea typeface="ＭＳ Ｐゴシック" charset="0"/>
                <a:cs typeface="Calisto MT" charset="0"/>
                <a:sym typeface="Calisto MT" charset="0"/>
              </a:rPr>
              <a:t>N/A</a:t>
            </a:r>
          </a:p>
        </p:txBody>
      </p:sp>
      <p:sp useBgFill="1">
        <p:nvSpPr>
          <p:cNvPr id="33" name="Rectangle 32"/>
          <p:cNvSpPr/>
          <p:nvPr/>
        </p:nvSpPr>
        <p:spPr>
          <a:xfrm>
            <a:off x="219364" y="277091"/>
            <a:ext cx="8601363" cy="1119909"/>
          </a:xfrm>
          <a:prstGeom prst="rect">
            <a:avLst/>
          </a:prstGeom>
          <a:ln w="2540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Content Placeholder 2"/>
          <p:cNvSpPr txBox="1">
            <a:spLocks/>
          </p:cNvSpPr>
          <p:nvPr/>
        </p:nvSpPr>
        <p:spPr>
          <a:xfrm>
            <a:off x="848266" y="454237"/>
            <a:ext cx="7880096" cy="72339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457200" indent="-457200" algn="l" defTabSz="914400" rtl="0" eaLnBrk="1" latinLnBrk="0" hangingPunct="1">
              <a:spcBef>
                <a:spcPts val="2000"/>
              </a:spcBef>
              <a:buClr>
                <a:srgbClr val="333333"/>
              </a:buClr>
              <a:buFont typeface="Wingdings" charset="2"/>
              <a:buChar char="§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914400" indent="-457200" algn="l" defTabSz="914400" rtl="0" eaLnBrk="1" latinLnBrk="0" hangingPunct="1">
              <a:spcBef>
                <a:spcPts val="600"/>
              </a:spcBef>
              <a:buClr>
                <a:schemeClr val="accent3">
                  <a:lumMod val="50000"/>
                </a:schemeClr>
              </a:buClr>
              <a:buFont typeface="Wingdings" pitchFamily="2" charset="2"/>
              <a:buChar char="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371600" indent="-457200" algn="l" defTabSz="914400" rtl="0" eaLnBrk="1" latinLnBrk="0" hangingPunct="1">
              <a:spcBef>
                <a:spcPts val="600"/>
              </a:spcBef>
              <a:buClr>
                <a:schemeClr val="accent3"/>
              </a:buClr>
              <a:buFont typeface="Wingdings" pitchFamily="2" charset="2"/>
              <a:buChar char="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828800" indent="-457200" algn="l" defTabSz="914400" rtl="0" eaLnBrk="1" latinLnBrk="0" hangingPunct="1">
              <a:spcBef>
                <a:spcPts val="600"/>
              </a:spcBef>
              <a:buClr>
                <a:schemeClr val="accent3">
                  <a:lumMod val="50000"/>
                </a:schemeClr>
              </a:buClr>
              <a:buFont typeface="Wingdings" pitchFamily="2" charset="2"/>
              <a:buChar char="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286000" indent="-457200" algn="l" defTabSz="914400" rtl="0" eaLnBrk="1" latinLnBrk="0" hangingPunct="1">
              <a:spcBef>
                <a:spcPts val="600"/>
              </a:spcBef>
              <a:buClr>
                <a:schemeClr val="accent3"/>
              </a:buClr>
              <a:buFont typeface="Wingdings" pitchFamily="2" charset="2"/>
              <a:buChar char="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743200" indent="-461963" algn="l" defTabSz="914400" rtl="0" eaLnBrk="1" latinLnBrk="0" hangingPunct="1">
              <a:spcBef>
                <a:spcPct val="20000"/>
              </a:spcBef>
              <a:buClr>
                <a:schemeClr val="accent3">
                  <a:lumMod val="50000"/>
                </a:schemeClr>
              </a:buClr>
              <a:buFont typeface="Wingdings" pitchFamily="2" charset="2"/>
              <a:buChar char="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05163" indent="-461963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 pitchFamily="2" charset="2"/>
              <a:buChar char="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57600" indent="-461963" algn="l" defTabSz="914400" rtl="0" eaLnBrk="1" latinLnBrk="0" hangingPunct="1">
              <a:spcBef>
                <a:spcPct val="20000"/>
              </a:spcBef>
              <a:buClr>
                <a:schemeClr val="accent3">
                  <a:lumMod val="50000"/>
                </a:schemeClr>
              </a:buClr>
              <a:buFont typeface="Wingdings" pitchFamily="2" charset="2"/>
              <a:buChar char="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19563" indent="-461963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 pitchFamily="2" charset="2"/>
              <a:buChar char="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800" dirty="0" smtClean="0"/>
              <a:t>The server’s costs are pretty much preposterous.</a:t>
            </a:r>
          </a:p>
        </p:txBody>
      </p:sp>
    </p:spTree>
    <p:extLst>
      <p:ext uri="{BB962C8B-B14F-4D97-AF65-F5344CB8AC3E}">
        <p14:creationId xmlns:p14="http://schemas.microsoft.com/office/powerpoint/2010/main" val="25847601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09" name="Rectangle 33"/>
          <p:cNvSpPr>
            <a:spLocks/>
          </p:cNvSpPr>
          <p:nvPr/>
        </p:nvSpPr>
        <p:spPr bwMode="auto">
          <a:xfrm rot="-4500000">
            <a:off x="6222765" y="5366737"/>
            <a:ext cx="1500411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r>
              <a:rPr lang="en-US" dirty="0">
                <a:latin typeface="Calisto MT" charset="0"/>
                <a:ea typeface="ＭＳ Ｐゴシック" charset="0"/>
                <a:cs typeface="Calisto MT" charset="0"/>
                <a:sym typeface="Calisto MT" charset="0"/>
              </a:rPr>
              <a:t>Ginger-tailored</a:t>
            </a:r>
          </a:p>
        </p:txBody>
      </p:sp>
      <p:graphicFrame>
        <p:nvGraphicFramePr>
          <p:cNvPr id="24577" name="Object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89652760"/>
              </p:ext>
            </p:extLst>
          </p:nvPr>
        </p:nvGraphicFramePr>
        <p:xfrm>
          <a:off x="1741289" y="779758"/>
          <a:ext cx="6572250" cy="419695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567" name="Chart" r:id="rId3" imgW="13133592" imgH="8387734" progId="MSGraph.Chart.8">
                  <p:embed/>
                </p:oleObj>
              </mc:Choice>
              <mc:Fallback>
                <p:oleObj name="Chart" r:id="rId3" imgW="13133592" imgH="8387734" progId="MSGraph.Chart.8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41289" y="779758"/>
                        <a:ext cx="6572250" cy="419695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blipFill dpi="0" rotWithShape="0">
                              <a:blip/>
                              <a:srcRect/>
                              <a:stretch>
                                <a:fillRect/>
                              </a:stretch>
                            </a:blip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578" name="Rectangle 2"/>
          <p:cNvSpPr>
            <a:spLocks/>
          </p:cNvSpPr>
          <p:nvPr/>
        </p:nvSpPr>
        <p:spPr bwMode="auto">
          <a:xfrm>
            <a:off x="1321594" y="4217598"/>
            <a:ext cx="313788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r>
              <a:rPr lang="en-US" dirty="0">
                <a:latin typeface="Calisto MT" charset="0"/>
                <a:ea typeface="ＭＳ Ｐゴシック" charset="0"/>
                <a:cs typeface="Calisto MT" charset="0"/>
                <a:sym typeface="Calisto MT" charset="0"/>
              </a:rPr>
              <a:t>10</a:t>
            </a:r>
            <a:r>
              <a:rPr lang="en-US" baseline="32000" dirty="0">
                <a:latin typeface="Calisto MT" charset="0"/>
                <a:ea typeface="ＭＳ Ｐゴシック" charset="0"/>
                <a:cs typeface="Calisto MT" charset="0"/>
                <a:sym typeface="Calisto MT" charset="0"/>
              </a:rPr>
              <a:t>2</a:t>
            </a:r>
          </a:p>
        </p:txBody>
      </p:sp>
      <p:sp>
        <p:nvSpPr>
          <p:cNvPr id="24579" name="Rectangle 3"/>
          <p:cNvSpPr>
            <a:spLocks/>
          </p:cNvSpPr>
          <p:nvPr/>
        </p:nvSpPr>
        <p:spPr bwMode="auto">
          <a:xfrm>
            <a:off x="1312664" y="3413926"/>
            <a:ext cx="313788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r>
              <a:rPr lang="en-US">
                <a:latin typeface="Calisto MT" charset="0"/>
                <a:ea typeface="ＭＳ Ｐゴシック" charset="0"/>
                <a:cs typeface="Calisto MT" charset="0"/>
                <a:sym typeface="Calisto MT" charset="0"/>
              </a:rPr>
              <a:t>10</a:t>
            </a:r>
            <a:r>
              <a:rPr lang="en-US" baseline="32000">
                <a:latin typeface="Calisto MT" charset="0"/>
                <a:ea typeface="ＭＳ Ｐゴシック" charset="0"/>
                <a:cs typeface="Calisto MT" charset="0"/>
                <a:sym typeface="Calisto MT" charset="0"/>
              </a:rPr>
              <a:t>8</a:t>
            </a:r>
          </a:p>
        </p:txBody>
      </p:sp>
      <p:sp>
        <p:nvSpPr>
          <p:cNvPr id="24580" name="Rectangle 4"/>
          <p:cNvSpPr>
            <a:spLocks/>
          </p:cNvSpPr>
          <p:nvPr/>
        </p:nvSpPr>
        <p:spPr bwMode="auto">
          <a:xfrm>
            <a:off x="1230065" y="2610254"/>
            <a:ext cx="392235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r>
              <a:rPr lang="en-US">
                <a:latin typeface="Calisto MT" charset="0"/>
                <a:ea typeface="ＭＳ Ｐゴシック" charset="0"/>
                <a:cs typeface="Calisto MT" charset="0"/>
                <a:sym typeface="Calisto MT" charset="0"/>
              </a:rPr>
              <a:t>10</a:t>
            </a:r>
            <a:r>
              <a:rPr lang="en-US" baseline="32000">
                <a:latin typeface="Calisto MT" charset="0"/>
                <a:ea typeface="ＭＳ Ｐゴシック" charset="0"/>
                <a:cs typeface="Calisto MT" charset="0"/>
                <a:sym typeface="Calisto MT" charset="0"/>
              </a:rPr>
              <a:t>14</a:t>
            </a:r>
          </a:p>
        </p:txBody>
      </p:sp>
      <p:sp>
        <p:nvSpPr>
          <p:cNvPr id="24581" name="Rectangle 5"/>
          <p:cNvSpPr>
            <a:spLocks/>
          </p:cNvSpPr>
          <p:nvPr/>
        </p:nvSpPr>
        <p:spPr bwMode="auto">
          <a:xfrm>
            <a:off x="1470051" y="4601574"/>
            <a:ext cx="11767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r>
              <a:rPr lang="en-US">
                <a:latin typeface="Calisto MT" charset="0"/>
                <a:ea typeface="ＭＳ Ｐゴシック" charset="0"/>
                <a:cs typeface="Calisto MT" charset="0"/>
                <a:sym typeface="Calisto MT" charset="0"/>
              </a:rPr>
              <a:t>0</a:t>
            </a:r>
          </a:p>
        </p:txBody>
      </p:sp>
      <p:sp>
        <p:nvSpPr>
          <p:cNvPr id="24582" name="Rectangle 6"/>
          <p:cNvSpPr>
            <a:spLocks/>
          </p:cNvSpPr>
          <p:nvPr/>
        </p:nvSpPr>
        <p:spPr bwMode="auto">
          <a:xfrm>
            <a:off x="1212205" y="1806582"/>
            <a:ext cx="392235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r>
              <a:rPr lang="en-US">
                <a:latin typeface="Calisto MT" charset="0"/>
                <a:ea typeface="ＭＳ Ｐゴシック" charset="0"/>
                <a:cs typeface="Calisto MT" charset="0"/>
                <a:sym typeface="Calisto MT" charset="0"/>
              </a:rPr>
              <a:t>10</a:t>
            </a:r>
            <a:r>
              <a:rPr lang="en-US" baseline="32000">
                <a:latin typeface="Calisto MT" charset="0"/>
                <a:ea typeface="ＭＳ Ｐゴシック" charset="0"/>
                <a:cs typeface="Calisto MT" charset="0"/>
                <a:sym typeface="Calisto MT" charset="0"/>
              </a:rPr>
              <a:t>20</a:t>
            </a:r>
          </a:p>
        </p:txBody>
      </p:sp>
      <p:sp>
        <p:nvSpPr>
          <p:cNvPr id="24583" name="Rectangle 7"/>
          <p:cNvSpPr>
            <a:spLocks/>
          </p:cNvSpPr>
          <p:nvPr/>
        </p:nvSpPr>
        <p:spPr bwMode="auto">
          <a:xfrm>
            <a:off x="1247924" y="3021020"/>
            <a:ext cx="392235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r>
              <a:rPr lang="en-US">
                <a:latin typeface="Calisto MT" charset="0"/>
                <a:ea typeface="ＭＳ Ｐゴシック" charset="0"/>
                <a:cs typeface="Calisto MT" charset="0"/>
                <a:sym typeface="Calisto MT" charset="0"/>
              </a:rPr>
              <a:t>10</a:t>
            </a:r>
            <a:r>
              <a:rPr lang="en-US" baseline="32000">
                <a:latin typeface="Calisto MT" charset="0"/>
                <a:ea typeface="ＭＳ Ｐゴシック" charset="0"/>
                <a:cs typeface="Calisto MT" charset="0"/>
                <a:sym typeface="Calisto MT" charset="0"/>
              </a:rPr>
              <a:t>11</a:t>
            </a:r>
          </a:p>
        </p:txBody>
      </p:sp>
      <p:sp>
        <p:nvSpPr>
          <p:cNvPr id="24584" name="Rectangle 8"/>
          <p:cNvSpPr>
            <a:spLocks/>
          </p:cNvSpPr>
          <p:nvPr/>
        </p:nvSpPr>
        <p:spPr bwMode="auto">
          <a:xfrm>
            <a:off x="1321594" y="3815762"/>
            <a:ext cx="313788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r>
              <a:rPr lang="en-US">
                <a:latin typeface="Calisto MT" charset="0"/>
                <a:ea typeface="ＭＳ Ｐゴシック" charset="0"/>
                <a:cs typeface="Calisto MT" charset="0"/>
                <a:sym typeface="Calisto MT" charset="0"/>
              </a:rPr>
              <a:t>10</a:t>
            </a:r>
            <a:r>
              <a:rPr lang="en-US" baseline="32000">
                <a:latin typeface="Calisto MT" charset="0"/>
                <a:ea typeface="ＭＳ Ｐゴシック" charset="0"/>
                <a:cs typeface="Calisto MT" charset="0"/>
                <a:sym typeface="Calisto MT" charset="0"/>
              </a:rPr>
              <a:t>5</a:t>
            </a:r>
          </a:p>
        </p:txBody>
      </p:sp>
      <p:sp>
        <p:nvSpPr>
          <p:cNvPr id="24585" name="Rectangle 9"/>
          <p:cNvSpPr>
            <a:spLocks/>
          </p:cNvSpPr>
          <p:nvPr/>
        </p:nvSpPr>
        <p:spPr bwMode="auto">
          <a:xfrm>
            <a:off x="1238995" y="2226277"/>
            <a:ext cx="392235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r>
              <a:rPr lang="en-US">
                <a:latin typeface="Calisto MT" charset="0"/>
                <a:ea typeface="ＭＳ Ｐゴシック" charset="0"/>
                <a:cs typeface="Calisto MT" charset="0"/>
                <a:sym typeface="Calisto MT" charset="0"/>
              </a:rPr>
              <a:t>10</a:t>
            </a:r>
            <a:r>
              <a:rPr lang="en-US" baseline="32000">
                <a:latin typeface="Calisto MT" charset="0"/>
                <a:ea typeface="ＭＳ Ｐゴシック" charset="0"/>
                <a:cs typeface="Calisto MT" charset="0"/>
                <a:sym typeface="Calisto MT" charset="0"/>
              </a:rPr>
              <a:t>17</a:t>
            </a:r>
          </a:p>
        </p:txBody>
      </p:sp>
      <p:sp>
        <p:nvSpPr>
          <p:cNvPr id="24586" name="Rectangle 10"/>
          <p:cNvSpPr>
            <a:spLocks/>
          </p:cNvSpPr>
          <p:nvPr/>
        </p:nvSpPr>
        <p:spPr bwMode="auto">
          <a:xfrm>
            <a:off x="1240111" y="1449395"/>
            <a:ext cx="392235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r>
              <a:rPr lang="en-US">
                <a:latin typeface="Calisto MT" charset="0"/>
                <a:ea typeface="ＭＳ Ｐゴシック" charset="0"/>
                <a:cs typeface="Calisto MT" charset="0"/>
                <a:sym typeface="Calisto MT" charset="0"/>
              </a:rPr>
              <a:t>10</a:t>
            </a:r>
            <a:r>
              <a:rPr lang="en-US" baseline="32000">
                <a:latin typeface="Calisto MT" charset="0"/>
                <a:ea typeface="ＭＳ Ｐゴシック" charset="0"/>
                <a:cs typeface="Calisto MT" charset="0"/>
                <a:sym typeface="Calisto MT" charset="0"/>
              </a:rPr>
              <a:t>23</a:t>
            </a:r>
          </a:p>
        </p:txBody>
      </p:sp>
      <p:sp>
        <p:nvSpPr>
          <p:cNvPr id="24587" name="Rectangle 11"/>
          <p:cNvSpPr>
            <a:spLocks/>
          </p:cNvSpPr>
          <p:nvPr/>
        </p:nvSpPr>
        <p:spPr bwMode="auto">
          <a:xfrm rot="-5400000">
            <a:off x="-509855" y="2922302"/>
            <a:ext cx="261046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pPr>
              <a:tabLst>
                <a:tab pos="642915" algn="l"/>
                <a:tab pos="642915" algn="l"/>
              </a:tabLst>
            </a:pPr>
            <a:r>
              <a:rPr lang="en-US" sz="2100" dirty="0" smtClean="0">
                <a:ea typeface="ＭＳ Ｐゴシック" charset="0"/>
                <a:cs typeface="Calisto MT" charset="0"/>
                <a:sym typeface="Calisto MT" charset="0"/>
              </a:rPr>
              <a:t>server’s </a:t>
            </a:r>
            <a:r>
              <a:rPr lang="en-US" sz="2100" dirty="0" smtClean="0">
                <a:latin typeface="Calisto MT" charset="0"/>
                <a:ea typeface="ＭＳ Ｐゴシック" charset="0"/>
                <a:cs typeface="Calisto MT" charset="0"/>
                <a:sym typeface="Calisto MT" charset="0"/>
              </a:rPr>
              <a:t>cost </a:t>
            </a:r>
            <a:endParaRPr lang="en-US" sz="2100" dirty="0">
              <a:latin typeface="Calisto MT" charset="0"/>
              <a:ea typeface="ＭＳ Ｐゴシック" charset="0"/>
              <a:cs typeface="Calisto MT" charset="0"/>
              <a:sym typeface="Calisto MT" charset="0"/>
            </a:endParaRPr>
          </a:p>
          <a:p>
            <a:pPr>
              <a:tabLst>
                <a:tab pos="642915" algn="l"/>
                <a:tab pos="642915" algn="l"/>
              </a:tabLst>
            </a:pPr>
            <a:r>
              <a:rPr lang="en-US" sz="2100" dirty="0">
                <a:latin typeface="Calisto MT" charset="0"/>
                <a:ea typeface="ＭＳ Ｐゴシック" charset="0"/>
                <a:cs typeface="Calisto MT" charset="0"/>
                <a:sym typeface="Calisto MT" charset="0"/>
              </a:rPr>
              <a:t>normalized to native C</a:t>
            </a:r>
          </a:p>
        </p:txBody>
      </p:sp>
      <p:sp>
        <p:nvSpPr>
          <p:cNvPr id="24589" name="Rectangle 13"/>
          <p:cNvSpPr>
            <a:spLocks/>
          </p:cNvSpPr>
          <p:nvPr/>
        </p:nvSpPr>
        <p:spPr bwMode="auto">
          <a:xfrm>
            <a:off x="1858491" y="6217848"/>
            <a:ext cx="2980872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r>
              <a:rPr lang="en-US">
                <a:latin typeface="Calisto MT" charset="0"/>
                <a:ea typeface="ＭＳ Ｐゴシック" charset="0"/>
                <a:cs typeface="Calisto MT" charset="0"/>
                <a:sym typeface="Calisto MT" charset="0"/>
              </a:rPr>
              <a:t>matrix multiplication (m=150)</a:t>
            </a:r>
          </a:p>
        </p:txBody>
      </p:sp>
      <p:sp>
        <p:nvSpPr>
          <p:cNvPr id="24590" name="Rectangle 14"/>
          <p:cNvSpPr>
            <a:spLocks/>
          </p:cNvSpPr>
          <p:nvPr/>
        </p:nvSpPr>
        <p:spPr bwMode="auto">
          <a:xfrm>
            <a:off x="5141268" y="6217848"/>
            <a:ext cx="3076902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r>
              <a:rPr lang="en-US">
                <a:latin typeface="Calisto MT" charset="0"/>
                <a:ea typeface="ＭＳ Ｐゴシック" charset="0"/>
                <a:cs typeface="Calisto MT" charset="0"/>
                <a:sym typeface="Calisto MT" charset="0"/>
              </a:rPr>
              <a:t>PAM clustering (m=20, d=128)</a:t>
            </a:r>
          </a:p>
        </p:txBody>
      </p:sp>
      <p:sp>
        <p:nvSpPr>
          <p:cNvPr id="24591" name="Rectangle 15"/>
          <p:cNvSpPr>
            <a:spLocks/>
          </p:cNvSpPr>
          <p:nvPr/>
        </p:nvSpPr>
        <p:spPr bwMode="auto">
          <a:xfrm rot="-4500000">
            <a:off x="1823414" y="4984993"/>
            <a:ext cx="67514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r>
              <a:rPr lang="en-US" dirty="0">
                <a:latin typeface="Calisto MT" charset="0"/>
                <a:ea typeface="ＭＳ Ｐゴシック" charset="0"/>
                <a:cs typeface="Calisto MT" charset="0"/>
                <a:sym typeface="Calisto MT" charset="0"/>
              </a:rPr>
              <a:t>Pepper</a:t>
            </a:r>
          </a:p>
        </p:txBody>
      </p:sp>
      <p:sp>
        <p:nvSpPr>
          <p:cNvPr id="24592" name="Rectangle 16"/>
          <p:cNvSpPr>
            <a:spLocks/>
          </p:cNvSpPr>
          <p:nvPr/>
        </p:nvSpPr>
        <p:spPr bwMode="auto">
          <a:xfrm rot="-4500000">
            <a:off x="2147081" y="4983877"/>
            <a:ext cx="679673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r>
              <a:rPr lang="en-US">
                <a:latin typeface="Calisto MT" charset="0"/>
                <a:ea typeface="ＭＳ Ｐゴシック" charset="0"/>
                <a:cs typeface="Calisto MT" charset="0"/>
                <a:sym typeface="Calisto MT" charset="0"/>
              </a:rPr>
              <a:t>Ginger</a:t>
            </a:r>
          </a:p>
        </p:txBody>
      </p:sp>
      <p:sp>
        <p:nvSpPr>
          <p:cNvPr id="24593" name="Rectangle 17"/>
          <p:cNvSpPr>
            <a:spLocks/>
          </p:cNvSpPr>
          <p:nvPr/>
        </p:nvSpPr>
        <p:spPr bwMode="auto">
          <a:xfrm rot="-4500000">
            <a:off x="2572241" y="5092707"/>
            <a:ext cx="983517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r>
              <a:rPr lang="en-US">
                <a:latin typeface="Calisto MT" charset="0"/>
                <a:ea typeface="ＭＳ Ｐゴシック" charset="0"/>
                <a:cs typeface="Calisto MT" charset="0"/>
                <a:sym typeface="Calisto MT" charset="0"/>
              </a:rPr>
              <a:t>Pinocchio</a:t>
            </a:r>
          </a:p>
        </p:txBody>
      </p:sp>
      <p:sp>
        <p:nvSpPr>
          <p:cNvPr id="24594" name="Rectangle 18"/>
          <p:cNvSpPr>
            <a:spLocks/>
          </p:cNvSpPr>
          <p:nvPr/>
        </p:nvSpPr>
        <p:spPr bwMode="auto">
          <a:xfrm rot="-4500000">
            <a:off x="1724618" y="4918021"/>
            <a:ext cx="435178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r>
              <a:rPr lang="en-US" dirty="0">
                <a:latin typeface="Calisto MT" charset="0"/>
                <a:ea typeface="ＭＳ Ｐゴシック" charset="0"/>
                <a:cs typeface="Calisto MT" charset="0"/>
                <a:sym typeface="Calisto MT" charset="0"/>
              </a:rPr>
              <a:t>IKO</a:t>
            </a:r>
          </a:p>
        </p:txBody>
      </p:sp>
      <p:sp>
        <p:nvSpPr>
          <p:cNvPr id="24595" name="Rectangle 19"/>
          <p:cNvSpPr>
            <a:spLocks/>
          </p:cNvSpPr>
          <p:nvPr/>
        </p:nvSpPr>
        <p:spPr bwMode="auto">
          <a:xfrm rot="-4500000">
            <a:off x="2468297" y="4982761"/>
            <a:ext cx="642228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r>
              <a:rPr lang="en-US">
                <a:latin typeface="Calisto MT" charset="0"/>
                <a:ea typeface="ＭＳ Ｐゴシック" charset="0"/>
                <a:cs typeface="Calisto MT" charset="0"/>
                <a:sym typeface="Calisto MT" charset="0"/>
              </a:rPr>
              <a:t>Zaatar</a:t>
            </a:r>
          </a:p>
        </p:txBody>
      </p:sp>
      <p:sp>
        <p:nvSpPr>
          <p:cNvPr id="24596" name="Rectangle 20"/>
          <p:cNvSpPr>
            <a:spLocks/>
          </p:cNvSpPr>
          <p:nvPr/>
        </p:nvSpPr>
        <p:spPr bwMode="auto">
          <a:xfrm rot="-4500000">
            <a:off x="2941104" y="5355575"/>
            <a:ext cx="1500411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r>
              <a:rPr lang="en-US">
                <a:latin typeface="Calisto MT" charset="0"/>
                <a:ea typeface="ＭＳ Ｐゴシック" charset="0"/>
                <a:cs typeface="Calisto MT" charset="0"/>
                <a:sym typeface="Calisto MT" charset="0"/>
              </a:rPr>
              <a:t>Ginger-tailored</a:t>
            </a:r>
          </a:p>
        </p:txBody>
      </p:sp>
      <p:sp>
        <p:nvSpPr>
          <p:cNvPr id="24597" name="Rectangle 21"/>
          <p:cNvSpPr>
            <a:spLocks/>
          </p:cNvSpPr>
          <p:nvPr/>
        </p:nvSpPr>
        <p:spPr bwMode="auto">
          <a:xfrm rot="-4500000">
            <a:off x="3831513" y="4911323"/>
            <a:ext cx="541126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r>
              <a:rPr lang="en-US">
                <a:latin typeface="Calisto MT" charset="0"/>
                <a:ea typeface="ＭＳ Ｐゴシック" charset="0"/>
                <a:cs typeface="Calisto MT" charset="0"/>
                <a:sym typeface="Calisto MT" charset="0"/>
              </a:rPr>
              <a:t>CMT</a:t>
            </a:r>
          </a:p>
        </p:txBody>
      </p:sp>
      <p:sp>
        <p:nvSpPr>
          <p:cNvPr id="24598" name="Rectangle 22"/>
          <p:cNvSpPr>
            <a:spLocks/>
          </p:cNvSpPr>
          <p:nvPr/>
        </p:nvSpPr>
        <p:spPr bwMode="auto">
          <a:xfrm rot="-4500000">
            <a:off x="4286013" y="5049733"/>
            <a:ext cx="810844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r>
              <a:rPr lang="en-US">
                <a:latin typeface="Calisto MT" charset="0"/>
                <a:ea typeface="ＭＳ Ｐゴシック" charset="0"/>
                <a:cs typeface="Calisto MT" charset="0"/>
                <a:sym typeface="Calisto MT" charset="0"/>
              </a:rPr>
              <a:t>native C</a:t>
            </a:r>
          </a:p>
        </p:txBody>
      </p:sp>
      <p:sp>
        <p:nvSpPr>
          <p:cNvPr id="24599" name="Rectangle 23"/>
          <p:cNvSpPr>
            <a:spLocks/>
          </p:cNvSpPr>
          <p:nvPr/>
        </p:nvSpPr>
        <p:spPr bwMode="auto">
          <a:xfrm rot="-4500000">
            <a:off x="2571073" y="5319856"/>
            <a:ext cx="1490379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r>
              <a:rPr lang="en-US" dirty="0">
                <a:latin typeface="Calisto MT" charset="0"/>
                <a:ea typeface="ＭＳ Ｐゴシック" charset="0"/>
                <a:cs typeface="Calisto MT" charset="0"/>
                <a:sym typeface="Calisto MT" charset="0"/>
              </a:rPr>
              <a:t>Pepper-tailored</a:t>
            </a:r>
          </a:p>
        </p:txBody>
      </p:sp>
      <p:sp>
        <p:nvSpPr>
          <p:cNvPr id="24600" name="Rectangle 24"/>
          <p:cNvSpPr>
            <a:spLocks/>
          </p:cNvSpPr>
          <p:nvPr/>
        </p:nvSpPr>
        <p:spPr bwMode="auto">
          <a:xfrm rot="-4500000">
            <a:off x="4002548" y="5018480"/>
            <a:ext cx="788414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r>
              <a:rPr lang="en-US">
                <a:latin typeface="Calisto MT" charset="0"/>
                <a:ea typeface="ＭＳ Ｐゴシック" charset="0"/>
                <a:cs typeface="Calisto MT" charset="0"/>
                <a:sym typeface="Calisto MT" charset="0"/>
              </a:rPr>
              <a:t>Allspice</a:t>
            </a:r>
          </a:p>
        </p:txBody>
      </p:sp>
      <p:sp>
        <p:nvSpPr>
          <p:cNvPr id="24604" name="Rectangle 28"/>
          <p:cNvSpPr>
            <a:spLocks/>
          </p:cNvSpPr>
          <p:nvPr/>
        </p:nvSpPr>
        <p:spPr bwMode="auto">
          <a:xfrm rot="-4500000">
            <a:off x="5103958" y="4992806"/>
            <a:ext cx="67514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r>
              <a:rPr lang="en-US" dirty="0">
                <a:latin typeface="Calisto MT" charset="0"/>
                <a:ea typeface="ＭＳ Ｐゴシック" charset="0"/>
                <a:cs typeface="Calisto MT" charset="0"/>
                <a:sym typeface="Calisto MT" charset="0"/>
              </a:rPr>
              <a:t>Pepper</a:t>
            </a:r>
          </a:p>
        </p:txBody>
      </p:sp>
      <p:sp>
        <p:nvSpPr>
          <p:cNvPr id="24605" name="Rectangle 29"/>
          <p:cNvSpPr>
            <a:spLocks/>
          </p:cNvSpPr>
          <p:nvPr/>
        </p:nvSpPr>
        <p:spPr bwMode="auto">
          <a:xfrm rot="-4500000">
            <a:off x="5424277" y="4995597"/>
            <a:ext cx="679673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r>
              <a:rPr lang="en-US">
                <a:latin typeface="Calisto MT" charset="0"/>
                <a:ea typeface="ＭＳ Ｐゴシック" charset="0"/>
                <a:cs typeface="Calisto MT" charset="0"/>
                <a:sym typeface="Calisto MT" charset="0"/>
              </a:rPr>
              <a:t>Ginger</a:t>
            </a:r>
          </a:p>
        </p:txBody>
      </p:sp>
      <p:sp>
        <p:nvSpPr>
          <p:cNvPr id="24606" name="Rectangle 30"/>
          <p:cNvSpPr>
            <a:spLocks/>
          </p:cNvSpPr>
          <p:nvPr/>
        </p:nvSpPr>
        <p:spPr bwMode="auto">
          <a:xfrm rot="-4500000">
            <a:off x="5846087" y="5101637"/>
            <a:ext cx="983517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r>
              <a:rPr lang="en-US">
                <a:latin typeface="Calisto MT" charset="0"/>
                <a:ea typeface="ＭＳ Ｐゴシック" charset="0"/>
                <a:cs typeface="Calisto MT" charset="0"/>
                <a:sym typeface="Calisto MT" charset="0"/>
              </a:rPr>
              <a:t>Pinocchio</a:t>
            </a:r>
          </a:p>
        </p:txBody>
      </p:sp>
      <p:sp>
        <p:nvSpPr>
          <p:cNvPr id="24607" name="Rectangle 31"/>
          <p:cNvSpPr>
            <a:spLocks/>
          </p:cNvSpPr>
          <p:nvPr/>
        </p:nvSpPr>
        <p:spPr bwMode="auto">
          <a:xfrm rot="-4500000">
            <a:off x="5006278" y="4925834"/>
            <a:ext cx="435178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r>
              <a:rPr lang="en-US">
                <a:latin typeface="Calisto MT" charset="0"/>
                <a:ea typeface="ＭＳ Ｐゴシック" charset="0"/>
                <a:cs typeface="Calisto MT" charset="0"/>
                <a:sym typeface="Calisto MT" charset="0"/>
              </a:rPr>
              <a:t>IKO</a:t>
            </a:r>
          </a:p>
        </p:txBody>
      </p:sp>
      <p:sp>
        <p:nvSpPr>
          <p:cNvPr id="24608" name="Rectangle 32"/>
          <p:cNvSpPr>
            <a:spLocks/>
          </p:cNvSpPr>
          <p:nvPr/>
        </p:nvSpPr>
        <p:spPr bwMode="auto">
          <a:xfrm rot="-4500000">
            <a:off x="5742144" y="4995597"/>
            <a:ext cx="642228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r>
              <a:rPr lang="en-US">
                <a:latin typeface="Calisto MT" charset="0"/>
                <a:ea typeface="ＭＳ Ｐゴシック" charset="0"/>
                <a:cs typeface="Calisto MT" charset="0"/>
                <a:sym typeface="Calisto MT" charset="0"/>
              </a:rPr>
              <a:t>Zaatar</a:t>
            </a:r>
          </a:p>
        </p:txBody>
      </p:sp>
      <p:sp>
        <p:nvSpPr>
          <p:cNvPr id="24610" name="Rectangle 34"/>
          <p:cNvSpPr>
            <a:spLocks/>
          </p:cNvSpPr>
          <p:nvPr/>
        </p:nvSpPr>
        <p:spPr bwMode="auto">
          <a:xfrm rot="-4500000">
            <a:off x="7109824" y="4921369"/>
            <a:ext cx="541126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r>
              <a:rPr lang="en-US">
                <a:latin typeface="Calisto MT" charset="0"/>
                <a:ea typeface="ＭＳ Ｐゴシック" charset="0"/>
                <a:cs typeface="Calisto MT" charset="0"/>
                <a:sym typeface="Calisto MT" charset="0"/>
              </a:rPr>
              <a:t>CMT</a:t>
            </a:r>
          </a:p>
        </p:txBody>
      </p:sp>
      <p:sp>
        <p:nvSpPr>
          <p:cNvPr id="24611" name="Rectangle 35"/>
          <p:cNvSpPr>
            <a:spLocks/>
          </p:cNvSpPr>
          <p:nvPr/>
        </p:nvSpPr>
        <p:spPr bwMode="auto">
          <a:xfrm rot="-4500000">
            <a:off x="7562092" y="5056431"/>
            <a:ext cx="810844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r>
              <a:rPr lang="en-US">
                <a:latin typeface="Calisto MT" charset="0"/>
                <a:ea typeface="ＭＳ Ｐゴシック" charset="0"/>
                <a:cs typeface="Calisto MT" charset="0"/>
                <a:sym typeface="Calisto MT" charset="0"/>
              </a:rPr>
              <a:t>native C</a:t>
            </a:r>
          </a:p>
        </p:txBody>
      </p:sp>
      <p:sp>
        <p:nvSpPr>
          <p:cNvPr id="24612" name="Rectangle 36"/>
          <p:cNvSpPr>
            <a:spLocks/>
          </p:cNvSpPr>
          <p:nvPr/>
        </p:nvSpPr>
        <p:spPr bwMode="auto">
          <a:xfrm rot="-4500000">
            <a:off x="5852733" y="5329344"/>
            <a:ext cx="1490379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r>
              <a:rPr lang="en-US" dirty="0">
                <a:latin typeface="Calisto MT" charset="0"/>
                <a:ea typeface="ＭＳ Ｐゴシック" charset="0"/>
                <a:cs typeface="Calisto MT" charset="0"/>
                <a:sym typeface="Calisto MT" charset="0"/>
              </a:rPr>
              <a:t>Pepper-tailored</a:t>
            </a:r>
          </a:p>
        </p:txBody>
      </p:sp>
      <p:sp>
        <p:nvSpPr>
          <p:cNvPr id="24613" name="Rectangle 37"/>
          <p:cNvSpPr>
            <a:spLocks/>
          </p:cNvSpPr>
          <p:nvPr/>
        </p:nvSpPr>
        <p:spPr bwMode="auto">
          <a:xfrm rot="-4500000">
            <a:off x="7276395" y="5027409"/>
            <a:ext cx="788414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r>
              <a:rPr lang="en-US" dirty="0">
                <a:latin typeface="Calisto MT" charset="0"/>
                <a:ea typeface="ＭＳ Ｐゴシック" charset="0"/>
                <a:cs typeface="Calisto MT" charset="0"/>
                <a:sym typeface="Calisto MT" charset="0"/>
              </a:rPr>
              <a:t>Allspice</a:t>
            </a:r>
          </a:p>
        </p:txBody>
      </p:sp>
      <p:sp>
        <p:nvSpPr>
          <p:cNvPr id="39" name="Rectangle 29"/>
          <p:cNvSpPr>
            <a:spLocks/>
          </p:cNvSpPr>
          <p:nvPr/>
        </p:nvSpPr>
        <p:spPr bwMode="auto">
          <a:xfrm>
            <a:off x="7046331" y="4029713"/>
            <a:ext cx="758399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square" lIns="0" tIns="0" rIns="0" bIns="0" anchor="ctr">
            <a:spAutoFit/>
          </a:bodyPr>
          <a:lstStyle/>
          <a:p>
            <a:r>
              <a:rPr lang="en-US" dirty="0">
                <a:latin typeface="Calisto MT" charset="0"/>
                <a:ea typeface="ＭＳ Ｐゴシック" charset="0"/>
                <a:cs typeface="Calisto MT" charset="0"/>
                <a:sym typeface="Calisto MT" charset="0"/>
              </a:rPr>
              <a:t>N/A</a:t>
            </a:r>
          </a:p>
        </p:txBody>
      </p:sp>
      <p:sp>
        <p:nvSpPr>
          <p:cNvPr id="40" name="Left Brace 39"/>
          <p:cNvSpPr/>
          <p:nvPr/>
        </p:nvSpPr>
        <p:spPr>
          <a:xfrm rot="5400000">
            <a:off x="7143745" y="3951418"/>
            <a:ext cx="346363" cy="1160328"/>
          </a:xfrm>
          <a:prstGeom prst="leftBrace">
            <a:avLst>
              <a:gd name="adj1" fmla="val 41666"/>
              <a:gd name="adj2" fmla="val 50000"/>
            </a:avLst>
          </a:prstGeom>
          <a:ln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2" name="Rectangle 1"/>
          <p:cNvSpPr/>
          <p:nvPr/>
        </p:nvSpPr>
        <p:spPr>
          <a:xfrm>
            <a:off x="219364" y="277091"/>
            <a:ext cx="8601363" cy="1119909"/>
          </a:xfrm>
          <a:prstGeom prst="rect">
            <a:avLst/>
          </a:prstGeom>
          <a:ln w="2540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Content Placeholder 2"/>
          <p:cNvSpPr txBox="1">
            <a:spLocks/>
          </p:cNvSpPr>
          <p:nvPr/>
        </p:nvSpPr>
        <p:spPr>
          <a:xfrm>
            <a:off x="848266" y="454237"/>
            <a:ext cx="7880096" cy="72339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457200" indent="-457200" algn="l" defTabSz="914400" rtl="0" eaLnBrk="1" latinLnBrk="0" hangingPunct="1">
              <a:spcBef>
                <a:spcPts val="2000"/>
              </a:spcBef>
              <a:buClr>
                <a:srgbClr val="333333"/>
              </a:buClr>
              <a:buFont typeface="Wingdings" charset="2"/>
              <a:buChar char="§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914400" indent="-457200" algn="l" defTabSz="914400" rtl="0" eaLnBrk="1" latinLnBrk="0" hangingPunct="1">
              <a:spcBef>
                <a:spcPts val="600"/>
              </a:spcBef>
              <a:buClr>
                <a:schemeClr val="accent3">
                  <a:lumMod val="50000"/>
                </a:schemeClr>
              </a:buClr>
              <a:buFont typeface="Wingdings" pitchFamily="2" charset="2"/>
              <a:buChar char="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371600" indent="-457200" algn="l" defTabSz="914400" rtl="0" eaLnBrk="1" latinLnBrk="0" hangingPunct="1">
              <a:spcBef>
                <a:spcPts val="600"/>
              </a:spcBef>
              <a:buClr>
                <a:schemeClr val="accent3"/>
              </a:buClr>
              <a:buFont typeface="Wingdings" pitchFamily="2" charset="2"/>
              <a:buChar char="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828800" indent="-457200" algn="l" defTabSz="914400" rtl="0" eaLnBrk="1" latinLnBrk="0" hangingPunct="1">
              <a:spcBef>
                <a:spcPts val="600"/>
              </a:spcBef>
              <a:buClr>
                <a:schemeClr val="accent3">
                  <a:lumMod val="50000"/>
                </a:schemeClr>
              </a:buClr>
              <a:buFont typeface="Wingdings" pitchFamily="2" charset="2"/>
              <a:buChar char="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286000" indent="-457200" algn="l" defTabSz="914400" rtl="0" eaLnBrk="1" latinLnBrk="0" hangingPunct="1">
              <a:spcBef>
                <a:spcPts val="600"/>
              </a:spcBef>
              <a:buClr>
                <a:schemeClr val="accent3"/>
              </a:buClr>
              <a:buFont typeface="Wingdings" pitchFamily="2" charset="2"/>
              <a:buChar char="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743200" indent="-461963" algn="l" defTabSz="914400" rtl="0" eaLnBrk="1" latinLnBrk="0" hangingPunct="1">
              <a:spcBef>
                <a:spcPct val="20000"/>
              </a:spcBef>
              <a:buClr>
                <a:schemeClr val="accent3">
                  <a:lumMod val="50000"/>
                </a:schemeClr>
              </a:buClr>
              <a:buFont typeface="Wingdings" pitchFamily="2" charset="2"/>
              <a:buChar char="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05163" indent="-461963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 pitchFamily="2" charset="2"/>
              <a:buChar char="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57600" indent="-461963" algn="l" defTabSz="914400" rtl="0" eaLnBrk="1" latinLnBrk="0" hangingPunct="1">
              <a:spcBef>
                <a:spcPct val="20000"/>
              </a:spcBef>
              <a:buClr>
                <a:schemeClr val="accent3">
                  <a:lumMod val="50000"/>
                </a:schemeClr>
              </a:buClr>
              <a:buFont typeface="Wingdings" pitchFamily="2" charset="2"/>
              <a:buChar char="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19563" indent="-461963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 pitchFamily="2" charset="2"/>
              <a:buChar char="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800" dirty="0" smtClean="0"/>
              <a:t>The server’s costs are pretty much preposterous.</a:t>
            </a:r>
          </a:p>
        </p:txBody>
      </p:sp>
    </p:spTree>
    <p:extLst>
      <p:ext uri="{BB962C8B-B14F-4D97-AF65-F5344CB8AC3E}">
        <p14:creationId xmlns:p14="http://schemas.microsoft.com/office/powerpoint/2010/main" val="36814393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012694" y="2308622"/>
            <a:ext cx="1530605" cy="701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 cap="small" dirty="0" smtClean="0">
                <a:solidFill>
                  <a:srgbClr val="800000"/>
                </a:solidFill>
              </a:rPr>
              <a:t>accept/reject</a:t>
            </a:r>
            <a:endParaRPr lang="en-US" sz="2200" b="1" cap="small" dirty="0">
              <a:solidFill>
                <a:srgbClr val="80000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038095" y="1732703"/>
            <a:ext cx="1403684" cy="1260537"/>
          </a:xfrm>
          <a:prstGeom prst="rect">
            <a:avLst/>
          </a:prstGeom>
          <a:noFill/>
          <a:ln w="25400">
            <a:solidFill>
              <a:schemeClr val="tx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6307969" y="1732703"/>
            <a:ext cx="1403684" cy="1260169"/>
          </a:xfrm>
          <a:prstGeom prst="rect">
            <a:avLst/>
          </a:prstGeom>
          <a:noFill/>
          <a:ln w="25400">
            <a:solidFill>
              <a:schemeClr val="tx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Arrow Connector 9"/>
          <p:cNvCxnSpPr/>
          <p:nvPr/>
        </p:nvCxnSpPr>
        <p:spPr>
          <a:xfrm>
            <a:off x="3441778" y="1823062"/>
            <a:ext cx="2866190" cy="227263"/>
          </a:xfrm>
          <a:prstGeom prst="straightConnector1">
            <a:avLst/>
          </a:prstGeom>
          <a:ln>
            <a:solidFill>
              <a:schemeClr val="tx2"/>
            </a:solidFill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H="1">
            <a:off x="3441779" y="2254072"/>
            <a:ext cx="2866190" cy="227263"/>
          </a:xfrm>
          <a:prstGeom prst="straightConnector1">
            <a:avLst/>
          </a:prstGeom>
          <a:ln>
            <a:solidFill>
              <a:schemeClr val="tx2"/>
            </a:solidFill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 rot="293417">
            <a:off x="3782863" y="1462509"/>
            <a:ext cx="19517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“f”, x</a:t>
            </a:r>
            <a:endParaRPr lang="en-US" sz="2400" dirty="0"/>
          </a:p>
        </p:txBody>
      </p:sp>
      <p:sp>
        <p:nvSpPr>
          <p:cNvPr id="14" name="TextBox 13"/>
          <p:cNvSpPr txBox="1"/>
          <p:nvPr/>
        </p:nvSpPr>
        <p:spPr>
          <a:xfrm>
            <a:off x="2038094" y="1723985"/>
            <a:ext cx="14036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client</a:t>
            </a:r>
            <a:endParaRPr lang="en-US" sz="2400" dirty="0"/>
          </a:p>
        </p:txBody>
      </p:sp>
      <p:sp>
        <p:nvSpPr>
          <p:cNvPr id="15" name="TextBox 14"/>
          <p:cNvSpPr txBox="1"/>
          <p:nvPr/>
        </p:nvSpPr>
        <p:spPr>
          <a:xfrm>
            <a:off x="6307969" y="1723985"/>
            <a:ext cx="14036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server</a:t>
            </a:r>
            <a:endParaRPr lang="en-US" sz="2400" dirty="0"/>
          </a:p>
        </p:txBody>
      </p:sp>
      <p:sp>
        <p:nvSpPr>
          <p:cNvPr id="16" name="TextBox 15"/>
          <p:cNvSpPr txBox="1"/>
          <p:nvPr/>
        </p:nvSpPr>
        <p:spPr>
          <a:xfrm rot="21329636">
            <a:off x="3767761" y="1899381"/>
            <a:ext cx="19517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y</a:t>
            </a:r>
            <a:endParaRPr lang="en-US" sz="2400" dirty="0"/>
          </a:p>
        </p:txBody>
      </p:sp>
      <p:cxnSp>
        <p:nvCxnSpPr>
          <p:cNvPr id="17" name="Straight Arrow Connector 16"/>
          <p:cNvCxnSpPr/>
          <p:nvPr/>
        </p:nvCxnSpPr>
        <p:spPr>
          <a:xfrm flipH="1">
            <a:off x="3441778" y="2520103"/>
            <a:ext cx="2866190" cy="227263"/>
          </a:xfrm>
          <a:prstGeom prst="straightConnector1">
            <a:avLst/>
          </a:prstGeom>
          <a:ln>
            <a:solidFill>
              <a:schemeClr val="tx2"/>
            </a:solidFill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8" name="Group 17"/>
          <p:cNvGrpSpPr/>
          <p:nvPr/>
        </p:nvGrpSpPr>
        <p:grpSpPr>
          <a:xfrm rot="21362018">
            <a:off x="4310990" y="2564013"/>
            <a:ext cx="1240561" cy="521714"/>
            <a:chOff x="4618795" y="3129238"/>
            <a:chExt cx="1240561" cy="521714"/>
          </a:xfrm>
        </p:grpSpPr>
        <p:cxnSp>
          <p:nvCxnSpPr>
            <p:cNvPr id="19" name="Straight Connector 18"/>
            <p:cNvCxnSpPr/>
            <p:nvPr/>
          </p:nvCxnSpPr>
          <p:spPr>
            <a:xfrm>
              <a:off x="4759041" y="3330463"/>
              <a:ext cx="0" cy="301587"/>
            </a:xfrm>
            <a:prstGeom prst="line">
              <a:avLst/>
            </a:prstGeom>
            <a:ln>
              <a:solidFill>
                <a:srgbClr val="5A1705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>
              <a:off x="4922802" y="3322274"/>
              <a:ext cx="0" cy="301587"/>
            </a:xfrm>
            <a:prstGeom prst="line">
              <a:avLst/>
            </a:prstGeom>
            <a:ln>
              <a:solidFill>
                <a:srgbClr val="5A1705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>
              <a:off x="5086563" y="3322274"/>
              <a:ext cx="0" cy="301587"/>
            </a:xfrm>
            <a:prstGeom prst="line">
              <a:avLst/>
            </a:prstGeom>
            <a:ln>
              <a:solidFill>
                <a:srgbClr val="5A1705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>
              <a:off x="5250324" y="3330439"/>
              <a:ext cx="0" cy="301587"/>
            </a:xfrm>
            <a:prstGeom prst="line">
              <a:avLst/>
            </a:prstGeom>
            <a:ln>
              <a:solidFill>
                <a:srgbClr val="5A1705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>
              <a:off x="5414085" y="3322274"/>
              <a:ext cx="0" cy="301587"/>
            </a:xfrm>
            <a:prstGeom prst="line">
              <a:avLst/>
            </a:prstGeom>
            <a:ln>
              <a:solidFill>
                <a:srgbClr val="5A1705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Content Placeholder 2"/>
            <p:cNvSpPr txBox="1">
              <a:spLocks/>
            </p:cNvSpPr>
            <p:nvPr/>
          </p:nvSpPr>
          <p:spPr>
            <a:xfrm>
              <a:off x="5349274" y="3129238"/>
              <a:ext cx="510082" cy="521714"/>
            </a:xfrm>
            <a:prstGeom prst="rect">
              <a:avLst/>
            </a:prstGeom>
            <a:ln>
              <a:noFill/>
            </a:ln>
          </p:spPr>
          <p:txBody>
            <a:bodyPr vert="horz" lIns="91440" tIns="45720" rIns="91440" bIns="45720" rtlCol="0">
              <a:normAutofit/>
            </a:bodyPr>
            <a:lstStyle>
              <a:lvl1pPr marL="457200" indent="-457200" algn="l" defTabSz="914400" rtl="0" eaLnBrk="1" latinLnBrk="0" hangingPunct="1">
                <a:spcBef>
                  <a:spcPts val="2000"/>
                </a:spcBef>
                <a:buClr>
                  <a:srgbClr val="333333"/>
                </a:buClr>
                <a:buFont typeface="Wingdings" charset="2"/>
                <a:buChar char="§"/>
                <a:defRPr sz="24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1pPr>
              <a:lvl2pPr marL="914400" indent="-457200" algn="l" defTabSz="914400" rtl="0" eaLnBrk="1" latinLnBrk="0" hangingPunct="1">
                <a:spcBef>
                  <a:spcPts val="600"/>
                </a:spcBef>
                <a:buClr>
                  <a:schemeClr val="accent3">
                    <a:lumMod val="50000"/>
                  </a:schemeClr>
                </a:buClr>
                <a:buFont typeface="Wingdings" pitchFamily="2" charset="2"/>
                <a:buChar char=""/>
                <a:defRPr sz="22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2pPr>
              <a:lvl3pPr marL="1371600" indent="-457200" algn="l" defTabSz="914400" rtl="0" eaLnBrk="1" latinLnBrk="0" hangingPunct="1">
                <a:spcBef>
                  <a:spcPts val="600"/>
                </a:spcBef>
                <a:buClr>
                  <a:schemeClr val="accent3"/>
                </a:buClr>
                <a:buFont typeface="Wingdings" pitchFamily="2" charset="2"/>
                <a:buChar char=""/>
                <a:defRPr sz="20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3pPr>
              <a:lvl4pPr marL="1828800" indent="-457200" algn="l" defTabSz="914400" rtl="0" eaLnBrk="1" latinLnBrk="0" hangingPunct="1">
                <a:spcBef>
                  <a:spcPts val="600"/>
                </a:spcBef>
                <a:buClr>
                  <a:schemeClr val="accent3">
                    <a:lumMod val="50000"/>
                  </a:schemeClr>
                </a:buClr>
                <a:buFont typeface="Wingdings" pitchFamily="2" charset="2"/>
                <a:buChar char=""/>
                <a:defRPr sz="18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4pPr>
              <a:lvl5pPr marL="2286000" indent="-457200" algn="l" defTabSz="914400" rtl="0" eaLnBrk="1" latinLnBrk="0" hangingPunct="1">
                <a:spcBef>
                  <a:spcPts val="600"/>
                </a:spcBef>
                <a:buClr>
                  <a:schemeClr val="accent3"/>
                </a:buClr>
                <a:buFont typeface="Wingdings" pitchFamily="2" charset="2"/>
                <a:buChar char=""/>
                <a:defRPr sz="18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5pPr>
              <a:lvl6pPr marL="2743200" indent="-461963" algn="l" defTabSz="914400" rtl="0" eaLnBrk="1" latinLnBrk="0" hangingPunct="1">
                <a:spcBef>
                  <a:spcPct val="20000"/>
                </a:spcBef>
                <a:buClr>
                  <a:schemeClr val="accent3">
                    <a:lumMod val="50000"/>
                  </a:schemeClr>
                </a:buClr>
                <a:buFont typeface="Wingdings" pitchFamily="2" charset="2"/>
                <a:buChar char="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205163" indent="-461963" algn="l" defTabSz="914400" rtl="0" eaLnBrk="1" latinLnBrk="0" hangingPunct="1">
                <a:spcBef>
                  <a:spcPct val="20000"/>
                </a:spcBef>
                <a:buClr>
                  <a:schemeClr val="accent3"/>
                </a:buClr>
                <a:buFont typeface="Wingdings" pitchFamily="2" charset="2"/>
                <a:buChar char="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657600" indent="-461963" algn="l" defTabSz="914400" rtl="0" eaLnBrk="1" latinLnBrk="0" hangingPunct="1">
                <a:spcBef>
                  <a:spcPct val="20000"/>
                </a:spcBef>
                <a:buClr>
                  <a:schemeClr val="accent3">
                    <a:lumMod val="50000"/>
                  </a:schemeClr>
                </a:buClr>
                <a:buFont typeface="Wingdings" pitchFamily="2" charset="2"/>
                <a:buChar char="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119563" indent="-461963" algn="l" defTabSz="914400" rtl="0" eaLnBrk="1" latinLnBrk="0" hangingPunct="1">
                <a:spcBef>
                  <a:spcPct val="20000"/>
                </a:spcBef>
                <a:buClr>
                  <a:schemeClr val="accent3"/>
                </a:buClr>
                <a:buFont typeface="Wingdings" pitchFamily="2" charset="2"/>
                <a:buChar char="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en-US" dirty="0" smtClean="0"/>
                <a:t>... </a:t>
              </a:r>
            </a:p>
          </p:txBody>
        </p:sp>
        <p:sp>
          <p:nvSpPr>
            <p:cNvPr id="25" name="Rectangle 24"/>
            <p:cNvSpPr/>
            <p:nvPr/>
          </p:nvSpPr>
          <p:spPr>
            <a:xfrm>
              <a:off x="4618795" y="3315864"/>
              <a:ext cx="1087881" cy="315912"/>
            </a:xfrm>
            <a:prstGeom prst="rect">
              <a:avLst/>
            </a:prstGeom>
            <a:noFill/>
            <a:ln w="28575">
              <a:solidFill>
                <a:srgbClr val="5A1705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6" name="Group 25"/>
          <p:cNvGrpSpPr/>
          <p:nvPr/>
        </p:nvGrpSpPr>
        <p:grpSpPr>
          <a:xfrm rot="5400000">
            <a:off x="797252" y="2227741"/>
            <a:ext cx="1240561" cy="521714"/>
            <a:chOff x="4618795" y="3129238"/>
            <a:chExt cx="1240561" cy="521714"/>
          </a:xfrm>
        </p:grpSpPr>
        <p:cxnSp>
          <p:nvCxnSpPr>
            <p:cNvPr id="27" name="Straight Connector 26"/>
            <p:cNvCxnSpPr/>
            <p:nvPr/>
          </p:nvCxnSpPr>
          <p:spPr>
            <a:xfrm>
              <a:off x="4759041" y="3330463"/>
              <a:ext cx="0" cy="301587"/>
            </a:xfrm>
            <a:prstGeom prst="line">
              <a:avLst/>
            </a:prstGeom>
            <a:ln>
              <a:solidFill>
                <a:srgbClr val="5A1705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>
              <a:off x="4922802" y="3322274"/>
              <a:ext cx="0" cy="301587"/>
            </a:xfrm>
            <a:prstGeom prst="line">
              <a:avLst/>
            </a:prstGeom>
            <a:ln>
              <a:solidFill>
                <a:srgbClr val="5A1705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>
              <a:off x="5086563" y="3322274"/>
              <a:ext cx="0" cy="301587"/>
            </a:xfrm>
            <a:prstGeom prst="line">
              <a:avLst/>
            </a:prstGeom>
            <a:ln>
              <a:solidFill>
                <a:srgbClr val="5A1705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>
              <a:off x="5250324" y="3330439"/>
              <a:ext cx="0" cy="301587"/>
            </a:xfrm>
            <a:prstGeom prst="line">
              <a:avLst/>
            </a:prstGeom>
            <a:ln>
              <a:solidFill>
                <a:srgbClr val="5A1705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>
              <a:off x="5414085" y="3322274"/>
              <a:ext cx="0" cy="301587"/>
            </a:xfrm>
            <a:prstGeom prst="line">
              <a:avLst/>
            </a:prstGeom>
            <a:ln>
              <a:solidFill>
                <a:srgbClr val="5A1705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2" name="Content Placeholder 2"/>
            <p:cNvSpPr txBox="1">
              <a:spLocks/>
            </p:cNvSpPr>
            <p:nvPr/>
          </p:nvSpPr>
          <p:spPr>
            <a:xfrm>
              <a:off x="5349274" y="3129238"/>
              <a:ext cx="510082" cy="521714"/>
            </a:xfrm>
            <a:prstGeom prst="rect">
              <a:avLst/>
            </a:prstGeom>
            <a:ln>
              <a:noFill/>
            </a:ln>
          </p:spPr>
          <p:txBody>
            <a:bodyPr vert="horz" lIns="91440" tIns="45720" rIns="91440" bIns="45720" rtlCol="0">
              <a:normAutofit/>
            </a:bodyPr>
            <a:lstStyle>
              <a:lvl1pPr marL="457200" indent="-457200" algn="l" defTabSz="914400" rtl="0" eaLnBrk="1" latinLnBrk="0" hangingPunct="1">
                <a:spcBef>
                  <a:spcPts val="2000"/>
                </a:spcBef>
                <a:buClr>
                  <a:srgbClr val="333333"/>
                </a:buClr>
                <a:buFont typeface="Wingdings" charset="2"/>
                <a:buChar char="§"/>
                <a:defRPr sz="24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1pPr>
              <a:lvl2pPr marL="914400" indent="-457200" algn="l" defTabSz="914400" rtl="0" eaLnBrk="1" latinLnBrk="0" hangingPunct="1">
                <a:spcBef>
                  <a:spcPts val="600"/>
                </a:spcBef>
                <a:buClr>
                  <a:schemeClr val="accent3">
                    <a:lumMod val="50000"/>
                  </a:schemeClr>
                </a:buClr>
                <a:buFont typeface="Wingdings" pitchFamily="2" charset="2"/>
                <a:buChar char=""/>
                <a:defRPr sz="22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2pPr>
              <a:lvl3pPr marL="1371600" indent="-457200" algn="l" defTabSz="914400" rtl="0" eaLnBrk="1" latinLnBrk="0" hangingPunct="1">
                <a:spcBef>
                  <a:spcPts val="600"/>
                </a:spcBef>
                <a:buClr>
                  <a:schemeClr val="accent3"/>
                </a:buClr>
                <a:buFont typeface="Wingdings" pitchFamily="2" charset="2"/>
                <a:buChar char=""/>
                <a:defRPr sz="20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3pPr>
              <a:lvl4pPr marL="1828800" indent="-457200" algn="l" defTabSz="914400" rtl="0" eaLnBrk="1" latinLnBrk="0" hangingPunct="1">
                <a:spcBef>
                  <a:spcPts val="600"/>
                </a:spcBef>
                <a:buClr>
                  <a:schemeClr val="accent3">
                    <a:lumMod val="50000"/>
                  </a:schemeClr>
                </a:buClr>
                <a:buFont typeface="Wingdings" pitchFamily="2" charset="2"/>
                <a:buChar char=""/>
                <a:defRPr sz="18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4pPr>
              <a:lvl5pPr marL="2286000" indent="-457200" algn="l" defTabSz="914400" rtl="0" eaLnBrk="1" latinLnBrk="0" hangingPunct="1">
                <a:spcBef>
                  <a:spcPts val="600"/>
                </a:spcBef>
                <a:buClr>
                  <a:schemeClr val="accent3"/>
                </a:buClr>
                <a:buFont typeface="Wingdings" pitchFamily="2" charset="2"/>
                <a:buChar char=""/>
                <a:defRPr sz="18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5pPr>
              <a:lvl6pPr marL="2743200" indent="-461963" algn="l" defTabSz="914400" rtl="0" eaLnBrk="1" latinLnBrk="0" hangingPunct="1">
                <a:spcBef>
                  <a:spcPct val="20000"/>
                </a:spcBef>
                <a:buClr>
                  <a:schemeClr val="accent3">
                    <a:lumMod val="50000"/>
                  </a:schemeClr>
                </a:buClr>
                <a:buFont typeface="Wingdings" pitchFamily="2" charset="2"/>
                <a:buChar char="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205163" indent="-461963" algn="l" defTabSz="914400" rtl="0" eaLnBrk="1" latinLnBrk="0" hangingPunct="1">
                <a:spcBef>
                  <a:spcPct val="20000"/>
                </a:spcBef>
                <a:buClr>
                  <a:schemeClr val="accent3"/>
                </a:buClr>
                <a:buFont typeface="Wingdings" pitchFamily="2" charset="2"/>
                <a:buChar char="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657600" indent="-461963" algn="l" defTabSz="914400" rtl="0" eaLnBrk="1" latinLnBrk="0" hangingPunct="1">
                <a:spcBef>
                  <a:spcPct val="20000"/>
                </a:spcBef>
                <a:buClr>
                  <a:schemeClr val="accent3">
                    <a:lumMod val="50000"/>
                  </a:schemeClr>
                </a:buClr>
                <a:buFont typeface="Wingdings" pitchFamily="2" charset="2"/>
                <a:buChar char="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119563" indent="-461963" algn="l" defTabSz="914400" rtl="0" eaLnBrk="1" latinLnBrk="0" hangingPunct="1">
                <a:spcBef>
                  <a:spcPct val="20000"/>
                </a:spcBef>
                <a:buClr>
                  <a:schemeClr val="accent3"/>
                </a:buClr>
                <a:buFont typeface="Wingdings" pitchFamily="2" charset="2"/>
                <a:buChar char="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en-US" dirty="0" smtClean="0"/>
                <a:t>... </a:t>
              </a:r>
            </a:p>
          </p:txBody>
        </p:sp>
        <p:sp>
          <p:nvSpPr>
            <p:cNvPr id="33" name="Rectangle 32"/>
            <p:cNvSpPr/>
            <p:nvPr/>
          </p:nvSpPr>
          <p:spPr>
            <a:xfrm>
              <a:off x="4618795" y="3315864"/>
              <a:ext cx="1087881" cy="315912"/>
            </a:xfrm>
            <a:prstGeom prst="rect">
              <a:avLst/>
            </a:prstGeom>
            <a:noFill/>
            <a:ln w="28575">
              <a:solidFill>
                <a:srgbClr val="5A1705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34" name="Straight Arrow Connector 33"/>
          <p:cNvCxnSpPr/>
          <p:nvPr/>
        </p:nvCxnSpPr>
        <p:spPr>
          <a:xfrm flipH="1" flipV="1">
            <a:off x="1515259" y="2695288"/>
            <a:ext cx="522835" cy="2"/>
          </a:xfrm>
          <a:prstGeom prst="straightConnector1">
            <a:avLst/>
          </a:prstGeom>
          <a:ln>
            <a:solidFill>
              <a:schemeClr val="tx2"/>
            </a:solidFill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/>
          <p:nvPr/>
        </p:nvCxnSpPr>
        <p:spPr>
          <a:xfrm flipH="1" flipV="1">
            <a:off x="1515261" y="2182649"/>
            <a:ext cx="522833" cy="3003"/>
          </a:xfrm>
          <a:prstGeom prst="straightConnector1">
            <a:avLst/>
          </a:prstGeom>
          <a:ln>
            <a:solidFill>
              <a:schemeClr val="tx2"/>
            </a:solidFill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/>
          <p:nvPr/>
        </p:nvCxnSpPr>
        <p:spPr>
          <a:xfrm flipH="1" flipV="1">
            <a:off x="1503416" y="2438968"/>
            <a:ext cx="522833" cy="3003"/>
          </a:xfrm>
          <a:prstGeom prst="straightConnector1">
            <a:avLst/>
          </a:prstGeom>
          <a:ln>
            <a:solidFill>
              <a:schemeClr val="tx2"/>
            </a:solidFill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7" name="Content Placeholder 2"/>
          <p:cNvSpPr>
            <a:spLocks noGrp="1"/>
          </p:cNvSpPr>
          <p:nvPr>
            <p:ph idx="1"/>
          </p:nvPr>
        </p:nvSpPr>
        <p:spPr>
          <a:xfrm>
            <a:off x="669831" y="3693771"/>
            <a:ext cx="8204571" cy="634933"/>
          </a:xfrm>
        </p:spPr>
        <p:txBody>
          <a:bodyPr>
            <a:normAutofit/>
          </a:bodyPr>
          <a:lstStyle/>
          <a:p>
            <a:pPr marL="0" indent="0">
              <a:spcBef>
                <a:spcPts val="4800"/>
              </a:spcBef>
              <a:buNone/>
            </a:pPr>
            <a:r>
              <a:rPr lang="en-US" sz="2200" dirty="0" smtClean="0"/>
              <a:t>The proof is not drawn to scale: it is far too long to be transferred.</a:t>
            </a:r>
          </a:p>
        </p:txBody>
      </p:sp>
      <p:sp>
        <p:nvSpPr>
          <p:cNvPr id="38" name="Content Placeholder 2"/>
          <p:cNvSpPr txBox="1">
            <a:spLocks/>
          </p:cNvSpPr>
          <p:nvPr/>
        </p:nvSpPr>
        <p:spPr>
          <a:xfrm>
            <a:off x="669831" y="628683"/>
            <a:ext cx="8537068" cy="755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457200" indent="-457200" algn="l" defTabSz="914400" rtl="0" eaLnBrk="1" latinLnBrk="0" hangingPunct="1">
              <a:spcBef>
                <a:spcPts val="2000"/>
              </a:spcBef>
              <a:buClr>
                <a:srgbClr val="333333"/>
              </a:buClr>
              <a:buFont typeface="Wingdings" charset="2"/>
              <a:buChar char="§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914400" indent="-457200" algn="l" defTabSz="914400" rtl="0" eaLnBrk="1" latinLnBrk="0" hangingPunct="1">
              <a:spcBef>
                <a:spcPts val="600"/>
              </a:spcBef>
              <a:buClr>
                <a:schemeClr val="accent3">
                  <a:lumMod val="50000"/>
                </a:schemeClr>
              </a:buClr>
              <a:buFont typeface="Wingdings" pitchFamily="2" charset="2"/>
              <a:buChar char="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371600" indent="-457200" algn="l" defTabSz="914400" rtl="0" eaLnBrk="1" latinLnBrk="0" hangingPunct="1">
              <a:spcBef>
                <a:spcPts val="600"/>
              </a:spcBef>
              <a:buClr>
                <a:schemeClr val="accent3"/>
              </a:buClr>
              <a:buFont typeface="Wingdings" pitchFamily="2" charset="2"/>
              <a:buChar char="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828800" indent="-457200" algn="l" defTabSz="914400" rtl="0" eaLnBrk="1" latinLnBrk="0" hangingPunct="1">
              <a:spcBef>
                <a:spcPts val="600"/>
              </a:spcBef>
              <a:buClr>
                <a:schemeClr val="accent3">
                  <a:lumMod val="50000"/>
                </a:schemeClr>
              </a:buClr>
              <a:buFont typeface="Wingdings" pitchFamily="2" charset="2"/>
              <a:buChar char="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286000" indent="-457200" algn="l" defTabSz="914400" rtl="0" eaLnBrk="1" latinLnBrk="0" hangingPunct="1">
              <a:spcBef>
                <a:spcPts val="600"/>
              </a:spcBef>
              <a:buClr>
                <a:schemeClr val="accent3"/>
              </a:buClr>
              <a:buFont typeface="Wingdings" pitchFamily="2" charset="2"/>
              <a:buChar char="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743200" indent="-461963" algn="l" defTabSz="914400" rtl="0" eaLnBrk="1" latinLnBrk="0" hangingPunct="1">
              <a:spcBef>
                <a:spcPct val="20000"/>
              </a:spcBef>
              <a:buClr>
                <a:schemeClr val="accent3">
                  <a:lumMod val="50000"/>
                </a:schemeClr>
              </a:buClr>
              <a:buFont typeface="Wingdings" pitchFamily="2" charset="2"/>
              <a:buChar char="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05163" indent="-461963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 pitchFamily="2" charset="2"/>
              <a:buChar char="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57600" indent="-461963" algn="l" defTabSz="914400" rtl="0" eaLnBrk="1" latinLnBrk="0" hangingPunct="1">
              <a:spcBef>
                <a:spcPct val="20000"/>
              </a:spcBef>
              <a:buClr>
                <a:schemeClr val="accent3">
                  <a:lumMod val="50000"/>
                </a:schemeClr>
              </a:buClr>
              <a:buFont typeface="Wingdings" pitchFamily="2" charset="2"/>
              <a:buChar char="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19563" indent="-461963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 pitchFamily="2" charset="2"/>
              <a:buChar char="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3600"/>
              </a:spcBef>
              <a:buFont typeface="Wingdings" charset="2"/>
              <a:buNone/>
            </a:pPr>
            <a:r>
              <a:rPr lang="en-US" sz="2200" dirty="0" err="1" smtClean="0"/>
              <a:t>Zaatar</a:t>
            </a:r>
            <a:r>
              <a:rPr lang="en-US" sz="2200" dirty="0" smtClean="0"/>
              <a:t> incorporates PCPs but not like this:</a:t>
            </a:r>
            <a:endParaRPr lang="en-US" sz="2200" dirty="0"/>
          </a:p>
        </p:txBody>
      </p:sp>
      <p:sp>
        <p:nvSpPr>
          <p:cNvPr id="40" name="Content Placeholder 2"/>
          <p:cNvSpPr txBox="1">
            <a:spLocks/>
          </p:cNvSpPr>
          <p:nvPr/>
        </p:nvSpPr>
        <p:spPr>
          <a:xfrm>
            <a:off x="606932" y="6057916"/>
            <a:ext cx="8537068" cy="7287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457200" indent="-457200" algn="l" defTabSz="914400" rtl="0" eaLnBrk="1" latinLnBrk="0" hangingPunct="1">
              <a:spcBef>
                <a:spcPts val="2000"/>
              </a:spcBef>
              <a:buClr>
                <a:srgbClr val="333333"/>
              </a:buClr>
              <a:buFont typeface="Wingdings" charset="2"/>
              <a:buChar char="§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914400" indent="-457200" algn="l" defTabSz="914400" rtl="0" eaLnBrk="1" latinLnBrk="0" hangingPunct="1">
              <a:spcBef>
                <a:spcPts val="600"/>
              </a:spcBef>
              <a:buClr>
                <a:schemeClr val="accent3">
                  <a:lumMod val="50000"/>
                </a:schemeClr>
              </a:buClr>
              <a:buFont typeface="Wingdings" pitchFamily="2" charset="2"/>
              <a:buChar char="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371600" indent="-457200" algn="l" defTabSz="914400" rtl="0" eaLnBrk="1" latinLnBrk="0" hangingPunct="1">
              <a:spcBef>
                <a:spcPts val="600"/>
              </a:spcBef>
              <a:buClr>
                <a:schemeClr val="accent3"/>
              </a:buClr>
              <a:buFont typeface="Wingdings" pitchFamily="2" charset="2"/>
              <a:buChar char="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828800" indent="-457200" algn="l" defTabSz="914400" rtl="0" eaLnBrk="1" latinLnBrk="0" hangingPunct="1">
              <a:spcBef>
                <a:spcPts val="600"/>
              </a:spcBef>
              <a:buClr>
                <a:schemeClr val="accent3">
                  <a:lumMod val="50000"/>
                </a:schemeClr>
              </a:buClr>
              <a:buFont typeface="Wingdings" pitchFamily="2" charset="2"/>
              <a:buChar char="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286000" indent="-457200" algn="l" defTabSz="914400" rtl="0" eaLnBrk="1" latinLnBrk="0" hangingPunct="1">
              <a:spcBef>
                <a:spcPts val="600"/>
              </a:spcBef>
              <a:buClr>
                <a:schemeClr val="accent3"/>
              </a:buClr>
              <a:buFont typeface="Wingdings" pitchFamily="2" charset="2"/>
              <a:buChar char="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743200" indent="-461963" algn="l" defTabSz="914400" rtl="0" eaLnBrk="1" latinLnBrk="0" hangingPunct="1">
              <a:spcBef>
                <a:spcPct val="20000"/>
              </a:spcBef>
              <a:buClr>
                <a:schemeClr val="accent3">
                  <a:lumMod val="50000"/>
                </a:schemeClr>
              </a:buClr>
              <a:buFont typeface="Wingdings" pitchFamily="2" charset="2"/>
              <a:buChar char="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05163" indent="-461963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 pitchFamily="2" charset="2"/>
              <a:buChar char="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57600" indent="-461963" algn="l" defTabSz="914400" rtl="0" eaLnBrk="1" latinLnBrk="0" hangingPunct="1">
              <a:spcBef>
                <a:spcPct val="20000"/>
              </a:spcBef>
              <a:buClr>
                <a:schemeClr val="accent3">
                  <a:lumMod val="50000"/>
                </a:schemeClr>
              </a:buClr>
              <a:buFont typeface="Wingdings" pitchFamily="2" charset="2"/>
              <a:buChar char="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19563" indent="-461963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 pitchFamily="2" charset="2"/>
              <a:buChar char="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4800"/>
              </a:spcBef>
              <a:buFont typeface="Wingdings" charset="2"/>
              <a:buNone/>
            </a:pPr>
            <a:endParaRPr lang="en-US" dirty="0"/>
          </a:p>
        </p:txBody>
      </p:sp>
      <p:sp>
        <p:nvSpPr>
          <p:cNvPr id="41" name="Content Placeholder 2"/>
          <p:cNvSpPr txBox="1">
            <a:spLocks/>
          </p:cNvSpPr>
          <p:nvPr/>
        </p:nvSpPr>
        <p:spPr>
          <a:xfrm>
            <a:off x="669831" y="4370602"/>
            <a:ext cx="8077929" cy="4960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457200" indent="-457200" algn="l" defTabSz="914400" rtl="0" eaLnBrk="1" latinLnBrk="0" hangingPunct="1">
              <a:spcBef>
                <a:spcPts val="2000"/>
              </a:spcBef>
              <a:buClr>
                <a:srgbClr val="333333"/>
              </a:buClr>
              <a:buFont typeface="Wingdings" charset="2"/>
              <a:buChar char="§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914400" indent="-457200" algn="l" defTabSz="914400" rtl="0" eaLnBrk="1" latinLnBrk="0" hangingPunct="1">
              <a:spcBef>
                <a:spcPts val="600"/>
              </a:spcBef>
              <a:buClr>
                <a:schemeClr val="accent3">
                  <a:lumMod val="50000"/>
                </a:schemeClr>
              </a:buClr>
              <a:buFont typeface="Wingdings" pitchFamily="2" charset="2"/>
              <a:buChar char="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371600" indent="-457200" algn="l" defTabSz="914400" rtl="0" eaLnBrk="1" latinLnBrk="0" hangingPunct="1">
              <a:spcBef>
                <a:spcPts val="600"/>
              </a:spcBef>
              <a:buClr>
                <a:schemeClr val="accent3"/>
              </a:buClr>
              <a:buFont typeface="Wingdings" pitchFamily="2" charset="2"/>
              <a:buChar char="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828800" indent="-457200" algn="l" defTabSz="914400" rtl="0" eaLnBrk="1" latinLnBrk="0" hangingPunct="1">
              <a:spcBef>
                <a:spcPts val="600"/>
              </a:spcBef>
              <a:buClr>
                <a:schemeClr val="accent3">
                  <a:lumMod val="50000"/>
                </a:schemeClr>
              </a:buClr>
              <a:buFont typeface="Wingdings" pitchFamily="2" charset="2"/>
              <a:buChar char="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286000" indent="-457200" algn="l" defTabSz="914400" rtl="0" eaLnBrk="1" latinLnBrk="0" hangingPunct="1">
              <a:spcBef>
                <a:spcPts val="600"/>
              </a:spcBef>
              <a:buClr>
                <a:schemeClr val="accent3"/>
              </a:buClr>
              <a:buFont typeface="Wingdings" pitchFamily="2" charset="2"/>
              <a:buChar char="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743200" indent="-461963" algn="l" defTabSz="914400" rtl="0" eaLnBrk="1" latinLnBrk="0" hangingPunct="1">
              <a:spcBef>
                <a:spcPct val="20000"/>
              </a:spcBef>
              <a:buClr>
                <a:schemeClr val="accent3">
                  <a:lumMod val="50000"/>
                </a:schemeClr>
              </a:buClr>
              <a:buFont typeface="Wingdings" pitchFamily="2" charset="2"/>
              <a:buChar char="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05163" indent="-461963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 pitchFamily="2" charset="2"/>
              <a:buChar char="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57600" indent="-461963" algn="l" defTabSz="914400" rtl="0" eaLnBrk="1" latinLnBrk="0" hangingPunct="1">
              <a:spcBef>
                <a:spcPct val="20000"/>
              </a:spcBef>
              <a:buClr>
                <a:schemeClr val="accent3">
                  <a:lumMod val="50000"/>
                </a:schemeClr>
              </a:buClr>
              <a:buFont typeface="Wingdings" pitchFamily="2" charset="2"/>
              <a:buChar char="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19563" indent="-461963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 pitchFamily="2" charset="2"/>
              <a:buChar char="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3600"/>
              </a:spcBef>
              <a:buFont typeface="Wingdings" charset="2"/>
              <a:buNone/>
            </a:pPr>
            <a:r>
              <a:rPr lang="en-US" sz="2200" dirty="0" smtClean="0"/>
              <a:t>Even the asymptotically short PCPs seem to have high constants.</a:t>
            </a:r>
            <a:endParaRPr lang="en-US" sz="2200" dirty="0"/>
          </a:p>
        </p:txBody>
      </p:sp>
      <p:sp>
        <p:nvSpPr>
          <p:cNvPr id="39" name="Content Placeholder 2"/>
          <p:cNvSpPr txBox="1">
            <a:spLocks/>
          </p:cNvSpPr>
          <p:nvPr/>
        </p:nvSpPr>
        <p:spPr>
          <a:xfrm>
            <a:off x="669831" y="5543955"/>
            <a:ext cx="8474169" cy="9530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457200" indent="-457200" algn="l" defTabSz="914400" rtl="0" eaLnBrk="1" latinLnBrk="0" hangingPunct="1">
              <a:spcBef>
                <a:spcPts val="2000"/>
              </a:spcBef>
              <a:buClr>
                <a:srgbClr val="333333"/>
              </a:buClr>
              <a:buFont typeface="Wingdings" charset="2"/>
              <a:buChar char="§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914400" indent="-457200" algn="l" defTabSz="914400" rtl="0" eaLnBrk="1" latinLnBrk="0" hangingPunct="1">
              <a:spcBef>
                <a:spcPts val="600"/>
              </a:spcBef>
              <a:buClr>
                <a:schemeClr val="accent3">
                  <a:lumMod val="50000"/>
                </a:schemeClr>
              </a:buClr>
              <a:buFont typeface="Wingdings" pitchFamily="2" charset="2"/>
              <a:buChar char="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371600" indent="-457200" algn="l" defTabSz="914400" rtl="0" eaLnBrk="1" latinLnBrk="0" hangingPunct="1">
              <a:spcBef>
                <a:spcPts val="600"/>
              </a:spcBef>
              <a:buClr>
                <a:schemeClr val="accent3"/>
              </a:buClr>
              <a:buFont typeface="Wingdings" pitchFamily="2" charset="2"/>
              <a:buChar char="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828800" indent="-457200" algn="l" defTabSz="914400" rtl="0" eaLnBrk="1" latinLnBrk="0" hangingPunct="1">
              <a:spcBef>
                <a:spcPts val="600"/>
              </a:spcBef>
              <a:buClr>
                <a:schemeClr val="accent3">
                  <a:lumMod val="50000"/>
                </a:schemeClr>
              </a:buClr>
              <a:buFont typeface="Wingdings" pitchFamily="2" charset="2"/>
              <a:buChar char="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286000" indent="-457200" algn="l" defTabSz="914400" rtl="0" eaLnBrk="1" latinLnBrk="0" hangingPunct="1">
              <a:spcBef>
                <a:spcPts val="600"/>
              </a:spcBef>
              <a:buClr>
                <a:schemeClr val="accent3"/>
              </a:buClr>
              <a:buFont typeface="Wingdings" pitchFamily="2" charset="2"/>
              <a:buChar char="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743200" indent="-461963" algn="l" defTabSz="914400" rtl="0" eaLnBrk="1" latinLnBrk="0" hangingPunct="1">
              <a:spcBef>
                <a:spcPct val="20000"/>
              </a:spcBef>
              <a:buClr>
                <a:schemeClr val="accent3">
                  <a:lumMod val="50000"/>
                </a:schemeClr>
              </a:buClr>
              <a:buFont typeface="Wingdings" pitchFamily="2" charset="2"/>
              <a:buChar char="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05163" indent="-461963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 pitchFamily="2" charset="2"/>
              <a:buChar char="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57600" indent="-461963" algn="l" defTabSz="914400" rtl="0" eaLnBrk="1" latinLnBrk="0" hangingPunct="1">
              <a:spcBef>
                <a:spcPct val="20000"/>
              </a:spcBef>
              <a:buClr>
                <a:schemeClr val="accent3">
                  <a:lumMod val="50000"/>
                </a:schemeClr>
              </a:buClr>
              <a:buFont typeface="Wingdings" pitchFamily="2" charset="2"/>
              <a:buChar char="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19563" indent="-461963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 pitchFamily="2" charset="2"/>
              <a:buChar char="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4800"/>
              </a:spcBef>
              <a:buFont typeface="Wingdings" charset="2"/>
              <a:buNone/>
            </a:pPr>
            <a:r>
              <a:rPr lang="en-US" sz="2200" dirty="0" smtClean="0"/>
              <a:t>We move out of the PCP setting: we make computational assumptions. (And we allow # of query bits to be </a:t>
            </a:r>
            <a:r>
              <a:rPr lang="en-US" sz="2200" dirty="0" err="1" smtClean="0"/>
              <a:t>superconstant</a:t>
            </a:r>
            <a:r>
              <a:rPr lang="en-US" sz="2200" dirty="0" smtClean="0"/>
              <a:t>.)</a:t>
            </a:r>
          </a:p>
        </p:txBody>
      </p:sp>
      <p:sp>
        <p:nvSpPr>
          <p:cNvPr id="42" name="Content Placeholder 2"/>
          <p:cNvSpPr txBox="1">
            <a:spLocks/>
          </p:cNvSpPr>
          <p:nvPr/>
        </p:nvSpPr>
        <p:spPr>
          <a:xfrm>
            <a:off x="669831" y="4777002"/>
            <a:ext cx="8204571" cy="41475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457200" indent="-457200" algn="l" defTabSz="914400" rtl="0" eaLnBrk="1" latinLnBrk="0" hangingPunct="1">
              <a:spcBef>
                <a:spcPts val="2000"/>
              </a:spcBef>
              <a:buClr>
                <a:srgbClr val="333333"/>
              </a:buClr>
              <a:buFont typeface="Wingdings" charset="2"/>
              <a:buChar char="§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914400" indent="-457200" algn="l" defTabSz="914400" rtl="0" eaLnBrk="1" latinLnBrk="0" hangingPunct="1">
              <a:spcBef>
                <a:spcPts val="600"/>
              </a:spcBef>
              <a:buClr>
                <a:schemeClr val="accent3">
                  <a:lumMod val="50000"/>
                </a:schemeClr>
              </a:buClr>
              <a:buFont typeface="Wingdings" pitchFamily="2" charset="2"/>
              <a:buChar char="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371600" indent="-457200" algn="l" defTabSz="914400" rtl="0" eaLnBrk="1" latinLnBrk="0" hangingPunct="1">
              <a:spcBef>
                <a:spcPts val="600"/>
              </a:spcBef>
              <a:buClr>
                <a:schemeClr val="accent3"/>
              </a:buClr>
              <a:buFont typeface="Wingdings" pitchFamily="2" charset="2"/>
              <a:buChar char="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828800" indent="-457200" algn="l" defTabSz="914400" rtl="0" eaLnBrk="1" latinLnBrk="0" hangingPunct="1">
              <a:spcBef>
                <a:spcPts val="600"/>
              </a:spcBef>
              <a:buClr>
                <a:schemeClr val="accent3">
                  <a:lumMod val="50000"/>
                </a:schemeClr>
              </a:buClr>
              <a:buFont typeface="Wingdings" pitchFamily="2" charset="2"/>
              <a:buChar char="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286000" indent="-457200" algn="l" defTabSz="914400" rtl="0" eaLnBrk="1" latinLnBrk="0" hangingPunct="1">
              <a:spcBef>
                <a:spcPts val="600"/>
              </a:spcBef>
              <a:buClr>
                <a:schemeClr val="accent3"/>
              </a:buClr>
              <a:buFont typeface="Wingdings" pitchFamily="2" charset="2"/>
              <a:buChar char="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743200" indent="-461963" algn="l" defTabSz="914400" rtl="0" eaLnBrk="1" latinLnBrk="0" hangingPunct="1">
              <a:spcBef>
                <a:spcPct val="20000"/>
              </a:spcBef>
              <a:buClr>
                <a:schemeClr val="accent3">
                  <a:lumMod val="50000"/>
                </a:schemeClr>
              </a:buClr>
              <a:buFont typeface="Wingdings" pitchFamily="2" charset="2"/>
              <a:buChar char="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05163" indent="-461963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 pitchFamily="2" charset="2"/>
              <a:buChar char="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57600" indent="-461963" algn="l" defTabSz="914400" rtl="0" eaLnBrk="1" latinLnBrk="0" hangingPunct="1">
              <a:spcBef>
                <a:spcPct val="20000"/>
              </a:spcBef>
              <a:buClr>
                <a:schemeClr val="accent3">
                  <a:lumMod val="50000"/>
                </a:schemeClr>
              </a:buClr>
              <a:buFont typeface="Wingdings" pitchFamily="2" charset="2"/>
              <a:buChar char="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19563" indent="-461963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 pitchFamily="2" charset="2"/>
              <a:buChar char="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3600"/>
              </a:spcBef>
              <a:buFont typeface="Wingdings" charset="2"/>
              <a:buNone/>
            </a:pPr>
            <a:r>
              <a:rPr lang="en-US" sz="1800" dirty="0" smtClean="0"/>
              <a:t>[</a:t>
            </a:r>
            <a:r>
              <a:rPr lang="en-US" sz="1800" cap="small" dirty="0" err="1" smtClean="0"/>
              <a:t>bghsv</a:t>
            </a:r>
            <a:r>
              <a:rPr lang="en-US" sz="1800" cap="small" dirty="0" smtClean="0"/>
              <a:t> ccc</a:t>
            </a:r>
            <a:r>
              <a:rPr lang="en-US" sz="1600" dirty="0" smtClean="0"/>
              <a:t>05</a:t>
            </a:r>
            <a:r>
              <a:rPr lang="en-US" sz="1800" dirty="0" smtClean="0"/>
              <a:t>, </a:t>
            </a:r>
            <a:r>
              <a:rPr lang="en-US" sz="1800" cap="small" dirty="0" err="1" smtClean="0"/>
              <a:t>bghsv</a:t>
            </a:r>
            <a:r>
              <a:rPr lang="en-US" sz="1800" cap="small" dirty="0" smtClean="0"/>
              <a:t> sijc</a:t>
            </a:r>
            <a:r>
              <a:rPr lang="en-US" sz="1600" dirty="0" smtClean="0"/>
              <a:t>06</a:t>
            </a:r>
            <a:r>
              <a:rPr lang="en-US" sz="1800" dirty="0" smtClean="0"/>
              <a:t>, </a:t>
            </a:r>
            <a:r>
              <a:rPr lang="en-US" sz="1600" dirty="0" err="1" smtClean="0"/>
              <a:t>Dinur</a:t>
            </a:r>
            <a:r>
              <a:rPr lang="en-US" sz="1600" dirty="0" smtClean="0"/>
              <a:t> </a:t>
            </a:r>
            <a:r>
              <a:rPr lang="en-US" sz="1800" cap="small" dirty="0" smtClean="0"/>
              <a:t>jacm</a:t>
            </a:r>
            <a:r>
              <a:rPr lang="en-US" sz="1600" dirty="0" smtClean="0"/>
              <a:t>07</a:t>
            </a:r>
            <a:r>
              <a:rPr lang="en-US" sz="1800" dirty="0" smtClean="0"/>
              <a:t>, </a:t>
            </a:r>
            <a:r>
              <a:rPr lang="en-US" sz="1600" dirty="0" smtClean="0"/>
              <a:t>Ben-</a:t>
            </a:r>
            <a:r>
              <a:rPr lang="en-US" sz="1600" dirty="0" err="1" smtClean="0"/>
              <a:t>Sasson</a:t>
            </a:r>
            <a:r>
              <a:rPr lang="en-US" sz="1600" dirty="0" smtClean="0"/>
              <a:t> &amp; Sudan </a:t>
            </a:r>
            <a:r>
              <a:rPr lang="en-US" sz="1800" cap="small" dirty="0" smtClean="0"/>
              <a:t>sijc</a:t>
            </a:r>
            <a:r>
              <a:rPr lang="en-US" sz="1600" dirty="0" smtClean="0"/>
              <a:t>08</a:t>
            </a:r>
            <a:r>
              <a:rPr lang="en-US" sz="1800" dirty="0" smtClean="0"/>
              <a:t>]</a:t>
            </a: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8356257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Oval 72"/>
          <p:cNvSpPr/>
          <p:nvPr/>
        </p:nvSpPr>
        <p:spPr>
          <a:xfrm>
            <a:off x="7860268" y="2625305"/>
            <a:ext cx="675770" cy="2099011"/>
          </a:xfrm>
          <a:prstGeom prst="ellipse">
            <a:avLst/>
          </a:prstGeom>
          <a:solidFill>
            <a:schemeClr val="accent3">
              <a:lumMod val="40000"/>
              <a:lumOff val="60000"/>
              <a:alpha val="45000"/>
            </a:schemeClr>
          </a:solidFill>
          <a:ln>
            <a:solidFill>
              <a:schemeClr val="accent3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37"/>
          <p:cNvSpPr/>
          <p:nvPr/>
        </p:nvSpPr>
        <p:spPr>
          <a:xfrm>
            <a:off x="5391268" y="441868"/>
            <a:ext cx="1022867" cy="479128"/>
          </a:xfrm>
          <a:prstGeom prst="rect">
            <a:avLst/>
          </a:prstGeom>
          <a:noFill/>
          <a:ln w="25400">
            <a:solidFill>
              <a:schemeClr val="tx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2"/>
              </a:solidFill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7394137" y="421627"/>
            <a:ext cx="968932" cy="496858"/>
          </a:xfrm>
          <a:prstGeom prst="rect">
            <a:avLst/>
          </a:prstGeom>
          <a:noFill/>
          <a:ln w="25400">
            <a:solidFill>
              <a:schemeClr val="tx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2"/>
              </a:solidFill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5391269" y="410414"/>
            <a:ext cx="10228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client</a:t>
            </a:r>
            <a:endParaRPr lang="en-US" sz="2400" dirty="0"/>
          </a:p>
        </p:txBody>
      </p:sp>
      <p:sp>
        <p:nvSpPr>
          <p:cNvPr id="50" name="TextBox 49"/>
          <p:cNvSpPr txBox="1"/>
          <p:nvPr/>
        </p:nvSpPr>
        <p:spPr>
          <a:xfrm>
            <a:off x="7383127" y="395398"/>
            <a:ext cx="9799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server</a:t>
            </a:r>
            <a:endParaRPr lang="en-US" sz="2400" dirty="0"/>
          </a:p>
        </p:txBody>
      </p:sp>
      <p:cxnSp>
        <p:nvCxnSpPr>
          <p:cNvPr id="52" name="Straight Arrow Connector 51"/>
          <p:cNvCxnSpPr/>
          <p:nvPr/>
        </p:nvCxnSpPr>
        <p:spPr>
          <a:xfrm flipH="1">
            <a:off x="6430165" y="795989"/>
            <a:ext cx="880133" cy="21537"/>
          </a:xfrm>
          <a:prstGeom prst="straightConnector1">
            <a:avLst/>
          </a:prstGeom>
          <a:ln>
            <a:solidFill>
              <a:schemeClr val="tx2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53" name="Group 52"/>
          <p:cNvGrpSpPr/>
          <p:nvPr/>
        </p:nvGrpSpPr>
        <p:grpSpPr>
          <a:xfrm rot="21362018">
            <a:off x="6418068" y="746930"/>
            <a:ext cx="1101300" cy="492509"/>
            <a:chOff x="4618795" y="3129238"/>
            <a:chExt cx="1240561" cy="521714"/>
          </a:xfrm>
        </p:grpSpPr>
        <p:cxnSp>
          <p:nvCxnSpPr>
            <p:cNvPr id="54" name="Straight Connector 53"/>
            <p:cNvCxnSpPr/>
            <p:nvPr/>
          </p:nvCxnSpPr>
          <p:spPr>
            <a:xfrm>
              <a:off x="4759041" y="3330463"/>
              <a:ext cx="0" cy="301587"/>
            </a:xfrm>
            <a:prstGeom prst="line">
              <a:avLst/>
            </a:prstGeom>
            <a:ln>
              <a:solidFill>
                <a:srgbClr val="5A1705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/>
            <p:nvPr/>
          </p:nvCxnSpPr>
          <p:spPr>
            <a:xfrm>
              <a:off x="4922802" y="3322274"/>
              <a:ext cx="0" cy="301587"/>
            </a:xfrm>
            <a:prstGeom prst="line">
              <a:avLst/>
            </a:prstGeom>
            <a:ln>
              <a:solidFill>
                <a:srgbClr val="5A1705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/>
            <p:nvPr/>
          </p:nvCxnSpPr>
          <p:spPr>
            <a:xfrm>
              <a:off x="5086563" y="3322274"/>
              <a:ext cx="0" cy="301587"/>
            </a:xfrm>
            <a:prstGeom prst="line">
              <a:avLst/>
            </a:prstGeom>
            <a:ln>
              <a:solidFill>
                <a:srgbClr val="5A1705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/>
            <p:nvPr/>
          </p:nvCxnSpPr>
          <p:spPr>
            <a:xfrm>
              <a:off x="5250324" y="3330439"/>
              <a:ext cx="0" cy="301587"/>
            </a:xfrm>
            <a:prstGeom prst="line">
              <a:avLst/>
            </a:prstGeom>
            <a:ln>
              <a:solidFill>
                <a:srgbClr val="5A1705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/>
            <p:cNvCxnSpPr/>
            <p:nvPr/>
          </p:nvCxnSpPr>
          <p:spPr>
            <a:xfrm>
              <a:off x="5414085" y="3322274"/>
              <a:ext cx="0" cy="301587"/>
            </a:xfrm>
            <a:prstGeom prst="line">
              <a:avLst/>
            </a:prstGeom>
            <a:ln>
              <a:solidFill>
                <a:srgbClr val="5A1705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59" name="Content Placeholder 2"/>
            <p:cNvSpPr txBox="1">
              <a:spLocks/>
            </p:cNvSpPr>
            <p:nvPr/>
          </p:nvSpPr>
          <p:spPr>
            <a:xfrm>
              <a:off x="5349274" y="3129238"/>
              <a:ext cx="510082" cy="521714"/>
            </a:xfrm>
            <a:prstGeom prst="rect">
              <a:avLst/>
            </a:prstGeom>
            <a:ln>
              <a:noFill/>
            </a:ln>
          </p:spPr>
          <p:txBody>
            <a:bodyPr vert="horz" lIns="91440" tIns="45720" rIns="91440" bIns="45720" rtlCol="0">
              <a:normAutofit/>
            </a:bodyPr>
            <a:lstStyle>
              <a:lvl1pPr marL="457200" indent="-457200" algn="l" defTabSz="914400" rtl="0" eaLnBrk="1" latinLnBrk="0" hangingPunct="1">
                <a:spcBef>
                  <a:spcPts val="2000"/>
                </a:spcBef>
                <a:buClr>
                  <a:srgbClr val="333333"/>
                </a:buClr>
                <a:buFont typeface="Wingdings" charset="2"/>
                <a:buChar char="§"/>
                <a:defRPr sz="24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1pPr>
              <a:lvl2pPr marL="914400" indent="-457200" algn="l" defTabSz="914400" rtl="0" eaLnBrk="1" latinLnBrk="0" hangingPunct="1">
                <a:spcBef>
                  <a:spcPts val="600"/>
                </a:spcBef>
                <a:buClr>
                  <a:schemeClr val="accent3">
                    <a:lumMod val="50000"/>
                  </a:schemeClr>
                </a:buClr>
                <a:buFont typeface="Wingdings" pitchFamily="2" charset="2"/>
                <a:buChar char=""/>
                <a:defRPr sz="22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2pPr>
              <a:lvl3pPr marL="1371600" indent="-457200" algn="l" defTabSz="914400" rtl="0" eaLnBrk="1" latinLnBrk="0" hangingPunct="1">
                <a:spcBef>
                  <a:spcPts val="600"/>
                </a:spcBef>
                <a:buClr>
                  <a:schemeClr val="accent3"/>
                </a:buClr>
                <a:buFont typeface="Wingdings" pitchFamily="2" charset="2"/>
                <a:buChar char=""/>
                <a:defRPr sz="20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3pPr>
              <a:lvl4pPr marL="1828800" indent="-457200" algn="l" defTabSz="914400" rtl="0" eaLnBrk="1" latinLnBrk="0" hangingPunct="1">
                <a:spcBef>
                  <a:spcPts val="600"/>
                </a:spcBef>
                <a:buClr>
                  <a:schemeClr val="accent3">
                    <a:lumMod val="50000"/>
                  </a:schemeClr>
                </a:buClr>
                <a:buFont typeface="Wingdings" pitchFamily="2" charset="2"/>
                <a:buChar char=""/>
                <a:defRPr sz="18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4pPr>
              <a:lvl5pPr marL="2286000" indent="-457200" algn="l" defTabSz="914400" rtl="0" eaLnBrk="1" latinLnBrk="0" hangingPunct="1">
                <a:spcBef>
                  <a:spcPts val="600"/>
                </a:spcBef>
                <a:buClr>
                  <a:schemeClr val="accent3"/>
                </a:buClr>
                <a:buFont typeface="Wingdings" pitchFamily="2" charset="2"/>
                <a:buChar char=""/>
                <a:defRPr sz="18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5pPr>
              <a:lvl6pPr marL="2743200" indent="-461963" algn="l" defTabSz="914400" rtl="0" eaLnBrk="1" latinLnBrk="0" hangingPunct="1">
                <a:spcBef>
                  <a:spcPct val="20000"/>
                </a:spcBef>
                <a:buClr>
                  <a:schemeClr val="accent3">
                    <a:lumMod val="50000"/>
                  </a:schemeClr>
                </a:buClr>
                <a:buFont typeface="Wingdings" pitchFamily="2" charset="2"/>
                <a:buChar char="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205163" indent="-461963" algn="l" defTabSz="914400" rtl="0" eaLnBrk="1" latinLnBrk="0" hangingPunct="1">
                <a:spcBef>
                  <a:spcPct val="20000"/>
                </a:spcBef>
                <a:buClr>
                  <a:schemeClr val="accent3"/>
                </a:buClr>
                <a:buFont typeface="Wingdings" pitchFamily="2" charset="2"/>
                <a:buChar char="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657600" indent="-461963" algn="l" defTabSz="914400" rtl="0" eaLnBrk="1" latinLnBrk="0" hangingPunct="1">
                <a:spcBef>
                  <a:spcPct val="20000"/>
                </a:spcBef>
                <a:buClr>
                  <a:schemeClr val="accent3">
                    <a:lumMod val="50000"/>
                  </a:schemeClr>
                </a:buClr>
                <a:buFont typeface="Wingdings" pitchFamily="2" charset="2"/>
                <a:buChar char="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119563" indent="-461963" algn="l" defTabSz="914400" rtl="0" eaLnBrk="1" latinLnBrk="0" hangingPunct="1">
                <a:spcBef>
                  <a:spcPct val="20000"/>
                </a:spcBef>
                <a:buClr>
                  <a:schemeClr val="accent3"/>
                </a:buClr>
                <a:buFont typeface="Wingdings" pitchFamily="2" charset="2"/>
                <a:buChar char="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en-US" dirty="0" smtClean="0"/>
                <a:t>... </a:t>
              </a:r>
            </a:p>
          </p:txBody>
        </p:sp>
        <p:sp>
          <p:nvSpPr>
            <p:cNvPr id="60" name="Rectangle 59"/>
            <p:cNvSpPr/>
            <p:nvPr/>
          </p:nvSpPr>
          <p:spPr>
            <a:xfrm>
              <a:off x="4618795" y="3315864"/>
              <a:ext cx="1087881" cy="315912"/>
            </a:xfrm>
            <a:prstGeom prst="rect">
              <a:avLst/>
            </a:prstGeom>
            <a:noFill/>
            <a:ln w="28575">
              <a:solidFill>
                <a:srgbClr val="5A1705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7" name="Oval 106"/>
          <p:cNvSpPr/>
          <p:nvPr/>
        </p:nvSpPr>
        <p:spPr>
          <a:xfrm>
            <a:off x="6084874" y="661619"/>
            <a:ext cx="1574800" cy="667536"/>
          </a:xfrm>
          <a:prstGeom prst="ellipse">
            <a:avLst/>
          </a:prstGeom>
          <a:noFill/>
          <a:ln w="25400">
            <a:solidFill>
              <a:schemeClr val="accent3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7" name="TextBox 146"/>
          <p:cNvSpPr txBox="1"/>
          <p:nvPr/>
        </p:nvSpPr>
        <p:spPr>
          <a:xfrm>
            <a:off x="4784196" y="4525596"/>
            <a:ext cx="25261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tx2"/>
                </a:solidFill>
              </a:rPr>
              <a:t>[</a:t>
            </a:r>
            <a:r>
              <a:rPr lang="en-US" cap="small" dirty="0" err="1" smtClean="0">
                <a:solidFill>
                  <a:schemeClr val="tx2"/>
                </a:solidFill>
              </a:rPr>
              <a:t>iko</a:t>
            </a:r>
            <a:r>
              <a:rPr lang="en-US" cap="small" dirty="0" smtClean="0">
                <a:solidFill>
                  <a:schemeClr val="tx2"/>
                </a:solidFill>
              </a:rPr>
              <a:t> ccc</a:t>
            </a:r>
            <a:r>
              <a:rPr lang="en-US" sz="1600" dirty="0" smtClean="0">
                <a:solidFill>
                  <a:schemeClr val="tx2"/>
                </a:solidFill>
              </a:rPr>
              <a:t>07</a:t>
            </a:r>
            <a:r>
              <a:rPr lang="en-US" dirty="0" smtClean="0">
                <a:solidFill>
                  <a:schemeClr val="tx2"/>
                </a:solidFill>
              </a:rPr>
              <a:t>]</a:t>
            </a:r>
            <a:endParaRPr lang="en-US" dirty="0">
              <a:solidFill>
                <a:schemeClr val="tx2"/>
              </a:solidFill>
            </a:endParaRPr>
          </a:p>
        </p:txBody>
      </p:sp>
      <p:grpSp>
        <p:nvGrpSpPr>
          <p:cNvPr id="151" name="Group 150"/>
          <p:cNvGrpSpPr/>
          <p:nvPr/>
        </p:nvGrpSpPr>
        <p:grpSpPr>
          <a:xfrm>
            <a:off x="6110274" y="869763"/>
            <a:ext cx="1437206" cy="267667"/>
            <a:chOff x="1103903" y="3354016"/>
            <a:chExt cx="2219785" cy="789058"/>
          </a:xfrm>
        </p:grpSpPr>
        <p:cxnSp>
          <p:nvCxnSpPr>
            <p:cNvPr id="152" name="Straight Connector 151"/>
            <p:cNvCxnSpPr/>
            <p:nvPr/>
          </p:nvCxnSpPr>
          <p:spPr>
            <a:xfrm>
              <a:off x="1103903" y="3358566"/>
              <a:ext cx="2210797" cy="784508"/>
            </a:xfrm>
            <a:prstGeom prst="line">
              <a:avLst/>
            </a:prstGeom>
            <a:ln>
              <a:solidFill>
                <a:schemeClr val="accent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3" name="Straight Connector 152"/>
            <p:cNvCxnSpPr/>
            <p:nvPr/>
          </p:nvCxnSpPr>
          <p:spPr>
            <a:xfrm flipH="1">
              <a:off x="1112891" y="3354016"/>
              <a:ext cx="2210797" cy="784508"/>
            </a:xfrm>
            <a:prstGeom prst="line">
              <a:avLst/>
            </a:prstGeom>
            <a:ln>
              <a:solidFill>
                <a:schemeClr val="accent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77" name="Straight Arrow Connector 76"/>
          <p:cNvCxnSpPr/>
          <p:nvPr/>
        </p:nvCxnSpPr>
        <p:spPr>
          <a:xfrm>
            <a:off x="2261382" y="2608011"/>
            <a:ext cx="2522814" cy="142113"/>
          </a:xfrm>
          <a:prstGeom prst="straightConnector1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1" name="Straight Arrow Connector 80"/>
          <p:cNvCxnSpPr/>
          <p:nvPr/>
        </p:nvCxnSpPr>
        <p:spPr>
          <a:xfrm flipH="1">
            <a:off x="2261382" y="2881982"/>
            <a:ext cx="2519527" cy="162301"/>
          </a:xfrm>
          <a:prstGeom prst="straightConnector1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2" name="Straight Arrow Connector 81"/>
          <p:cNvCxnSpPr/>
          <p:nvPr/>
        </p:nvCxnSpPr>
        <p:spPr>
          <a:xfrm>
            <a:off x="2261382" y="3286691"/>
            <a:ext cx="2522814" cy="251396"/>
          </a:xfrm>
          <a:prstGeom prst="straightConnector1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9" name="Rectangle 88"/>
          <p:cNvSpPr/>
          <p:nvPr/>
        </p:nvSpPr>
        <p:spPr>
          <a:xfrm>
            <a:off x="2755966" y="4705654"/>
            <a:ext cx="185861" cy="371750"/>
          </a:xfrm>
          <a:prstGeom prst="rect">
            <a:avLst/>
          </a:prstGeom>
          <a:noFill/>
          <a:ln w="38100">
            <a:solidFill>
              <a:srgbClr val="5A1705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1" name="Rectangle 90"/>
          <p:cNvSpPr/>
          <p:nvPr/>
        </p:nvSpPr>
        <p:spPr>
          <a:xfrm>
            <a:off x="3453759" y="4637982"/>
            <a:ext cx="185861" cy="371750"/>
          </a:xfrm>
          <a:prstGeom prst="rect">
            <a:avLst/>
          </a:prstGeom>
          <a:noFill/>
          <a:ln w="38100">
            <a:solidFill>
              <a:srgbClr val="5A1705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2" name="Rectangle 91"/>
          <p:cNvSpPr/>
          <p:nvPr/>
        </p:nvSpPr>
        <p:spPr>
          <a:xfrm>
            <a:off x="4227753" y="4570310"/>
            <a:ext cx="185861" cy="371750"/>
          </a:xfrm>
          <a:prstGeom prst="rect">
            <a:avLst/>
          </a:prstGeom>
          <a:noFill/>
          <a:ln w="38100">
            <a:solidFill>
              <a:srgbClr val="5A1705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9" name="Group 98"/>
          <p:cNvGrpSpPr/>
          <p:nvPr/>
        </p:nvGrpSpPr>
        <p:grpSpPr>
          <a:xfrm rot="5400000">
            <a:off x="4688433" y="3474564"/>
            <a:ext cx="1101300" cy="492509"/>
            <a:chOff x="4618795" y="3129238"/>
            <a:chExt cx="1240561" cy="521714"/>
          </a:xfrm>
        </p:grpSpPr>
        <p:cxnSp>
          <p:nvCxnSpPr>
            <p:cNvPr id="100" name="Straight Connector 99"/>
            <p:cNvCxnSpPr/>
            <p:nvPr/>
          </p:nvCxnSpPr>
          <p:spPr>
            <a:xfrm>
              <a:off x="4759041" y="3330463"/>
              <a:ext cx="0" cy="301587"/>
            </a:xfrm>
            <a:prstGeom prst="line">
              <a:avLst/>
            </a:prstGeom>
            <a:ln>
              <a:solidFill>
                <a:schemeClr val="accent5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" name="Straight Connector 100"/>
            <p:cNvCxnSpPr/>
            <p:nvPr/>
          </p:nvCxnSpPr>
          <p:spPr>
            <a:xfrm>
              <a:off x="4922802" y="3322274"/>
              <a:ext cx="0" cy="301587"/>
            </a:xfrm>
            <a:prstGeom prst="line">
              <a:avLst/>
            </a:prstGeom>
            <a:ln>
              <a:solidFill>
                <a:schemeClr val="accent5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Straight Connector 101"/>
            <p:cNvCxnSpPr/>
            <p:nvPr/>
          </p:nvCxnSpPr>
          <p:spPr>
            <a:xfrm>
              <a:off x="5086563" y="3322274"/>
              <a:ext cx="0" cy="301587"/>
            </a:xfrm>
            <a:prstGeom prst="line">
              <a:avLst/>
            </a:prstGeom>
            <a:ln>
              <a:solidFill>
                <a:schemeClr val="accent5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" name="Straight Connector 102"/>
            <p:cNvCxnSpPr/>
            <p:nvPr/>
          </p:nvCxnSpPr>
          <p:spPr>
            <a:xfrm>
              <a:off x="5250324" y="3330439"/>
              <a:ext cx="0" cy="301587"/>
            </a:xfrm>
            <a:prstGeom prst="line">
              <a:avLst/>
            </a:prstGeom>
            <a:ln>
              <a:solidFill>
                <a:schemeClr val="accent5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" name="Straight Connector 103"/>
            <p:cNvCxnSpPr/>
            <p:nvPr/>
          </p:nvCxnSpPr>
          <p:spPr>
            <a:xfrm>
              <a:off x="5414085" y="3322274"/>
              <a:ext cx="0" cy="301587"/>
            </a:xfrm>
            <a:prstGeom prst="line">
              <a:avLst/>
            </a:prstGeom>
            <a:ln>
              <a:solidFill>
                <a:schemeClr val="accent5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5" name="Content Placeholder 2"/>
            <p:cNvSpPr txBox="1">
              <a:spLocks/>
            </p:cNvSpPr>
            <p:nvPr/>
          </p:nvSpPr>
          <p:spPr>
            <a:xfrm>
              <a:off x="5349274" y="3129238"/>
              <a:ext cx="510082" cy="521714"/>
            </a:xfrm>
            <a:prstGeom prst="rect">
              <a:avLst/>
            </a:prstGeom>
            <a:ln>
              <a:noFill/>
            </a:ln>
          </p:spPr>
          <p:txBody>
            <a:bodyPr vert="horz" lIns="91440" tIns="45720" rIns="91440" bIns="45720" rtlCol="0">
              <a:normAutofit/>
            </a:bodyPr>
            <a:lstStyle>
              <a:lvl1pPr marL="457200" indent="-457200" algn="l" defTabSz="914400" rtl="0" eaLnBrk="1" latinLnBrk="0" hangingPunct="1">
                <a:spcBef>
                  <a:spcPts val="2000"/>
                </a:spcBef>
                <a:buClr>
                  <a:srgbClr val="333333"/>
                </a:buClr>
                <a:buFont typeface="Wingdings" charset="2"/>
                <a:buChar char="§"/>
                <a:defRPr sz="24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1pPr>
              <a:lvl2pPr marL="914400" indent="-457200" algn="l" defTabSz="914400" rtl="0" eaLnBrk="1" latinLnBrk="0" hangingPunct="1">
                <a:spcBef>
                  <a:spcPts val="600"/>
                </a:spcBef>
                <a:buClr>
                  <a:schemeClr val="accent3">
                    <a:lumMod val="50000"/>
                  </a:schemeClr>
                </a:buClr>
                <a:buFont typeface="Wingdings" pitchFamily="2" charset="2"/>
                <a:buChar char=""/>
                <a:defRPr sz="22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2pPr>
              <a:lvl3pPr marL="1371600" indent="-457200" algn="l" defTabSz="914400" rtl="0" eaLnBrk="1" latinLnBrk="0" hangingPunct="1">
                <a:spcBef>
                  <a:spcPts val="600"/>
                </a:spcBef>
                <a:buClr>
                  <a:schemeClr val="accent3"/>
                </a:buClr>
                <a:buFont typeface="Wingdings" pitchFamily="2" charset="2"/>
                <a:buChar char=""/>
                <a:defRPr sz="20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3pPr>
              <a:lvl4pPr marL="1828800" indent="-457200" algn="l" defTabSz="914400" rtl="0" eaLnBrk="1" latinLnBrk="0" hangingPunct="1">
                <a:spcBef>
                  <a:spcPts val="600"/>
                </a:spcBef>
                <a:buClr>
                  <a:schemeClr val="accent3">
                    <a:lumMod val="50000"/>
                  </a:schemeClr>
                </a:buClr>
                <a:buFont typeface="Wingdings" pitchFamily="2" charset="2"/>
                <a:buChar char=""/>
                <a:defRPr sz="18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4pPr>
              <a:lvl5pPr marL="2286000" indent="-457200" algn="l" defTabSz="914400" rtl="0" eaLnBrk="1" latinLnBrk="0" hangingPunct="1">
                <a:spcBef>
                  <a:spcPts val="600"/>
                </a:spcBef>
                <a:buClr>
                  <a:schemeClr val="accent3"/>
                </a:buClr>
                <a:buFont typeface="Wingdings" pitchFamily="2" charset="2"/>
                <a:buChar char=""/>
                <a:defRPr sz="18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5pPr>
              <a:lvl6pPr marL="2743200" indent="-461963" algn="l" defTabSz="914400" rtl="0" eaLnBrk="1" latinLnBrk="0" hangingPunct="1">
                <a:spcBef>
                  <a:spcPct val="20000"/>
                </a:spcBef>
                <a:buClr>
                  <a:schemeClr val="accent3">
                    <a:lumMod val="50000"/>
                  </a:schemeClr>
                </a:buClr>
                <a:buFont typeface="Wingdings" pitchFamily="2" charset="2"/>
                <a:buChar char="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205163" indent="-461963" algn="l" defTabSz="914400" rtl="0" eaLnBrk="1" latinLnBrk="0" hangingPunct="1">
                <a:spcBef>
                  <a:spcPct val="20000"/>
                </a:spcBef>
                <a:buClr>
                  <a:schemeClr val="accent3"/>
                </a:buClr>
                <a:buFont typeface="Wingdings" pitchFamily="2" charset="2"/>
                <a:buChar char="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657600" indent="-461963" algn="l" defTabSz="914400" rtl="0" eaLnBrk="1" latinLnBrk="0" hangingPunct="1">
                <a:spcBef>
                  <a:spcPct val="20000"/>
                </a:spcBef>
                <a:buClr>
                  <a:schemeClr val="accent3">
                    <a:lumMod val="50000"/>
                  </a:schemeClr>
                </a:buClr>
                <a:buFont typeface="Wingdings" pitchFamily="2" charset="2"/>
                <a:buChar char="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119563" indent="-461963" algn="l" defTabSz="914400" rtl="0" eaLnBrk="1" latinLnBrk="0" hangingPunct="1">
                <a:spcBef>
                  <a:spcPct val="20000"/>
                </a:spcBef>
                <a:buClr>
                  <a:schemeClr val="accent3"/>
                </a:buClr>
                <a:buFont typeface="Wingdings" pitchFamily="2" charset="2"/>
                <a:buChar char="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en-US" dirty="0" smtClean="0"/>
                <a:t>... </a:t>
              </a:r>
            </a:p>
          </p:txBody>
        </p:sp>
        <p:sp>
          <p:nvSpPr>
            <p:cNvPr id="106" name="Rectangle 105"/>
            <p:cNvSpPr/>
            <p:nvPr/>
          </p:nvSpPr>
          <p:spPr>
            <a:xfrm>
              <a:off x="4618795" y="3315864"/>
              <a:ext cx="1087881" cy="315912"/>
            </a:xfrm>
            <a:prstGeom prst="rect">
              <a:avLst/>
            </a:prstGeom>
            <a:noFill/>
            <a:ln w="28575">
              <a:solidFill>
                <a:schemeClr val="accent5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5" name="TextBox 114"/>
          <p:cNvSpPr txBox="1"/>
          <p:nvPr/>
        </p:nvSpPr>
        <p:spPr>
          <a:xfrm>
            <a:off x="4780909" y="2508115"/>
            <a:ext cx="25293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server</a:t>
            </a:r>
            <a:endParaRPr lang="en-US" sz="2400" dirty="0"/>
          </a:p>
        </p:txBody>
      </p:sp>
      <p:sp>
        <p:nvSpPr>
          <p:cNvPr id="117" name="Rectangle 116"/>
          <p:cNvSpPr/>
          <p:nvPr/>
        </p:nvSpPr>
        <p:spPr>
          <a:xfrm rot="5400000">
            <a:off x="4671133" y="2684676"/>
            <a:ext cx="2752225" cy="2526103"/>
          </a:xfrm>
          <a:prstGeom prst="rect">
            <a:avLst/>
          </a:prstGeom>
          <a:noFill/>
          <a:ln w="25400">
            <a:solidFill>
              <a:schemeClr val="tx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8" name="Rectangle 117"/>
          <p:cNvSpPr/>
          <p:nvPr/>
        </p:nvSpPr>
        <p:spPr>
          <a:xfrm rot="5400000">
            <a:off x="64877" y="3127335"/>
            <a:ext cx="2741228" cy="1651782"/>
          </a:xfrm>
          <a:prstGeom prst="rect">
            <a:avLst/>
          </a:prstGeom>
          <a:noFill/>
          <a:ln w="25400">
            <a:solidFill>
              <a:schemeClr val="tx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9" name="TextBox 118"/>
          <p:cNvSpPr txBox="1"/>
          <p:nvPr/>
        </p:nvSpPr>
        <p:spPr>
          <a:xfrm>
            <a:off x="955668" y="2595311"/>
            <a:ext cx="10228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client</a:t>
            </a:r>
            <a:endParaRPr lang="en-US" sz="2400" dirty="0"/>
          </a:p>
        </p:txBody>
      </p:sp>
      <p:sp>
        <p:nvSpPr>
          <p:cNvPr id="120" name="TextBox 119"/>
          <p:cNvSpPr txBox="1"/>
          <p:nvPr/>
        </p:nvSpPr>
        <p:spPr>
          <a:xfrm rot="245997">
            <a:off x="1953630" y="2315473"/>
            <a:ext cx="320036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rgbClr val="000000"/>
                </a:solidFill>
              </a:rPr>
              <a:t>c</a:t>
            </a:r>
            <a:r>
              <a:rPr lang="en-US" sz="2000" dirty="0" smtClean="0">
                <a:solidFill>
                  <a:srgbClr val="000000"/>
                </a:solidFill>
              </a:rPr>
              <a:t>ommit request</a:t>
            </a:r>
            <a:endParaRPr lang="en-US" sz="2000" dirty="0">
              <a:solidFill>
                <a:srgbClr val="000000"/>
              </a:solidFill>
            </a:endParaRPr>
          </a:p>
        </p:txBody>
      </p:sp>
      <p:sp>
        <p:nvSpPr>
          <p:cNvPr id="133" name="TextBox 132"/>
          <p:cNvSpPr txBox="1"/>
          <p:nvPr/>
        </p:nvSpPr>
        <p:spPr>
          <a:xfrm rot="21396967">
            <a:off x="2004431" y="2844228"/>
            <a:ext cx="320036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c</a:t>
            </a:r>
            <a:r>
              <a:rPr lang="en-US" sz="2000" dirty="0" smtClean="0"/>
              <a:t>ommit response</a:t>
            </a:r>
            <a:endParaRPr lang="en-US" sz="2000" dirty="0"/>
          </a:p>
        </p:txBody>
      </p:sp>
      <p:cxnSp>
        <p:nvCxnSpPr>
          <p:cNvPr id="135" name="Straight Arrow Connector 134"/>
          <p:cNvCxnSpPr/>
          <p:nvPr/>
        </p:nvCxnSpPr>
        <p:spPr>
          <a:xfrm>
            <a:off x="2261382" y="3423415"/>
            <a:ext cx="2522814" cy="251396"/>
          </a:xfrm>
          <a:prstGeom prst="straightConnector1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6" name="Straight Arrow Connector 135"/>
          <p:cNvCxnSpPr/>
          <p:nvPr/>
        </p:nvCxnSpPr>
        <p:spPr>
          <a:xfrm>
            <a:off x="2258095" y="3552046"/>
            <a:ext cx="2522814" cy="251396"/>
          </a:xfrm>
          <a:prstGeom prst="straightConnector1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0" name="Straight Arrow Connector 139"/>
          <p:cNvCxnSpPr/>
          <p:nvPr/>
        </p:nvCxnSpPr>
        <p:spPr>
          <a:xfrm flipH="1">
            <a:off x="2270795" y="4086112"/>
            <a:ext cx="2522814" cy="251396"/>
          </a:xfrm>
          <a:prstGeom prst="straightConnector1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1" name="Straight Arrow Connector 140"/>
          <p:cNvCxnSpPr/>
          <p:nvPr/>
        </p:nvCxnSpPr>
        <p:spPr>
          <a:xfrm flipH="1">
            <a:off x="2258095" y="4238512"/>
            <a:ext cx="2522814" cy="251396"/>
          </a:xfrm>
          <a:prstGeom prst="straightConnector1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2" name="Straight Arrow Connector 141"/>
          <p:cNvCxnSpPr/>
          <p:nvPr/>
        </p:nvCxnSpPr>
        <p:spPr>
          <a:xfrm flipH="1">
            <a:off x="2258095" y="4390758"/>
            <a:ext cx="2522814" cy="251396"/>
          </a:xfrm>
          <a:prstGeom prst="straightConnector1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8" name="Oval 157"/>
          <p:cNvSpPr/>
          <p:nvPr/>
        </p:nvSpPr>
        <p:spPr>
          <a:xfrm rot="5400000">
            <a:off x="4497738" y="3451202"/>
            <a:ext cx="1366182" cy="426802"/>
          </a:xfrm>
          <a:prstGeom prst="ellipse">
            <a:avLst/>
          </a:prstGeom>
          <a:noFill/>
          <a:ln w="25400">
            <a:solidFill>
              <a:schemeClr val="accent3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59" name="Group 158"/>
          <p:cNvGrpSpPr/>
          <p:nvPr/>
        </p:nvGrpSpPr>
        <p:grpSpPr>
          <a:xfrm rot="5400000">
            <a:off x="4503175" y="3494696"/>
            <a:ext cx="1330242" cy="253606"/>
            <a:chOff x="1103903" y="3354016"/>
            <a:chExt cx="2219785" cy="789058"/>
          </a:xfrm>
        </p:grpSpPr>
        <p:cxnSp>
          <p:nvCxnSpPr>
            <p:cNvPr id="160" name="Straight Connector 159"/>
            <p:cNvCxnSpPr/>
            <p:nvPr/>
          </p:nvCxnSpPr>
          <p:spPr>
            <a:xfrm>
              <a:off x="1103903" y="3358566"/>
              <a:ext cx="2210797" cy="784508"/>
            </a:xfrm>
            <a:prstGeom prst="line">
              <a:avLst/>
            </a:prstGeom>
            <a:ln>
              <a:solidFill>
                <a:schemeClr val="accent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1" name="Straight Connector 160"/>
            <p:cNvCxnSpPr/>
            <p:nvPr/>
          </p:nvCxnSpPr>
          <p:spPr>
            <a:xfrm flipH="1">
              <a:off x="1112891" y="3354016"/>
              <a:ext cx="2210797" cy="784508"/>
            </a:xfrm>
            <a:prstGeom prst="line">
              <a:avLst/>
            </a:prstGeom>
            <a:ln>
              <a:solidFill>
                <a:schemeClr val="accent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88" name="TextBox 187"/>
          <p:cNvSpPr txBox="1"/>
          <p:nvPr/>
        </p:nvSpPr>
        <p:spPr>
          <a:xfrm rot="21309920">
            <a:off x="1804019" y="4953062"/>
            <a:ext cx="35302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5A1705"/>
                </a:solidFill>
              </a:rPr>
              <a:t>q</a:t>
            </a:r>
            <a:r>
              <a:rPr lang="en-US" baseline="-25000" dirty="0" smtClean="0">
                <a:solidFill>
                  <a:srgbClr val="5A1705"/>
                </a:solidFill>
              </a:rPr>
              <a:t>1</a:t>
            </a:r>
            <a:r>
              <a:rPr lang="en-US" dirty="0" smtClean="0">
                <a:solidFill>
                  <a:srgbClr val="5A1705"/>
                </a:solidFill>
                <a:latin typeface="Wingdings"/>
                <a:ea typeface="Wingdings"/>
                <a:cs typeface="Wingdings"/>
                <a:sym typeface="Wingdings"/>
              </a:rPr>
              <a:t></a:t>
            </a:r>
            <a:r>
              <a:rPr lang="en-US" dirty="0" smtClean="0">
                <a:solidFill>
                  <a:srgbClr val="5A1705"/>
                </a:solidFill>
              </a:rPr>
              <a:t>w    q</a:t>
            </a:r>
            <a:r>
              <a:rPr lang="en-US" baseline="-25000" dirty="0" smtClean="0">
                <a:solidFill>
                  <a:srgbClr val="5A1705"/>
                </a:solidFill>
              </a:rPr>
              <a:t>2</a:t>
            </a:r>
            <a:r>
              <a:rPr lang="en-US" dirty="0" smtClean="0">
                <a:solidFill>
                  <a:srgbClr val="5A1705"/>
                </a:solidFill>
                <a:latin typeface="Wingdings"/>
                <a:ea typeface="Wingdings"/>
                <a:cs typeface="Wingdings"/>
                <a:sym typeface="Wingdings"/>
              </a:rPr>
              <a:t></a:t>
            </a:r>
            <a:r>
              <a:rPr lang="en-US" dirty="0" smtClean="0">
                <a:solidFill>
                  <a:srgbClr val="5A1705"/>
                </a:solidFill>
              </a:rPr>
              <a:t>w     q</a:t>
            </a:r>
            <a:r>
              <a:rPr lang="en-US" baseline="-25000" dirty="0" smtClean="0">
                <a:solidFill>
                  <a:srgbClr val="5A1705"/>
                </a:solidFill>
              </a:rPr>
              <a:t>3</a:t>
            </a:r>
            <a:r>
              <a:rPr lang="en-US" dirty="0" smtClean="0">
                <a:solidFill>
                  <a:srgbClr val="5A1705"/>
                </a:solidFill>
                <a:latin typeface="Wingdings"/>
                <a:ea typeface="Wingdings"/>
                <a:cs typeface="Wingdings"/>
                <a:sym typeface="Wingdings"/>
              </a:rPr>
              <a:t></a:t>
            </a:r>
            <a:r>
              <a:rPr lang="en-US" dirty="0" smtClean="0">
                <a:solidFill>
                  <a:srgbClr val="5A1705"/>
                </a:solidFill>
              </a:rPr>
              <a:t>w</a:t>
            </a:r>
            <a:endParaRPr lang="en-US" dirty="0">
              <a:solidFill>
                <a:srgbClr val="5A1705"/>
              </a:solidFill>
            </a:endParaRPr>
          </a:p>
        </p:txBody>
      </p:sp>
      <p:sp>
        <p:nvSpPr>
          <p:cNvPr id="65" name="Content Placeholder 2"/>
          <p:cNvSpPr txBox="1">
            <a:spLocks/>
          </p:cNvSpPr>
          <p:nvPr/>
        </p:nvSpPr>
        <p:spPr>
          <a:xfrm>
            <a:off x="420415" y="1603344"/>
            <a:ext cx="8537068" cy="9260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457200" indent="-457200" algn="l" defTabSz="914400" rtl="0" eaLnBrk="1" latinLnBrk="0" hangingPunct="1">
              <a:spcBef>
                <a:spcPts val="2000"/>
              </a:spcBef>
              <a:buClr>
                <a:srgbClr val="333333"/>
              </a:buClr>
              <a:buFont typeface="Wingdings" charset="2"/>
              <a:buChar char="§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914400" indent="-457200" algn="l" defTabSz="914400" rtl="0" eaLnBrk="1" latinLnBrk="0" hangingPunct="1">
              <a:spcBef>
                <a:spcPts val="600"/>
              </a:spcBef>
              <a:buClr>
                <a:schemeClr val="accent3">
                  <a:lumMod val="50000"/>
                </a:schemeClr>
              </a:buClr>
              <a:buFont typeface="Wingdings" pitchFamily="2" charset="2"/>
              <a:buChar char="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371600" indent="-457200" algn="l" defTabSz="914400" rtl="0" eaLnBrk="1" latinLnBrk="0" hangingPunct="1">
              <a:spcBef>
                <a:spcPts val="600"/>
              </a:spcBef>
              <a:buClr>
                <a:schemeClr val="accent3"/>
              </a:buClr>
              <a:buFont typeface="Wingdings" pitchFamily="2" charset="2"/>
              <a:buChar char="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828800" indent="-457200" algn="l" defTabSz="914400" rtl="0" eaLnBrk="1" latinLnBrk="0" hangingPunct="1">
              <a:spcBef>
                <a:spcPts val="600"/>
              </a:spcBef>
              <a:buClr>
                <a:schemeClr val="accent3">
                  <a:lumMod val="50000"/>
                </a:schemeClr>
              </a:buClr>
              <a:buFont typeface="Wingdings" pitchFamily="2" charset="2"/>
              <a:buChar char="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286000" indent="-457200" algn="l" defTabSz="914400" rtl="0" eaLnBrk="1" latinLnBrk="0" hangingPunct="1">
              <a:spcBef>
                <a:spcPts val="600"/>
              </a:spcBef>
              <a:buClr>
                <a:schemeClr val="accent3"/>
              </a:buClr>
              <a:buFont typeface="Wingdings" pitchFamily="2" charset="2"/>
              <a:buChar char="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743200" indent="-461963" algn="l" defTabSz="914400" rtl="0" eaLnBrk="1" latinLnBrk="0" hangingPunct="1">
              <a:spcBef>
                <a:spcPct val="20000"/>
              </a:spcBef>
              <a:buClr>
                <a:schemeClr val="accent3">
                  <a:lumMod val="50000"/>
                </a:schemeClr>
              </a:buClr>
              <a:buFont typeface="Wingdings" pitchFamily="2" charset="2"/>
              <a:buChar char="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05163" indent="-461963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 pitchFamily="2" charset="2"/>
              <a:buChar char="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57600" indent="-461963" algn="l" defTabSz="914400" rtl="0" eaLnBrk="1" latinLnBrk="0" hangingPunct="1">
              <a:spcBef>
                <a:spcPct val="20000"/>
              </a:spcBef>
              <a:buClr>
                <a:schemeClr val="accent3">
                  <a:lumMod val="50000"/>
                </a:schemeClr>
              </a:buClr>
              <a:buFont typeface="Wingdings" pitchFamily="2" charset="2"/>
              <a:buChar char="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19563" indent="-461963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 pitchFamily="2" charset="2"/>
              <a:buChar char="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4800"/>
              </a:spcBef>
              <a:buFont typeface="Wingdings" charset="2"/>
              <a:buNone/>
            </a:pPr>
            <a:r>
              <a:rPr lang="en-US" dirty="0" smtClean="0"/>
              <a:t> … </a:t>
            </a:r>
            <a:r>
              <a:rPr lang="en-US" dirty="0" err="1" smtClean="0"/>
              <a:t>Zaatar</a:t>
            </a:r>
            <a:r>
              <a:rPr lang="en-US" dirty="0" smtClean="0"/>
              <a:t> uses an efficient argument </a:t>
            </a:r>
            <a:r>
              <a:rPr lang="en-US" sz="1800" dirty="0" smtClean="0"/>
              <a:t>[</a:t>
            </a:r>
            <a:r>
              <a:rPr lang="en-US" sz="1800" dirty="0" err="1" smtClean="0"/>
              <a:t>Kilian</a:t>
            </a:r>
            <a:r>
              <a:rPr lang="en-US" sz="1800" dirty="0" smtClean="0"/>
              <a:t> </a:t>
            </a:r>
            <a:r>
              <a:rPr lang="en-US" sz="1800" cap="small" dirty="0" smtClean="0"/>
              <a:t>crypto</a:t>
            </a:r>
            <a:r>
              <a:rPr lang="en-US" sz="1600" dirty="0" smtClean="0"/>
              <a:t>92,95</a:t>
            </a:r>
            <a:r>
              <a:rPr lang="en-US" sz="1800" dirty="0" smtClean="0"/>
              <a:t>]</a:t>
            </a:r>
            <a:r>
              <a:rPr lang="en-US" dirty="0" smtClean="0"/>
              <a:t>: </a:t>
            </a:r>
            <a:endParaRPr lang="en-US" dirty="0"/>
          </a:p>
        </p:txBody>
      </p:sp>
      <p:sp>
        <p:nvSpPr>
          <p:cNvPr id="66" name="Content Placeholder 2"/>
          <p:cNvSpPr txBox="1">
            <a:spLocks/>
          </p:cNvSpPr>
          <p:nvPr/>
        </p:nvSpPr>
        <p:spPr>
          <a:xfrm>
            <a:off x="471215" y="381846"/>
            <a:ext cx="8537068" cy="5767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457200" indent="-457200" algn="l" defTabSz="914400" rtl="0" eaLnBrk="1" latinLnBrk="0" hangingPunct="1">
              <a:spcBef>
                <a:spcPts val="2000"/>
              </a:spcBef>
              <a:buClr>
                <a:srgbClr val="333333"/>
              </a:buClr>
              <a:buFont typeface="Wingdings" charset="2"/>
              <a:buChar char="§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914400" indent="-457200" algn="l" defTabSz="914400" rtl="0" eaLnBrk="1" latinLnBrk="0" hangingPunct="1">
              <a:spcBef>
                <a:spcPts val="600"/>
              </a:spcBef>
              <a:buClr>
                <a:schemeClr val="accent3">
                  <a:lumMod val="50000"/>
                </a:schemeClr>
              </a:buClr>
              <a:buFont typeface="Wingdings" pitchFamily="2" charset="2"/>
              <a:buChar char="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371600" indent="-457200" algn="l" defTabSz="914400" rtl="0" eaLnBrk="1" latinLnBrk="0" hangingPunct="1">
              <a:spcBef>
                <a:spcPts val="600"/>
              </a:spcBef>
              <a:buClr>
                <a:schemeClr val="accent3"/>
              </a:buClr>
              <a:buFont typeface="Wingdings" pitchFamily="2" charset="2"/>
              <a:buChar char="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828800" indent="-457200" algn="l" defTabSz="914400" rtl="0" eaLnBrk="1" latinLnBrk="0" hangingPunct="1">
              <a:spcBef>
                <a:spcPts val="600"/>
              </a:spcBef>
              <a:buClr>
                <a:schemeClr val="accent3">
                  <a:lumMod val="50000"/>
                </a:schemeClr>
              </a:buClr>
              <a:buFont typeface="Wingdings" pitchFamily="2" charset="2"/>
              <a:buChar char="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286000" indent="-457200" algn="l" defTabSz="914400" rtl="0" eaLnBrk="1" latinLnBrk="0" hangingPunct="1">
              <a:spcBef>
                <a:spcPts val="600"/>
              </a:spcBef>
              <a:buClr>
                <a:schemeClr val="accent3"/>
              </a:buClr>
              <a:buFont typeface="Wingdings" pitchFamily="2" charset="2"/>
              <a:buChar char="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743200" indent="-461963" algn="l" defTabSz="914400" rtl="0" eaLnBrk="1" latinLnBrk="0" hangingPunct="1">
              <a:spcBef>
                <a:spcPct val="20000"/>
              </a:spcBef>
              <a:buClr>
                <a:schemeClr val="accent3">
                  <a:lumMod val="50000"/>
                </a:schemeClr>
              </a:buClr>
              <a:buFont typeface="Wingdings" pitchFamily="2" charset="2"/>
              <a:buChar char="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05163" indent="-461963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 pitchFamily="2" charset="2"/>
              <a:buChar char="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57600" indent="-461963" algn="l" defTabSz="914400" rtl="0" eaLnBrk="1" latinLnBrk="0" hangingPunct="1">
              <a:spcBef>
                <a:spcPct val="20000"/>
              </a:spcBef>
              <a:buClr>
                <a:schemeClr val="accent3">
                  <a:lumMod val="50000"/>
                </a:schemeClr>
              </a:buClr>
              <a:buFont typeface="Wingdings" pitchFamily="2" charset="2"/>
              <a:buChar char="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19563" indent="-461963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 pitchFamily="2" charset="2"/>
              <a:buChar char="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4800"/>
              </a:spcBef>
              <a:buFont typeface="Wingdings" charset="2"/>
              <a:buNone/>
            </a:pPr>
            <a:r>
              <a:rPr lang="en-US" dirty="0" smtClean="0"/>
              <a:t>Instead of transferring the PCP …</a:t>
            </a:r>
            <a:endParaRPr lang="en-US" dirty="0"/>
          </a:p>
        </p:txBody>
      </p:sp>
      <p:sp>
        <p:nvSpPr>
          <p:cNvPr id="69" name="TextBox 68"/>
          <p:cNvSpPr txBox="1"/>
          <p:nvPr/>
        </p:nvSpPr>
        <p:spPr>
          <a:xfrm rot="294191">
            <a:off x="2235389" y="3530482"/>
            <a:ext cx="272771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q</a:t>
            </a:r>
            <a:r>
              <a:rPr lang="en-US" sz="2000" baseline="-25000" dirty="0" smtClean="0"/>
              <a:t>1</a:t>
            </a:r>
            <a:r>
              <a:rPr lang="en-US" sz="2000" dirty="0" smtClean="0"/>
              <a:t>, q</a:t>
            </a:r>
            <a:r>
              <a:rPr lang="en-US" sz="2000" baseline="-25000" dirty="0" smtClean="0"/>
              <a:t>2</a:t>
            </a:r>
            <a:r>
              <a:rPr lang="en-US" sz="2000" dirty="0" smtClean="0"/>
              <a:t>, q</a:t>
            </a:r>
            <a:r>
              <a:rPr lang="en-US" sz="2000" baseline="-25000" dirty="0" smtClean="0"/>
              <a:t>3</a:t>
            </a:r>
            <a:r>
              <a:rPr lang="en-US" sz="2000" dirty="0" smtClean="0"/>
              <a:t>, …</a:t>
            </a:r>
            <a:endParaRPr lang="en-US" sz="2000" dirty="0"/>
          </a:p>
        </p:txBody>
      </p:sp>
      <p:sp>
        <p:nvSpPr>
          <p:cNvPr id="62" name="TextBox 61"/>
          <p:cNvSpPr txBox="1"/>
          <p:nvPr/>
        </p:nvSpPr>
        <p:spPr>
          <a:xfrm>
            <a:off x="5437410" y="3243652"/>
            <a:ext cx="173294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solidFill>
                  <a:srgbClr val="5A1705"/>
                </a:solidFill>
                <a:sym typeface="Wingdings"/>
              </a:rPr>
              <a:t>PCPQuery</a:t>
            </a:r>
            <a:r>
              <a:rPr lang="en-US" dirty="0" smtClean="0">
                <a:solidFill>
                  <a:srgbClr val="5A1705"/>
                </a:solidFill>
                <a:sym typeface="Wingdings"/>
              </a:rPr>
              <a:t>(q){</a:t>
            </a:r>
          </a:p>
          <a:p>
            <a:r>
              <a:rPr lang="en-US" dirty="0" smtClean="0">
                <a:solidFill>
                  <a:srgbClr val="5A1705"/>
                </a:solidFill>
                <a:sym typeface="Wingdings"/>
              </a:rPr>
              <a:t>   return &lt;</a:t>
            </a:r>
            <a:r>
              <a:rPr lang="en-US" dirty="0" err="1" smtClean="0">
                <a:solidFill>
                  <a:srgbClr val="5A1705"/>
                </a:solidFill>
                <a:sym typeface="Wingdings"/>
              </a:rPr>
              <a:t>q,w</a:t>
            </a:r>
            <a:r>
              <a:rPr lang="en-US" dirty="0" smtClean="0">
                <a:solidFill>
                  <a:srgbClr val="5A1705"/>
                </a:solidFill>
                <a:sym typeface="Wingdings"/>
              </a:rPr>
              <a:t>&gt;;</a:t>
            </a:r>
          </a:p>
          <a:p>
            <a:r>
              <a:rPr lang="en-US" dirty="0">
                <a:solidFill>
                  <a:srgbClr val="5A1705"/>
                </a:solidFill>
                <a:sym typeface="Wingdings"/>
              </a:rPr>
              <a:t>}</a:t>
            </a:r>
            <a:endParaRPr lang="en-US" dirty="0">
              <a:solidFill>
                <a:srgbClr val="5A1705"/>
              </a:solidFill>
            </a:endParaRPr>
          </a:p>
        </p:txBody>
      </p:sp>
      <p:grpSp>
        <p:nvGrpSpPr>
          <p:cNvPr id="63" name="Group 62"/>
          <p:cNvGrpSpPr/>
          <p:nvPr/>
        </p:nvGrpSpPr>
        <p:grpSpPr>
          <a:xfrm>
            <a:off x="8067526" y="2793217"/>
            <a:ext cx="292100" cy="1732379"/>
            <a:chOff x="625214" y="3323855"/>
            <a:chExt cx="383179" cy="846542"/>
          </a:xfrm>
        </p:grpSpPr>
        <p:sp>
          <p:nvSpPr>
            <p:cNvPr id="67" name="Left Bracket 66"/>
            <p:cNvSpPr/>
            <p:nvPr/>
          </p:nvSpPr>
          <p:spPr>
            <a:xfrm>
              <a:off x="625214" y="3323855"/>
              <a:ext cx="91079" cy="846542"/>
            </a:xfrm>
            <a:prstGeom prst="leftBracket">
              <a:avLst>
                <a:gd name="adj" fmla="val 0"/>
              </a:avLst>
            </a:prstGeom>
            <a:ln>
              <a:solidFill>
                <a:schemeClr val="accent5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Left Bracket 67"/>
            <p:cNvSpPr/>
            <p:nvPr/>
          </p:nvSpPr>
          <p:spPr>
            <a:xfrm flipH="1">
              <a:off x="917314" y="3323855"/>
              <a:ext cx="91079" cy="846542"/>
            </a:xfrm>
            <a:prstGeom prst="leftBracket">
              <a:avLst>
                <a:gd name="adj" fmla="val 0"/>
              </a:avLst>
            </a:prstGeom>
            <a:ln>
              <a:solidFill>
                <a:schemeClr val="accent5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70" name="Straight Connector 69"/>
          <p:cNvCxnSpPr/>
          <p:nvPr/>
        </p:nvCxnSpPr>
        <p:spPr>
          <a:xfrm flipV="1">
            <a:off x="7049277" y="2727325"/>
            <a:ext cx="936483" cy="858102"/>
          </a:xfrm>
          <a:prstGeom prst="line">
            <a:avLst/>
          </a:prstGeom>
          <a:ln w="12700" cmpd="sng">
            <a:solidFill>
              <a:schemeClr val="accent5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1" name="Straight Connector 70"/>
          <p:cNvCxnSpPr/>
          <p:nvPr/>
        </p:nvCxnSpPr>
        <p:spPr>
          <a:xfrm>
            <a:off x="7049277" y="3882912"/>
            <a:ext cx="1018249" cy="759242"/>
          </a:xfrm>
          <a:prstGeom prst="line">
            <a:avLst/>
          </a:prstGeom>
          <a:ln w="12700" cmpd="sng">
            <a:solidFill>
              <a:schemeClr val="accent5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1" name="TextBox 60"/>
          <p:cNvSpPr txBox="1"/>
          <p:nvPr/>
        </p:nvSpPr>
        <p:spPr>
          <a:xfrm>
            <a:off x="349295" y="5638969"/>
            <a:ext cx="228860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cap="small" dirty="0" smtClean="0">
                <a:solidFill>
                  <a:schemeClr val="accent5"/>
                </a:solidFill>
              </a:rPr>
              <a:t>accept/reject</a:t>
            </a:r>
            <a:endParaRPr lang="en-US" sz="2000" b="1" cap="small" dirty="0">
              <a:solidFill>
                <a:schemeClr val="accent5"/>
              </a:solidFill>
            </a:endParaRPr>
          </a:p>
        </p:txBody>
      </p:sp>
      <p:sp>
        <p:nvSpPr>
          <p:cNvPr id="72" name="TextBox 71"/>
          <p:cNvSpPr txBox="1"/>
          <p:nvPr/>
        </p:nvSpPr>
        <p:spPr>
          <a:xfrm>
            <a:off x="640827" y="4545916"/>
            <a:ext cx="166119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efficient checks</a:t>
            </a:r>
            <a:endParaRPr lang="en-US" sz="2000" dirty="0"/>
          </a:p>
        </p:txBody>
      </p:sp>
      <p:cxnSp>
        <p:nvCxnSpPr>
          <p:cNvPr id="74" name="Straight Arrow Connector 73"/>
          <p:cNvCxnSpPr>
            <a:stCxn id="72" idx="2"/>
          </p:cNvCxnSpPr>
          <p:nvPr/>
        </p:nvCxnSpPr>
        <p:spPr>
          <a:xfrm flipH="1">
            <a:off x="1469773" y="5253802"/>
            <a:ext cx="1652" cy="448209"/>
          </a:xfrm>
          <a:prstGeom prst="straightConnector1">
            <a:avLst/>
          </a:prstGeom>
          <a:ln>
            <a:solidFill>
              <a:srgbClr val="5A1705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6" name="TextBox 75"/>
          <p:cNvSpPr txBox="1"/>
          <p:nvPr/>
        </p:nvSpPr>
        <p:spPr>
          <a:xfrm>
            <a:off x="4780908" y="4894928"/>
            <a:ext cx="25293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tx2"/>
                </a:solidFill>
              </a:rPr>
              <a:t>[</a:t>
            </a:r>
            <a:r>
              <a:rPr lang="en-US" cap="small" dirty="0" smtClean="0">
                <a:solidFill>
                  <a:schemeClr val="tx2"/>
                </a:solidFill>
              </a:rPr>
              <a:t>almss</a:t>
            </a:r>
            <a:r>
              <a:rPr lang="en-US" sz="1600" dirty="0" smtClean="0">
                <a:solidFill>
                  <a:schemeClr val="tx2"/>
                </a:solidFill>
              </a:rPr>
              <a:t>92</a:t>
            </a:r>
            <a:r>
              <a:rPr lang="en-US" dirty="0" smtClean="0">
                <a:solidFill>
                  <a:schemeClr val="tx2"/>
                </a:solidFill>
              </a:rPr>
              <a:t>]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78" name="TextBox 77"/>
          <p:cNvSpPr txBox="1"/>
          <p:nvPr/>
        </p:nvSpPr>
        <p:spPr>
          <a:xfrm rot="294191">
            <a:off x="2113107" y="3275848"/>
            <a:ext cx="2727713" cy="40011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queries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9289581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2" dur="1000" fill="hold"/>
                                        <p:tgtEl>
                                          <p:spTgt spid="6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33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4" dur="1000" fill="hold"/>
                                        <p:tgtEl>
                                          <p:spTgt spid="7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" grpId="0" animBg="1"/>
      <p:bldP spid="73" grpId="1" animBg="1"/>
      <p:bldP spid="147" grpId="0"/>
      <p:bldP spid="158" grpId="0" animBg="1"/>
      <p:bldP spid="188" grpId="0"/>
      <p:bldP spid="69" grpId="0"/>
      <p:bldP spid="62" grpId="0"/>
      <p:bldP spid="7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7511239" y="1726237"/>
            <a:ext cx="418789" cy="2624152"/>
            <a:chOff x="625214" y="3323855"/>
            <a:chExt cx="383179" cy="846542"/>
          </a:xfrm>
        </p:grpSpPr>
        <p:sp>
          <p:nvSpPr>
            <p:cNvPr id="7" name="Left Bracket 6"/>
            <p:cNvSpPr/>
            <p:nvPr/>
          </p:nvSpPr>
          <p:spPr>
            <a:xfrm>
              <a:off x="625214" y="3323855"/>
              <a:ext cx="91079" cy="846542"/>
            </a:xfrm>
            <a:prstGeom prst="leftBracket">
              <a:avLst>
                <a:gd name="adj" fmla="val 0"/>
              </a:avLst>
            </a:prstGeom>
            <a:ln>
              <a:solidFill>
                <a:schemeClr val="accent5">
                  <a:lumMod val="75000"/>
                  <a:lumOff val="2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Left Bracket 7"/>
            <p:cNvSpPr/>
            <p:nvPr/>
          </p:nvSpPr>
          <p:spPr>
            <a:xfrm flipH="1">
              <a:off x="917314" y="3323855"/>
              <a:ext cx="91079" cy="846542"/>
            </a:xfrm>
            <a:prstGeom prst="leftBracket">
              <a:avLst>
                <a:gd name="adj" fmla="val 0"/>
              </a:avLst>
            </a:prstGeom>
            <a:ln>
              <a:solidFill>
                <a:schemeClr val="accent5">
                  <a:lumMod val="75000"/>
                  <a:lumOff val="2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Content Placeholder 2"/>
          <p:cNvSpPr txBox="1">
            <a:spLocks/>
          </p:cNvSpPr>
          <p:nvPr/>
        </p:nvSpPr>
        <p:spPr>
          <a:xfrm>
            <a:off x="669319" y="598728"/>
            <a:ext cx="8169881" cy="95158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457200" indent="-457200" algn="l" defTabSz="914400" rtl="0" eaLnBrk="1" latinLnBrk="0" hangingPunct="1">
              <a:spcBef>
                <a:spcPts val="2000"/>
              </a:spcBef>
              <a:buClr>
                <a:srgbClr val="333333"/>
              </a:buClr>
              <a:buFont typeface="Wingdings" charset="2"/>
              <a:buChar char="§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914400" indent="-457200" algn="l" defTabSz="914400" rtl="0" eaLnBrk="1" latinLnBrk="0" hangingPunct="1">
              <a:spcBef>
                <a:spcPts val="600"/>
              </a:spcBef>
              <a:buClr>
                <a:schemeClr val="accent3">
                  <a:lumMod val="50000"/>
                </a:schemeClr>
              </a:buClr>
              <a:buFont typeface="Wingdings" pitchFamily="2" charset="2"/>
              <a:buChar char="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371600" indent="-457200" algn="l" defTabSz="914400" rtl="0" eaLnBrk="1" latinLnBrk="0" hangingPunct="1">
              <a:spcBef>
                <a:spcPts val="600"/>
              </a:spcBef>
              <a:buClr>
                <a:schemeClr val="accent3"/>
              </a:buClr>
              <a:buFont typeface="Wingdings" pitchFamily="2" charset="2"/>
              <a:buChar char="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828800" indent="-457200" algn="l" defTabSz="914400" rtl="0" eaLnBrk="1" latinLnBrk="0" hangingPunct="1">
              <a:spcBef>
                <a:spcPts val="600"/>
              </a:spcBef>
              <a:buClr>
                <a:schemeClr val="accent3">
                  <a:lumMod val="50000"/>
                </a:schemeClr>
              </a:buClr>
              <a:buFont typeface="Wingdings" pitchFamily="2" charset="2"/>
              <a:buChar char="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286000" indent="-457200" algn="l" defTabSz="914400" rtl="0" eaLnBrk="1" latinLnBrk="0" hangingPunct="1">
              <a:spcBef>
                <a:spcPts val="600"/>
              </a:spcBef>
              <a:buClr>
                <a:schemeClr val="accent3"/>
              </a:buClr>
              <a:buFont typeface="Wingdings" pitchFamily="2" charset="2"/>
              <a:buChar char="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743200" indent="-461963" algn="l" defTabSz="914400" rtl="0" eaLnBrk="1" latinLnBrk="0" hangingPunct="1">
              <a:spcBef>
                <a:spcPct val="20000"/>
              </a:spcBef>
              <a:buClr>
                <a:schemeClr val="accent3">
                  <a:lumMod val="50000"/>
                </a:schemeClr>
              </a:buClr>
              <a:buFont typeface="Wingdings" pitchFamily="2" charset="2"/>
              <a:buChar char="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05163" indent="-461963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 pitchFamily="2" charset="2"/>
              <a:buChar char="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57600" indent="-461963" algn="l" defTabSz="914400" rtl="0" eaLnBrk="1" latinLnBrk="0" hangingPunct="1">
              <a:spcBef>
                <a:spcPct val="20000"/>
              </a:spcBef>
              <a:buClr>
                <a:schemeClr val="accent3">
                  <a:lumMod val="50000"/>
                </a:schemeClr>
              </a:buClr>
              <a:buFont typeface="Wingdings" pitchFamily="2" charset="2"/>
              <a:buChar char="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19563" indent="-461963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 pitchFamily="2" charset="2"/>
              <a:buChar char="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4800"/>
              </a:spcBef>
              <a:buFont typeface="Wingdings" charset="2"/>
              <a:buNone/>
            </a:pPr>
            <a:r>
              <a:rPr lang="en-US" dirty="0" smtClean="0"/>
              <a:t>The server’s vector</a:t>
            </a:r>
            <a:r>
              <a:rPr lang="en-US" dirty="0" smtClean="0">
                <a:solidFill>
                  <a:srgbClr val="5A1705"/>
                </a:solidFill>
              </a:rPr>
              <a:t> </a:t>
            </a:r>
            <a:r>
              <a:rPr lang="en-US" b="1" dirty="0" smtClean="0">
                <a:solidFill>
                  <a:srgbClr val="BC300A"/>
                </a:solidFill>
              </a:rPr>
              <a:t>w</a:t>
            </a:r>
            <a:r>
              <a:rPr lang="en-US" dirty="0" smtClean="0"/>
              <a:t> encodes an execution trace of f(x).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879538" y="1758665"/>
            <a:ext cx="81251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BC300A"/>
                </a:solidFill>
              </a:rPr>
              <a:t> w</a:t>
            </a:r>
            <a:endParaRPr lang="en-US" sz="2400" dirty="0">
              <a:solidFill>
                <a:srgbClr val="BC300A"/>
              </a:solidFill>
            </a:endParaRPr>
          </a:p>
        </p:txBody>
      </p:sp>
      <p:cxnSp>
        <p:nvCxnSpPr>
          <p:cNvPr id="13" name="Straight Arrow Connector 12"/>
          <p:cNvCxnSpPr/>
          <p:nvPr/>
        </p:nvCxnSpPr>
        <p:spPr>
          <a:xfrm>
            <a:off x="1816100" y="2951680"/>
            <a:ext cx="711200" cy="0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851017" y="2622710"/>
            <a:ext cx="11238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 f (  )</a:t>
            </a:r>
            <a:endParaRPr lang="en-US" sz="2400" dirty="0"/>
          </a:p>
        </p:txBody>
      </p:sp>
      <p:cxnSp>
        <p:nvCxnSpPr>
          <p:cNvPr id="41" name="Straight Arrow Connector 40"/>
          <p:cNvCxnSpPr/>
          <p:nvPr/>
        </p:nvCxnSpPr>
        <p:spPr>
          <a:xfrm>
            <a:off x="6356350" y="2850947"/>
            <a:ext cx="762000" cy="0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4" name="Content Placeholder 2"/>
          <p:cNvSpPr txBox="1">
            <a:spLocks/>
          </p:cNvSpPr>
          <p:nvPr/>
        </p:nvSpPr>
        <p:spPr>
          <a:xfrm>
            <a:off x="669319" y="4718964"/>
            <a:ext cx="8169881" cy="14405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457200" indent="-457200" algn="l" defTabSz="914400" rtl="0" eaLnBrk="1" latinLnBrk="0" hangingPunct="1">
              <a:spcBef>
                <a:spcPts val="2000"/>
              </a:spcBef>
              <a:buClr>
                <a:srgbClr val="333333"/>
              </a:buClr>
              <a:buFont typeface="Wingdings" charset="2"/>
              <a:buChar char="§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914400" indent="-457200" algn="l" defTabSz="914400" rtl="0" eaLnBrk="1" latinLnBrk="0" hangingPunct="1">
              <a:spcBef>
                <a:spcPts val="600"/>
              </a:spcBef>
              <a:buClr>
                <a:schemeClr val="accent3">
                  <a:lumMod val="50000"/>
                </a:schemeClr>
              </a:buClr>
              <a:buFont typeface="Wingdings" pitchFamily="2" charset="2"/>
              <a:buChar char="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371600" indent="-457200" algn="l" defTabSz="914400" rtl="0" eaLnBrk="1" latinLnBrk="0" hangingPunct="1">
              <a:spcBef>
                <a:spcPts val="600"/>
              </a:spcBef>
              <a:buClr>
                <a:schemeClr val="accent3"/>
              </a:buClr>
              <a:buFont typeface="Wingdings" pitchFamily="2" charset="2"/>
              <a:buChar char="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828800" indent="-457200" algn="l" defTabSz="914400" rtl="0" eaLnBrk="1" latinLnBrk="0" hangingPunct="1">
              <a:spcBef>
                <a:spcPts val="600"/>
              </a:spcBef>
              <a:buClr>
                <a:schemeClr val="accent3">
                  <a:lumMod val="50000"/>
                </a:schemeClr>
              </a:buClr>
              <a:buFont typeface="Wingdings" pitchFamily="2" charset="2"/>
              <a:buChar char="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286000" indent="-457200" algn="l" defTabSz="914400" rtl="0" eaLnBrk="1" latinLnBrk="0" hangingPunct="1">
              <a:spcBef>
                <a:spcPts val="600"/>
              </a:spcBef>
              <a:buClr>
                <a:schemeClr val="accent3"/>
              </a:buClr>
              <a:buFont typeface="Wingdings" pitchFamily="2" charset="2"/>
              <a:buChar char="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743200" indent="-461963" algn="l" defTabSz="914400" rtl="0" eaLnBrk="1" latinLnBrk="0" hangingPunct="1">
              <a:spcBef>
                <a:spcPct val="20000"/>
              </a:spcBef>
              <a:buClr>
                <a:schemeClr val="accent3">
                  <a:lumMod val="50000"/>
                </a:schemeClr>
              </a:buClr>
              <a:buFont typeface="Wingdings" pitchFamily="2" charset="2"/>
              <a:buChar char="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05163" indent="-461963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 pitchFamily="2" charset="2"/>
              <a:buChar char="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57600" indent="-461963" algn="l" defTabSz="914400" rtl="0" eaLnBrk="1" latinLnBrk="0" hangingPunct="1">
              <a:spcBef>
                <a:spcPct val="20000"/>
              </a:spcBef>
              <a:buClr>
                <a:schemeClr val="accent3">
                  <a:lumMod val="50000"/>
                </a:schemeClr>
              </a:buClr>
              <a:buFont typeface="Wingdings" pitchFamily="2" charset="2"/>
              <a:buChar char="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19563" indent="-461963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 pitchFamily="2" charset="2"/>
              <a:buChar char="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600"/>
              </a:spcBef>
              <a:buFont typeface="Wingdings" charset="2"/>
              <a:buNone/>
            </a:pPr>
            <a:r>
              <a:rPr lang="en-US" dirty="0" smtClean="0"/>
              <a:t>What is in </a:t>
            </a:r>
            <a:r>
              <a:rPr lang="en-US" b="1" dirty="0" smtClean="0">
                <a:solidFill>
                  <a:schemeClr val="accent5">
                    <a:lumMod val="75000"/>
                    <a:lumOff val="25000"/>
                  </a:schemeClr>
                </a:solidFill>
              </a:rPr>
              <a:t>w</a:t>
            </a:r>
            <a:r>
              <a:rPr lang="en-US" dirty="0" smtClean="0"/>
              <a:t>? </a:t>
            </a:r>
          </a:p>
          <a:p>
            <a:pPr>
              <a:spcBef>
                <a:spcPts val="600"/>
              </a:spcBef>
              <a:buFont typeface="Wingdings" charset="2"/>
              <a:buAutoNum type="arabicParenBoth"/>
            </a:pPr>
            <a:r>
              <a:rPr lang="en-US" dirty="0"/>
              <a:t>A</a:t>
            </a:r>
            <a:r>
              <a:rPr lang="en-US" dirty="0" smtClean="0"/>
              <a:t>n entry for each wire; and</a:t>
            </a:r>
          </a:p>
          <a:p>
            <a:pPr>
              <a:spcBef>
                <a:spcPts val="600"/>
              </a:spcBef>
              <a:buFont typeface="Wingdings" charset="2"/>
              <a:buAutoNum type="arabicParenBoth"/>
            </a:pPr>
            <a:r>
              <a:rPr lang="en-US" dirty="0"/>
              <a:t>A</a:t>
            </a:r>
            <a:r>
              <a:rPr lang="en-US" dirty="0" smtClean="0"/>
              <a:t>n entry for the product of each pair of wires.</a:t>
            </a:r>
          </a:p>
        </p:txBody>
      </p:sp>
      <p:sp>
        <p:nvSpPr>
          <p:cNvPr id="137" name="TextBox 136"/>
          <p:cNvSpPr txBox="1"/>
          <p:nvPr/>
        </p:nvSpPr>
        <p:spPr>
          <a:xfrm>
            <a:off x="1314450" y="2657033"/>
            <a:ext cx="6477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BC300A"/>
                </a:solidFill>
              </a:rPr>
              <a:t>x</a:t>
            </a:r>
            <a:endParaRPr lang="en-US" sz="2400" baseline="-25000" dirty="0">
              <a:solidFill>
                <a:srgbClr val="BC300A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648075" y="1675588"/>
            <a:ext cx="285750" cy="600283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7" name="Straight Connector 26"/>
          <p:cNvCxnSpPr/>
          <p:nvPr/>
        </p:nvCxnSpPr>
        <p:spPr>
          <a:xfrm>
            <a:off x="3235325" y="2007916"/>
            <a:ext cx="4191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4" name="Rectangle 33"/>
          <p:cNvSpPr/>
          <p:nvPr/>
        </p:nvSpPr>
        <p:spPr>
          <a:xfrm>
            <a:off x="3648075" y="2534723"/>
            <a:ext cx="285750" cy="600283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6" name="Straight Connector 35"/>
          <p:cNvCxnSpPr/>
          <p:nvPr/>
        </p:nvCxnSpPr>
        <p:spPr>
          <a:xfrm>
            <a:off x="3225799" y="2859942"/>
            <a:ext cx="4191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7" name="Rectangle 36"/>
          <p:cNvSpPr/>
          <p:nvPr/>
        </p:nvSpPr>
        <p:spPr>
          <a:xfrm>
            <a:off x="4330700" y="2399441"/>
            <a:ext cx="285750" cy="600283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ectangle 41"/>
          <p:cNvSpPr/>
          <p:nvPr/>
        </p:nvSpPr>
        <p:spPr>
          <a:xfrm>
            <a:off x="4345515" y="3292064"/>
            <a:ext cx="285750" cy="600283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ectangle 42"/>
          <p:cNvSpPr/>
          <p:nvPr/>
        </p:nvSpPr>
        <p:spPr>
          <a:xfrm>
            <a:off x="5016500" y="1722258"/>
            <a:ext cx="285750" cy="600283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Rectangle 43"/>
          <p:cNvSpPr/>
          <p:nvPr/>
        </p:nvSpPr>
        <p:spPr>
          <a:xfrm>
            <a:off x="4324350" y="1545491"/>
            <a:ext cx="285750" cy="600283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Rectangle 44"/>
          <p:cNvSpPr/>
          <p:nvPr/>
        </p:nvSpPr>
        <p:spPr>
          <a:xfrm>
            <a:off x="5029200" y="2798587"/>
            <a:ext cx="285750" cy="600283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TextBox 47"/>
          <p:cNvSpPr txBox="1"/>
          <p:nvPr/>
        </p:nvSpPr>
        <p:spPr>
          <a:xfrm>
            <a:off x="2867025" y="1730067"/>
            <a:ext cx="6477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accent5">
                    <a:lumMod val="75000"/>
                    <a:lumOff val="25000"/>
                  </a:schemeClr>
                </a:solidFill>
              </a:rPr>
              <a:t>x</a:t>
            </a:r>
            <a:r>
              <a:rPr lang="en-US" sz="2400" baseline="-25000" dirty="0" smtClean="0">
                <a:solidFill>
                  <a:schemeClr val="accent5">
                    <a:lumMod val="75000"/>
                    <a:lumOff val="25000"/>
                  </a:schemeClr>
                </a:solidFill>
              </a:rPr>
              <a:t>0</a:t>
            </a:r>
            <a:endParaRPr lang="en-US" sz="2400" baseline="-25000" dirty="0">
              <a:solidFill>
                <a:schemeClr val="accent5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2844800" y="2566030"/>
            <a:ext cx="6477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accent5">
                    <a:lumMod val="75000"/>
                    <a:lumOff val="25000"/>
                  </a:schemeClr>
                </a:solidFill>
              </a:rPr>
              <a:t>x</a:t>
            </a:r>
            <a:r>
              <a:rPr lang="en-US" sz="2400" baseline="-25000" dirty="0">
                <a:solidFill>
                  <a:schemeClr val="accent5">
                    <a:lumMod val="75000"/>
                    <a:lumOff val="25000"/>
                  </a:schemeClr>
                </a:solidFill>
              </a:rPr>
              <a:t>1</a:t>
            </a:r>
          </a:p>
        </p:txBody>
      </p:sp>
      <p:sp>
        <p:nvSpPr>
          <p:cNvPr id="50" name="Rectangle 49"/>
          <p:cNvSpPr/>
          <p:nvPr/>
        </p:nvSpPr>
        <p:spPr>
          <a:xfrm>
            <a:off x="3651247" y="3509165"/>
            <a:ext cx="285750" cy="600283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2" name="Straight Connector 51"/>
          <p:cNvCxnSpPr/>
          <p:nvPr/>
        </p:nvCxnSpPr>
        <p:spPr>
          <a:xfrm>
            <a:off x="3227914" y="3810552"/>
            <a:ext cx="4191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/>
          <p:cNvCxnSpPr/>
          <p:nvPr/>
        </p:nvCxnSpPr>
        <p:spPr>
          <a:xfrm>
            <a:off x="3933825" y="2914809"/>
            <a:ext cx="396875" cy="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/>
          <p:cNvCxnSpPr/>
          <p:nvPr/>
        </p:nvCxnSpPr>
        <p:spPr>
          <a:xfrm>
            <a:off x="4616450" y="2028802"/>
            <a:ext cx="384175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5" name="TextBox 54"/>
          <p:cNvSpPr txBox="1"/>
          <p:nvPr/>
        </p:nvSpPr>
        <p:spPr>
          <a:xfrm>
            <a:off x="2854325" y="3542198"/>
            <a:ext cx="6477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solidFill>
                  <a:schemeClr val="accent5">
                    <a:lumMod val="75000"/>
                    <a:lumOff val="25000"/>
                  </a:schemeClr>
                </a:solidFill>
              </a:rPr>
              <a:t>x</a:t>
            </a:r>
            <a:r>
              <a:rPr lang="en-US" sz="2400" baseline="-25000" dirty="0" err="1" smtClean="0">
                <a:solidFill>
                  <a:schemeClr val="accent5">
                    <a:lumMod val="75000"/>
                    <a:lumOff val="25000"/>
                  </a:schemeClr>
                </a:solidFill>
              </a:rPr>
              <a:t>n</a:t>
            </a:r>
            <a:endParaRPr lang="en-US" sz="2400" baseline="-25000" dirty="0">
              <a:solidFill>
                <a:schemeClr val="accent5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56" name="TextBox 55"/>
          <p:cNvSpPr txBox="1"/>
          <p:nvPr/>
        </p:nvSpPr>
        <p:spPr>
          <a:xfrm rot="5400000">
            <a:off x="3344593" y="3267455"/>
            <a:ext cx="11238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 …</a:t>
            </a:r>
            <a:endParaRPr lang="en-US" sz="2400" dirty="0"/>
          </a:p>
        </p:txBody>
      </p:sp>
      <p:cxnSp>
        <p:nvCxnSpPr>
          <p:cNvPr id="66" name="Straight Connector 65"/>
          <p:cNvCxnSpPr/>
          <p:nvPr/>
        </p:nvCxnSpPr>
        <p:spPr>
          <a:xfrm>
            <a:off x="4838321" y="2163745"/>
            <a:ext cx="190879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/>
          <p:cNvCxnSpPr/>
          <p:nvPr/>
        </p:nvCxnSpPr>
        <p:spPr>
          <a:xfrm>
            <a:off x="4838321" y="2163745"/>
            <a:ext cx="0" cy="69619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8" name="Straight Connector 67"/>
          <p:cNvCxnSpPr/>
          <p:nvPr/>
        </p:nvCxnSpPr>
        <p:spPr>
          <a:xfrm>
            <a:off x="4045471" y="2654097"/>
            <a:ext cx="285229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/>
          <p:cNvCxnSpPr/>
          <p:nvPr/>
        </p:nvCxnSpPr>
        <p:spPr>
          <a:xfrm flipV="1">
            <a:off x="3936672" y="1893332"/>
            <a:ext cx="124413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1" name="Straight Connector 70"/>
          <p:cNvCxnSpPr/>
          <p:nvPr/>
        </p:nvCxnSpPr>
        <p:spPr>
          <a:xfrm>
            <a:off x="3930323" y="3814101"/>
            <a:ext cx="41169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2" name="Straight Connector 71"/>
          <p:cNvCxnSpPr/>
          <p:nvPr/>
        </p:nvCxnSpPr>
        <p:spPr>
          <a:xfrm flipV="1">
            <a:off x="4045471" y="1882622"/>
            <a:ext cx="0" cy="77147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92" name="Group 91"/>
          <p:cNvGrpSpPr/>
          <p:nvPr/>
        </p:nvGrpSpPr>
        <p:grpSpPr>
          <a:xfrm>
            <a:off x="4631264" y="3136693"/>
            <a:ext cx="385235" cy="617522"/>
            <a:chOff x="4413250" y="680686"/>
            <a:chExt cx="447675" cy="784908"/>
          </a:xfrm>
        </p:grpSpPr>
        <p:cxnSp>
          <p:nvCxnSpPr>
            <p:cNvPr id="93" name="Straight Connector 92"/>
            <p:cNvCxnSpPr/>
            <p:nvPr/>
          </p:nvCxnSpPr>
          <p:spPr>
            <a:xfrm>
              <a:off x="4413250" y="1465594"/>
              <a:ext cx="240645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" name="Straight Connector 93"/>
            <p:cNvCxnSpPr/>
            <p:nvPr/>
          </p:nvCxnSpPr>
          <p:spPr>
            <a:xfrm>
              <a:off x="4653895" y="680686"/>
              <a:ext cx="20703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Straight Connector 94"/>
            <p:cNvCxnSpPr/>
            <p:nvPr/>
          </p:nvCxnSpPr>
          <p:spPr>
            <a:xfrm>
              <a:off x="4653895" y="680686"/>
              <a:ext cx="0" cy="78490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04" name="Straight Connector 103"/>
          <p:cNvCxnSpPr/>
          <p:nvPr/>
        </p:nvCxnSpPr>
        <p:spPr>
          <a:xfrm>
            <a:off x="4631946" y="2850947"/>
            <a:ext cx="390525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2" name="Straight Connector 111"/>
          <p:cNvCxnSpPr/>
          <p:nvPr/>
        </p:nvCxnSpPr>
        <p:spPr>
          <a:xfrm>
            <a:off x="4155420" y="2075698"/>
            <a:ext cx="0" cy="83911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6" name="Straight Connector 115"/>
          <p:cNvCxnSpPr/>
          <p:nvPr/>
        </p:nvCxnSpPr>
        <p:spPr>
          <a:xfrm>
            <a:off x="4155420" y="2091265"/>
            <a:ext cx="165427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7" name="Straight Connector 126"/>
          <p:cNvCxnSpPr/>
          <p:nvPr/>
        </p:nvCxnSpPr>
        <p:spPr>
          <a:xfrm>
            <a:off x="5302250" y="2028802"/>
            <a:ext cx="4191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9" name="Straight Connector 128"/>
          <p:cNvCxnSpPr/>
          <p:nvPr/>
        </p:nvCxnSpPr>
        <p:spPr>
          <a:xfrm>
            <a:off x="5302250" y="3079072"/>
            <a:ext cx="4191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0" name="TextBox 129"/>
          <p:cNvSpPr txBox="1"/>
          <p:nvPr/>
        </p:nvSpPr>
        <p:spPr>
          <a:xfrm>
            <a:off x="4261870" y="1257158"/>
            <a:ext cx="430887" cy="1185518"/>
          </a:xfrm>
          <a:prstGeom prst="rect">
            <a:avLst/>
          </a:prstGeom>
          <a:noFill/>
        </p:spPr>
        <p:txBody>
          <a:bodyPr vert="wordArtVert" wrap="square" rtlCol="0" anchor="ctr" anchorCtr="1">
            <a:spAutoFit/>
          </a:bodyPr>
          <a:lstStyle/>
          <a:p>
            <a:r>
              <a:rPr lang="en-US" sz="1600" dirty="0" smtClean="0"/>
              <a:t>AND</a:t>
            </a:r>
            <a:endParaRPr lang="en-US" sz="1600" dirty="0"/>
          </a:p>
        </p:txBody>
      </p:sp>
      <p:sp>
        <p:nvSpPr>
          <p:cNvPr id="132" name="TextBox 131"/>
          <p:cNvSpPr txBox="1"/>
          <p:nvPr/>
        </p:nvSpPr>
        <p:spPr>
          <a:xfrm>
            <a:off x="4246153" y="2104228"/>
            <a:ext cx="461665" cy="1185518"/>
          </a:xfrm>
          <a:prstGeom prst="rect">
            <a:avLst/>
          </a:prstGeom>
          <a:noFill/>
        </p:spPr>
        <p:txBody>
          <a:bodyPr vert="wordArtVert" wrap="square" rtlCol="0" anchor="ctr" anchorCtr="1">
            <a:spAutoFit/>
          </a:bodyPr>
          <a:lstStyle/>
          <a:p>
            <a:r>
              <a:rPr lang="en-US" dirty="0" smtClean="0"/>
              <a:t>OR</a:t>
            </a:r>
            <a:endParaRPr lang="en-US" dirty="0"/>
          </a:p>
        </p:txBody>
      </p:sp>
      <p:sp>
        <p:nvSpPr>
          <p:cNvPr id="133" name="TextBox 132"/>
          <p:cNvSpPr txBox="1"/>
          <p:nvPr/>
        </p:nvSpPr>
        <p:spPr>
          <a:xfrm>
            <a:off x="4274568" y="2997355"/>
            <a:ext cx="430887" cy="1185518"/>
          </a:xfrm>
          <a:prstGeom prst="rect">
            <a:avLst/>
          </a:prstGeom>
          <a:noFill/>
        </p:spPr>
        <p:txBody>
          <a:bodyPr vert="wordArtVert" wrap="square" rtlCol="0" anchor="ctr" anchorCtr="1">
            <a:spAutoFit/>
          </a:bodyPr>
          <a:lstStyle/>
          <a:p>
            <a:r>
              <a:rPr lang="en-US" sz="1600" dirty="0" smtClean="0"/>
              <a:t>AND</a:t>
            </a:r>
            <a:endParaRPr lang="en-US" sz="1600" dirty="0"/>
          </a:p>
        </p:txBody>
      </p:sp>
      <p:sp>
        <p:nvSpPr>
          <p:cNvPr id="138" name="TextBox 137"/>
          <p:cNvSpPr txBox="1"/>
          <p:nvPr/>
        </p:nvSpPr>
        <p:spPr>
          <a:xfrm>
            <a:off x="5391150" y="1675588"/>
            <a:ext cx="6477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BC300A"/>
                </a:solidFill>
              </a:rPr>
              <a:t>0</a:t>
            </a:r>
            <a:endParaRPr lang="en-US" sz="2000" baseline="-25000" dirty="0">
              <a:solidFill>
                <a:srgbClr val="BC300A"/>
              </a:solidFill>
            </a:endParaRPr>
          </a:p>
        </p:txBody>
      </p:sp>
      <p:sp>
        <p:nvSpPr>
          <p:cNvPr id="139" name="TextBox 138"/>
          <p:cNvSpPr txBox="1"/>
          <p:nvPr/>
        </p:nvSpPr>
        <p:spPr>
          <a:xfrm>
            <a:off x="3860800" y="1548588"/>
            <a:ext cx="32138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BC300A"/>
                </a:solidFill>
              </a:rPr>
              <a:t>1</a:t>
            </a:r>
            <a:endParaRPr lang="en-US" sz="2000" baseline="-25000" dirty="0">
              <a:solidFill>
                <a:srgbClr val="BC300A"/>
              </a:solidFill>
            </a:endParaRPr>
          </a:p>
        </p:txBody>
      </p:sp>
      <p:sp>
        <p:nvSpPr>
          <p:cNvPr id="140" name="TextBox 139"/>
          <p:cNvSpPr txBox="1"/>
          <p:nvPr/>
        </p:nvSpPr>
        <p:spPr>
          <a:xfrm>
            <a:off x="3903134" y="3750223"/>
            <a:ext cx="34725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BC300A"/>
                </a:solidFill>
              </a:rPr>
              <a:t>1</a:t>
            </a:r>
            <a:endParaRPr lang="en-US" sz="2000" baseline="-25000" dirty="0">
              <a:solidFill>
                <a:srgbClr val="BC300A"/>
              </a:solidFill>
            </a:endParaRPr>
          </a:p>
        </p:txBody>
      </p:sp>
      <p:sp>
        <p:nvSpPr>
          <p:cNvPr id="144" name="TextBox 143"/>
          <p:cNvSpPr txBox="1"/>
          <p:nvPr/>
        </p:nvSpPr>
        <p:spPr>
          <a:xfrm>
            <a:off x="5391150" y="2728799"/>
            <a:ext cx="6477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BC300A"/>
                </a:solidFill>
              </a:rPr>
              <a:t>1</a:t>
            </a:r>
            <a:endParaRPr lang="en-US" sz="2000" baseline="-25000" dirty="0">
              <a:solidFill>
                <a:srgbClr val="BC300A"/>
              </a:solidFill>
            </a:endParaRPr>
          </a:p>
        </p:txBody>
      </p:sp>
      <p:sp>
        <p:nvSpPr>
          <p:cNvPr id="149" name="TextBox 148"/>
          <p:cNvSpPr txBox="1"/>
          <p:nvPr/>
        </p:nvSpPr>
        <p:spPr>
          <a:xfrm>
            <a:off x="3916445" y="2832786"/>
            <a:ext cx="34725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BC300A"/>
                </a:solidFill>
              </a:rPr>
              <a:t>0</a:t>
            </a:r>
            <a:endParaRPr lang="en-US" sz="2000" baseline="-25000" dirty="0">
              <a:solidFill>
                <a:srgbClr val="BC300A"/>
              </a:solidFill>
            </a:endParaRPr>
          </a:p>
        </p:txBody>
      </p:sp>
      <p:cxnSp>
        <p:nvCxnSpPr>
          <p:cNvPr id="153" name="Straight Connector 152"/>
          <p:cNvCxnSpPr/>
          <p:nvPr/>
        </p:nvCxnSpPr>
        <p:spPr>
          <a:xfrm>
            <a:off x="4061085" y="1893332"/>
            <a:ext cx="269615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5" name="TextBox 154"/>
          <p:cNvSpPr txBox="1"/>
          <p:nvPr/>
        </p:nvSpPr>
        <p:spPr>
          <a:xfrm>
            <a:off x="5695950" y="1725306"/>
            <a:ext cx="6477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accent5">
                    <a:lumMod val="75000"/>
                    <a:lumOff val="25000"/>
                  </a:schemeClr>
                </a:solidFill>
              </a:rPr>
              <a:t>y</a:t>
            </a:r>
            <a:r>
              <a:rPr lang="en-US" sz="2400" baseline="-25000" dirty="0" smtClean="0">
                <a:solidFill>
                  <a:schemeClr val="accent5">
                    <a:lumMod val="75000"/>
                    <a:lumOff val="25000"/>
                  </a:schemeClr>
                </a:solidFill>
              </a:rPr>
              <a:t>0</a:t>
            </a:r>
            <a:endParaRPr lang="en-US" sz="2400" baseline="-25000" dirty="0">
              <a:solidFill>
                <a:schemeClr val="accent5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56" name="TextBox 155"/>
          <p:cNvSpPr txBox="1"/>
          <p:nvPr/>
        </p:nvSpPr>
        <p:spPr>
          <a:xfrm>
            <a:off x="5721350" y="2779537"/>
            <a:ext cx="6477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accent5">
                    <a:lumMod val="75000"/>
                    <a:lumOff val="25000"/>
                  </a:schemeClr>
                </a:solidFill>
              </a:rPr>
              <a:t>y</a:t>
            </a:r>
            <a:r>
              <a:rPr lang="en-US" sz="2400" baseline="-25000" dirty="0" smtClean="0">
                <a:solidFill>
                  <a:schemeClr val="accent5">
                    <a:lumMod val="75000"/>
                    <a:lumOff val="25000"/>
                  </a:schemeClr>
                </a:solidFill>
              </a:rPr>
              <a:t>1</a:t>
            </a:r>
            <a:endParaRPr lang="en-US" sz="2400" baseline="-25000" dirty="0">
              <a:solidFill>
                <a:schemeClr val="accent5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75" name="TextBox 174"/>
          <p:cNvSpPr txBox="1"/>
          <p:nvPr/>
        </p:nvSpPr>
        <p:spPr>
          <a:xfrm>
            <a:off x="7570856" y="2350040"/>
            <a:ext cx="32138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BC300A"/>
                </a:solidFill>
              </a:rPr>
              <a:t>1</a:t>
            </a:r>
            <a:endParaRPr lang="en-US" sz="2000" baseline="-25000" dirty="0">
              <a:solidFill>
                <a:srgbClr val="BC300A"/>
              </a:solidFill>
            </a:endParaRPr>
          </a:p>
        </p:txBody>
      </p:sp>
      <p:sp>
        <p:nvSpPr>
          <p:cNvPr id="177" name="TextBox 176"/>
          <p:cNvSpPr txBox="1"/>
          <p:nvPr/>
        </p:nvSpPr>
        <p:spPr>
          <a:xfrm>
            <a:off x="7565766" y="2029992"/>
            <a:ext cx="32138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BC300A"/>
                </a:solidFill>
              </a:rPr>
              <a:t>0</a:t>
            </a:r>
            <a:endParaRPr lang="en-US" sz="2000" baseline="-25000" dirty="0">
              <a:solidFill>
                <a:srgbClr val="BC300A"/>
              </a:solidFill>
            </a:endParaRPr>
          </a:p>
        </p:txBody>
      </p:sp>
      <p:sp>
        <p:nvSpPr>
          <p:cNvPr id="180" name="TextBox 179"/>
          <p:cNvSpPr txBox="1"/>
          <p:nvPr/>
        </p:nvSpPr>
        <p:spPr>
          <a:xfrm>
            <a:off x="7557846" y="3630232"/>
            <a:ext cx="32138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BC300A"/>
                </a:solidFill>
              </a:rPr>
              <a:t>0</a:t>
            </a:r>
            <a:endParaRPr lang="en-US" sz="2000" baseline="-25000" dirty="0">
              <a:solidFill>
                <a:srgbClr val="BC300A"/>
              </a:solidFill>
            </a:endParaRPr>
          </a:p>
        </p:txBody>
      </p:sp>
      <p:sp>
        <p:nvSpPr>
          <p:cNvPr id="181" name="TextBox 180"/>
          <p:cNvSpPr txBox="1"/>
          <p:nvPr/>
        </p:nvSpPr>
        <p:spPr>
          <a:xfrm>
            <a:off x="7557846" y="3950278"/>
            <a:ext cx="32138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BC300A"/>
                </a:solidFill>
              </a:rPr>
              <a:t>1</a:t>
            </a:r>
            <a:endParaRPr lang="en-US" sz="2000" baseline="-25000" dirty="0">
              <a:solidFill>
                <a:srgbClr val="BC300A"/>
              </a:solidFill>
            </a:endParaRPr>
          </a:p>
        </p:txBody>
      </p:sp>
      <p:sp>
        <p:nvSpPr>
          <p:cNvPr id="182" name="TextBox 181"/>
          <p:cNvSpPr txBox="1"/>
          <p:nvPr/>
        </p:nvSpPr>
        <p:spPr>
          <a:xfrm>
            <a:off x="7565766" y="1709944"/>
            <a:ext cx="32138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BC300A"/>
                </a:solidFill>
              </a:rPr>
              <a:t>1</a:t>
            </a:r>
            <a:endParaRPr lang="en-US" sz="2000" baseline="-25000" dirty="0">
              <a:solidFill>
                <a:srgbClr val="BC300A"/>
              </a:solidFill>
            </a:endParaRPr>
          </a:p>
        </p:txBody>
      </p:sp>
      <p:cxnSp>
        <p:nvCxnSpPr>
          <p:cNvPr id="184" name="Straight Arrow Connector 183"/>
          <p:cNvCxnSpPr/>
          <p:nvPr/>
        </p:nvCxnSpPr>
        <p:spPr>
          <a:xfrm>
            <a:off x="5638800" y="2951680"/>
            <a:ext cx="2040467" cy="1231193"/>
          </a:xfrm>
          <a:prstGeom prst="straightConnector1">
            <a:avLst/>
          </a:prstGeom>
          <a:ln w="15875">
            <a:solidFill>
              <a:schemeClr val="tx2"/>
            </a:solidFill>
            <a:prstDash val="sysDash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2" name="TextBox 191"/>
          <p:cNvSpPr txBox="1"/>
          <p:nvPr/>
        </p:nvSpPr>
        <p:spPr>
          <a:xfrm>
            <a:off x="3589184" y="1384016"/>
            <a:ext cx="430887" cy="1185518"/>
          </a:xfrm>
          <a:prstGeom prst="rect">
            <a:avLst/>
          </a:prstGeom>
          <a:noFill/>
        </p:spPr>
        <p:txBody>
          <a:bodyPr vert="wordArtVert" wrap="square" rtlCol="0" anchor="ctr" anchorCtr="1">
            <a:spAutoFit/>
          </a:bodyPr>
          <a:lstStyle/>
          <a:p>
            <a:r>
              <a:rPr lang="en-US" sz="1600" dirty="0" smtClean="0"/>
              <a:t>NOT</a:t>
            </a:r>
            <a:endParaRPr lang="en-US" sz="1600" dirty="0"/>
          </a:p>
        </p:txBody>
      </p:sp>
      <p:sp>
        <p:nvSpPr>
          <p:cNvPr id="193" name="TextBox 192"/>
          <p:cNvSpPr txBox="1"/>
          <p:nvPr/>
        </p:nvSpPr>
        <p:spPr>
          <a:xfrm>
            <a:off x="3576484" y="2247374"/>
            <a:ext cx="430887" cy="1185518"/>
          </a:xfrm>
          <a:prstGeom prst="rect">
            <a:avLst/>
          </a:prstGeom>
          <a:noFill/>
        </p:spPr>
        <p:txBody>
          <a:bodyPr vert="wordArtVert" wrap="square" rtlCol="0" anchor="ctr" anchorCtr="1">
            <a:spAutoFit/>
          </a:bodyPr>
          <a:lstStyle/>
          <a:p>
            <a:r>
              <a:rPr lang="en-US" sz="1600" dirty="0" smtClean="0"/>
              <a:t>NOT</a:t>
            </a:r>
            <a:endParaRPr lang="en-US" sz="1600" dirty="0"/>
          </a:p>
        </p:txBody>
      </p:sp>
      <p:sp>
        <p:nvSpPr>
          <p:cNvPr id="195" name="TextBox 194"/>
          <p:cNvSpPr txBox="1"/>
          <p:nvPr/>
        </p:nvSpPr>
        <p:spPr>
          <a:xfrm>
            <a:off x="4580469" y="2523057"/>
            <a:ext cx="32138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BC300A"/>
                </a:solidFill>
              </a:rPr>
              <a:t>1</a:t>
            </a:r>
            <a:endParaRPr lang="en-US" sz="2000" baseline="-25000" dirty="0">
              <a:solidFill>
                <a:srgbClr val="BC300A"/>
              </a:solidFill>
            </a:endParaRPr>
          </a:p>
        </p:txBody>
      </p:sp>
      <p:sp>
        <p:nvSpPr>
          <p:cNvPr id="196" name="TextBox 195"/>
          <p:cNvSpPr txBox="1"/>
          <p:nvPr/>
        </p:nvSpPr>
        <p:spPr>
          <a:xfrm>
            <a:off x="4558831" y="1688826"/>
            <a:ext cx="34725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BC300A"/>
                </a:solidFill>
              </a:rPr>
              <a:t>0</a:t>
            </a:r>
            <a:endParaRPr lang="en-US" sz="2000" baseline="-25000" dirty="0">
              <a:solidFill>
                <a:srgbClr val="BC300A"/>
              </a:solidFill>
            </a:endParaRPr>
          </a:p>
        </p:txBody>
      </p:sp>
      <p:sp>
        <p:nvSpPr>
          <p:cNvPr id="199" name="TextBox 198"/>
          <p:cNvSpPr txBox="1"/>
          <p:nvPr/>
        </p:nvSpPr>
        <p:spPr>
          <a:xfrm>
            <a:off x="3583355" y="3217793"/>
            <a:ext cx="430887" cy="1185518"/>
          </a:xfrm>
          <a:prstGeom prst="rect">
            <a:avLst/>
          </a:prstGeom>
          <a:noFill/>
        </p:spPr>
        <p:txBody>
          <a:bodyPr vert="wordArtVert" wrap="square" rtlCol="0" anchor="ctr" anchorCtr="1">
            <a:spAutoFit/>
          </a:bodyPr>
          <a:lstStyle/>
          <a:p>
            <a:r>
              <a:rPr lang="en-US" sz="1600" dirty="0" smtClean="0"/>
              <a:t>NOT</a:t>
            </a:r>
            <a:endParaRPr lang="en-US" sz="1600" dirty="0"/>
          </a:p>
        </p:txBody>
      </p:sp>
      <p:grpSp>
        <p:nvGrpSpPr>
          <p:cNvPr id="207" name="Group 206"/>
          <p:cNvGrpSpPr/>
          <p:nvPr/>
        </p:nvGrpSpPr>
        <p:grpSpPr>
          <a:xfrm flipV="1">
            <a:off x="4155420" y="2914204"/>
            <a:ext cx="190095" cy="692596"/>
            <a:chOff x="5527020" y="3149351"/>
            <a:chExt cx="165427" cy="839111"/>
          </a:xfrm>
        </p:grpSpPr>
        <p:cxnSp>
          <p:nvCxnSpPr>
            <p:cNvPr id="205" name="Straight Connector 204"/>
            <p:cNvCxnSpPr/>
            <p:nvPr/>
          </p:nvCxnSpPr>
          <p:spPr>
            <a:xfrm>
              <a:off x="5527020" y="3149351"/>
              <a:ext cx="0" cy="839111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6" name="Straight Connector 205"/>
            <p:cNvCxnSpPr/>
            <p:nvPr/>
          </p:nvCxnSpPr>
          <p:spPr>
            <a:xfrm>
              <a:off x="5527020" y="3164918"/>
              <a:ext cx="165427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08" name="TextBox 207"/>
          <p:cNvSpPr txBox="1"/>
          <p:nvPr/>
        </p:nvSpPr>
        <p:spPr>
          <a:xfrm>
            <a:off x="4591782" y="3667681"/>
            <a:ext cx="34725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BC300A"/>
                </a:solidFill>
              </a:rPr>
              <a:t>0</a:t>
            </a:r>
            <a:endParaRPr lang="en-US" sz="2000" baseline="-25000" dirty="0">
              <a:solidFill>
                <a:srgbClr val="BC300A"/>
              </a:solidFill>
            </a:endParaRPr>
          </a:p>
        </p:txBody>
      </p:sp>
      <p:sp>
        <p:nvSpPr>
          <p:cNvPr id="212" name="TextBox 211"/>
          <p:cNvSpPr txBox="1"/>
          <p:nvPr/>
        </p:nvSpPr>
        <p:spPr>
          <a:xfrm>
            <a:off x="7563073" y="2670088"/>
            <a:ext cx="32138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BC300A"/>
                </a:solidFill>
              </a:rPr>
              <a:t>0</a:t>
            </a:r>
            <a:endParaRPr lang="en-US" sz="2000" baseline="-25000" dirty="0">
              <a:solidFill>
                <a:srgbClr val="BC300A"/>
              </a:solidFill>
            </a:endParaRPr>
          </a:p>
        </p:txBody>
      </p:sp>
      <p:sp>
        <p:nvSpPr>
          <p:cNvPr id="213" name="TextBox 212"/>
          <p:cNvSpPr txBox="1"/>
          <p:nvPr/>
        </p:nvSpPr>
        <p:spPr>
          <a:xfrm>
            <a:off x="7557846" y="2990136"/>
            <a:ext cx="36172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BC300A"/>
                </a:solidFill>
              </a:rPr>
              <a:t>1</a:t>
            </a:r>
            <a:endParaRPr lang="en-US" sz="2000" baseline="-25000" dirty="0">
              <a:solidFill>
                <a:srgbClr val="BC300A"/>
              </a:solidFill>
            </a:endParaRPr>
          </a:p>
        </p:txBody>
      </p:sp>
      <p:sp>
        <p:nvSpPr>
          <p:cNvPr id="214" name="TextBox 213"/>
          <p:cNvSpPr txBox="1"/>
          <p:nvPr/>
        </p:nvSpPr>
        <p:spPr>
          <a:xfrm>
            <a:off x="7555856" y="3310184"/>
            <a:ext cx="32138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BC300A"/>
                </a:solidFill>
              </a:rPr>
              <a:t>0</a:t>
            </a:r>
            <a:endParaRPr lang="en-US" sz="2000" baseline="-25000" dirty="0">
              <a:solidFill>
                <a:srgbClr val="BC300A"/>
              </a:solidFill>
            </a:endParaRPr>
          </a:p>
        </p:txBody>
      </p:sp>
      <p:cxnSp>
        <p:nvCxnSpPr>
          <p:cNvPr id="215" name="Straight Arrow Connector 214"/>
          <p:cNvCxnSpPr/>
          <p:nvPr/>
        </p:nvCxnSpPr>
        <p:spPr>
          <a:xfrm>
            <a:off x="4838321" y="1911769"/>
            <a:ext cx="2840946" cy="958374"/>
          </a:xfrm>
          <a:prstGeom prst="straightConnector1">
            <a:avLst/>
          </a:prstGeom>
          <a:ln w="15875">
            <a:solidFill>
              <a:schemeClr val="tx2"/>
            </a:solidFill>
            <a:prstDash val="sysDash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4" name="TextBox 73"/>
          <p:cNvSpPr txBox="1"/>
          <p:nvPr/>
        </p:nvSpPr>
        <p:spPr>
          <a:xfrm>
            <a:off x="707419" y="1003912"/>
            <a:ext cx="26145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tx2"/>
                </a:solidFill>
              </a:rPr>
              <a:t>[</a:t>
            </a:r>
            <a:r>
              <a:rPr lang="en-US" cap="small" dirty="0" smtClean="0">
                <a:solidFill>
                  <a:schemeClr val="tx2"/>
                </a:solidFill>
              </a:rPr>
              <a:t>almss</a:t>
            </a:r>
            <a:r>
              <a:rPr lang="en-US" sz="1600" dirty="0" smtClean="0">
                <a:solidFill>
                  <a:schemeClr val="tx2"/>
                </a:solidFill>
              </a:rPr>
              <a:t>92</a:t>
            </a:r>
            <a:r>
              <a:rPr lang="en-US" dirty="0" smtClean="0">
                <a:solidFill>
                  <a:schemeClr val="tx2"/>
                </a:solidFill>
              </a:rPr>
              <a:t>]</a:t>
            </a:r>
            <a:endParaRPr lang="en-US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04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4" grpId="0"/>
      <p:bldP spid="137" grpId="0"/>
      <p:bldP spid="48" grpId="0"/>
      <p:bldP spid="49" grpId="0"/>
      <p:bldP spid="55" grpId="0"/>
      <p:bldP spid="138" grpId="0"/>
      <p:bldP spid="139" grpId="0"/>
      <p:bldP spid="140" grpId="0"/>
      <p:bldP spid="144" grpId="0"/>
      <p:bldP spid="149" grpId="0"/>
      <p:bldP spid="155" grpId="0"/>
      <p:bldP spid="156" grpId="0"/>
      <p:bldP spid="175" grpId="0"/>
      <p:bldP spid="177" grpId="0"/>
      <p:bldP spid="180" grpId="0"/>
      <p:bldP spid="181" grpId="0"/>
      <p:bldP spid="182" grpId="0"/>
      <p:bldP spid="195" grpId="0"/>
      <p:bldP spid="196" grpId="0"/>
      <p:bldP spid="208" grpId="0"/>
      <p:bldP spid="212" grpId="0"/>
      <p:bldP spid="213" grpId="0"/>
      <p:bldP spid="214" grpId="0"/>
    </p:bldLst>
  </p:timing>
</p:sld>
</file>

<file path=ppt/theme/_rels/them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4" Type="http://schemas.openxmlformats.org/officeDocument/2006/relationships/image" Target="../media/image4.jpeg"/><Relationship Id="rId5" Type="http://schemas.openxmlformats.org/officeDocument/2006/relationships/image" Target="../media/image5.jpeg"/><Relationship Id="rId1" Type="http://schemas.openxmlformats.org/officeDocument/2006/relationships/image" Target="../media/image1.jpeg"/><Relationship Id="rId2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Folio">
  <a:themeElements>
    <a:clrScheme name="Folio">
      <a:dk1>
        <a:sysClr val="windowText" lastClr="000000"/>
      </a:dk1>
      <a:lt1>
        <a:sysClr val="window" lastClr="FFFFFF"/>
      </a:lt1>
      <a:dk2>
        <a:srgbClr val="2D2F2B"/>
      </a:dk2>
      <a:lt2>
        <a:srgbClr val="DEDED7"/>
      </a:lt2>
      <a:accent1>
        <a:srgbClr val="294171"/>
      </a:accent1>
      <a:accent2>
        <a:srgbClr val="748CBC"/>
      </a:accent2>
      <a:accent3>
        <a:srgbClr val="8E887C"/>
      </a:accent3>
      <a:accent4>
        <a:srgbClr val="834736"/>
      </a:accent4>
      <a:accent5>
        <a:srgbClr val="5A1705"/>
      </a:accent5>
      <a:accent6>
        <a:srgbClr val="A0A16A"/>
      </a:accent6>
      <a:hlink>
        <a:srgbClr val="74B6BC"/>
      </a:hlink>
      <a:folHlink>
        <a:srgbClr val="7F95A4"/>
      </a:folHlink>
    </a:clrScheme>
    <a:fontScheme name="Folio">
      <a:majorFont>
        <a:latin typeface="Calisto MT"/>
        <a:ea typeface=""/>
        <a:cs typeface=""/>
        <a:font script="Jpan" typeface="ＭＳ 明朝"/>
        <a:font script="Hans" typeface="宋体"/>
        <a:font script="Hant" typeface="新細明體"/>
      </a:majorFont>
      <a:minorFont>
        <a:latin typeface="Calisto MT"/>
        <a:ea typeface=""/>
        <a:cs typeface=""/>
        <a:font script="Jpan" typeface="ＭＳ 明朝"/>
        <a:font script="Hans" typeface="宋体"/>
        <a:font script="Hant" typeface="新細明體"/>
      </a:minorFont>
    </a:fontScheme>
    <a:fmtScheme name="Folio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30000"/>
                <a:satMod val="120000"/>
              </a:schemeClr>
              <a:schemeClr val="phClr">
                <a:tint val="70000"/>
                <a:satMod val="350000"/>
                <a:lumMod val="11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shade val="40000"/>
                <a:satMod val="120000"/>
              </a:schemeClr>
              <a:schemeClr val="phClr">
                <a:tint val="70000"/>
                <a:satMod val="300000"/>
                <a:lumMod val="110000"/>
              </a:schemeClr>
            </a:duotone>
          </a:blip>
          <a:tile tx="0" ty="0" sx="50000" sy="50000" flip="none" algn="tl"/>
        </a:blip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8100" dist="25400" dir="5400000" algn="br" rotWithShape="0">
              <a:srgbClr val="000000">
                <a:alpha val="50000"/>
              </a:srgbClr>
            </a:outerShdw>
          </a:effectLst>
        </a:effectStyle>
        <a:effectStyle>
          <a:effectLst>
            <a:innerShdw blurRad="190500" dist="25400">
              <a:srgbClr val="000000">
                <a:alpha val="50000"/>
              </a:srgbClr>
            </a:innerShdw>
          </a:effectLst>
        </a:effectStyle>
      </a:effectStyleLst>
      <a:bgFillStyleLst>
        <a:blipFill rotWithShape="1">
          <a:blip xmlns:r="http://schemas.openxmlformats.org/officeDocument/2006/relationships" r:embed="rId3">
            <a:duotone>
              <a:schemeClr val="phClr">
                <a:shade val="10000"/>
                <a:satMod val="125000"/>
              </a:schemeClr>
              <a:schemeClr val="phClr">
                <a:tint val="70000"/>
                <a:satMod val="350000"/>
                <a:lumMod val="110000"/>
              </a:schemeClr>
            </a:duotone>
          </a:blip>
          <a:stretch/>
        </a:blipFill>
        <a:blipFill rotWithShape="1">
          <a:blip xmlns:r="http://schemas.openxmlformats.org/officeDocument/2006/relationships" r:embed="rId4">
            <a:duotone>
              <a:schemeClr val="phClr">
                <a:shade val="10000"/>
                <a:satMod val="125000"/>
              </a:schemeClr>
              <a:schemeClr val="phClr">
                <a:tint val="70000"/>
                <a:satMod val="350000"/>
                <a:lumMod val="110000"/>
              </a:schemeClr>
            </a:duotone>
          </a:blip>
          <a:stretch/>
        </a:blipFill>
        <a:blipFill rotWithShape="1">
          <a:blip xmlns:r="http://schemas.openxmlformats.org/officeDocument/2006/relationships" r:embed="rId5">
            <a:duotone>
              <a:schemeClr val="phClr">
                <a:shade val="3000"/>
                <a:lumMod val="10000"/>
              </a:schemeClr>
              <a:schemeClr val="phClr">
                <a:tint val="91000"/>
                <a:satMod val="500000"/>
                <a:lumMod val="125000"/>
              </a:schemeClr>
            </a:duotone>
          </a:blip>
          <a:stretch/>
        </a:blipFill>
      </a:bgFillStyleLst>
    </a:fmtScheme>
  </a:themeElements>
  <a:objectDefaults>
    <a:spDef>
      <a:spPr>
        <a:noFill/>
        <a:ln w="25400">
          <a:solidFill>
            <a:schemeClr val="tx2"/>
          </a:solidFill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tx2"/>
          </a:solidFill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Folio.thmx</Template>
  <TotalTime>56097</TotalTime>
  <Words>4547</Words>
  <Application>Microsoft Macintosh PowerPoint</Application>
  <PresentationFormat>On-screen Show (4:3)</PresentationFormat>
  <Paragraphs>946</Paragraphs>
  <Slides>65</Slides>
  <Notes>35</Notes>
  <HiddenSlides>14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65</vt:i4>
      </vt:variant>
    </vt:vector>
  </HeadingPairs>
  <TitlesOfParts>
    <vt:vector size="67" baseType="lpstr">
      <vt:lpstr>Folio</vt:lpstr>
      <vt:lpstr>Chart</vt:lpstr>
      <vt:lpstr>Verifying remote executions: from wild implausibility to near practicality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How can we represent storage operations?</vt:lpstr>
      <vt:lpstr>How can we represent storage operations? (2)</vt:lpstr>
      <vt:lpstr>PowerPoint Presentation</vt:lpstr>
      <vt:lpstr>PowerPoint Presentation</vt:lpstr>
      <vt:lpstr>How can we represent storage operations? </vt:lpstr>
      <vt:lpstr>PowerPoint Presentation</vt:lpstr>
      <vt:lpstr>PowerPoint Presentation</vt:lpstr>
      <vt:lpstr>PowerPoint Presentation</vt:lpstr>
      <vt:lpstr>Pantry applies fairly widely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Summary of performance in this area</vt:lpstr>
      <vt:lpstr>PowerPoint Presentation</vt:lpstr>
      <vt:lpstr>Summary and take-aways</vt:lpstr>
      <vt:lpstr>Appendix Slides</vt:lpstr>
      <vt:lpstr>PERFORMANCE COMPARISON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/>
  <Company/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Making argument systems for outsourced computation practical (sometimes)</dc:title>
  <dc:subject/>
  <dc:creator>Michael Walfish</dc:creator>
  <cp:keywords/>
  <dc:description/>
  <cp:lastModifiedBy>Mike Walfish</cp:lastModifiedBy>
  <cp:revision>3467</cp:revision>
  <cp:lastPrinted>2012-10-24T20:40:25Z</cp:lastPrinted>
  <dcterms:created xsi:type="dcterms:W3CDTF">2011-09-15T18:28:22Z</dcterms:created>
  <dcterms:modified xsi:type="dcterms:W3CDTF">2013-12-03T01:18:54Z</dcterms:modified>
  <cp:category/>
</cp:coreProperties>
</file>